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73" r:id="rId13"/>
    <p:sldId id="274" r:id="rId14"/>
    <p:sldId id="275" r:id="rId15"/>
    <p:sldId id="353" r:id="rId16"/>
    <p:sldId id="283" r:id="rId17"/>
    <p:sldId id="358" r:id="rId18"/>
    <p:sldId id="284" r:id="rId19"/>
    <p:sldId id="357" r:id="rId20"/>
    <p:sldId id="359" r:id="rId21"/>
    <p:sldId id="354" r:id="rId22"/>
    <p:sldId id="350" r:id="rId23"/>
    <p:sldId id="351" r:id="rId24"/>
    <p:sldId id="352" r:id="rId25"/>
    <p:sldId id="285" r:id="rId26"/>
    <p:sldId id="286" r:id="rId27"/>
    <p:sldId id="287" r:id="rId28"/>
    <p:sldId id="288" r:id="rId29"/>
    <p:sldId id="289" r:id="rId30"/>
    <p:sldId id="290" r:id="rId31"/>
    <p:sldId id="356" r:id="rId32"/>
    <p:sldId id="291" r:id="rId33"/>
    <p:sldId id="292" r:id="rId34"/>
    <p:sldId id="293" r:id="rId35"/>
    <p:sldId id="294" r:id="rId36"/>
    <p:sldId id="295" r:id="rId37"/>
    <p:sldId id="299" r:id="rId38"/>
    <p:sldId id="303" r:id="rId39"/>
    <p:sldId id="304" r:id="rId40"/>
    <p:sldId id="305" r:id="rId41"/>
    <p:sldId id="312" r:id="rId42"/>
    <p:sldId id="313" r:id="rId43"/>
    <p:sldId id="314" r:id="rId44"/>
    <p:sldId id="316" r:id="rId45"/>
    <p:sldId id="317" r:id="rId46"/>
    <p:sldId id="319" r:id="rId47"/>
    <p:sldId id="320" r:id="rId48"/>
    <p:sldId id="321" r:id="rId49"/>
    <p:sldId id="322" r:id="rId50"/>
    <p:sldId id="341" r:id="rId51"/>
    <p:sldId id="342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43" r:id="rId62"/>
    <p:sldId id="344" r:id="rId63"/>
    <p:sldId id="345" r:id="rId64"/>
    <p:sldId id="346" r:id="rId65"/>
    <p:sldId id="347" r:id="rId66"/>
    <p:sldId id="348" r:id="rId67"/>
    <p:sldId id="360" r:id="rId68"/>
    <p:sldId id="35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BC7914-21FA-4FDA-9041-E430072AC96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AA5BA9-09E5-4066-A535-877BC1B0DA9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control" Target="../activeX/activeX13.xml"/><Relationship Id="rId18" Type="http://schemas.openxmlformats.org/officeDocument/2006/relationships/image" Target="../media/image18.jpeg"/><Relationship Id="rId3" Type="http://schemas.openxmlformats.org/officeDocument/2006/relationships/control" Target="../activeX/activeX3.xml"/><Relationship Id="rId21" Type="http://schemas.openxmlformats.org/officeDocument/2006/relationships/image" Target="../media/image21.wmf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openxmlformats.org/officeDocument/2006/relationships/slideLayout" Target="../slideLayouts/slideLayout5.xml"/><Relationship Id="rId2" Type="http://schemas.openxmlformats.org/officeDocument/2006/relationships/control" Target="../activeX/activeX2.xml"/><Relationship Id="rId16" Type="http://schemas.openxmlformats.org/officeDocument/2006/relationships/control" Target="../activeX/activeX16.xml"/><Relationship Id="rId20" Type="http://schemas.openxmlformats.org/officeDocument/2006/relationships/image" Target="../media/image20.jpe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5" Type="http://schemas.openxmlformats.org/officeDocument/2006/relationships/control" Target="../activeX/activeX5.xml"/><Relationship Id="rId15" Type="http://schemas.openxmlformats.org/officeDocument/2006/relationships/control" Target="../activeX/activeX15.xml"/><Relationship Id="rId23" Type="http://schemas.openxmlformats.org/officeDocument/2006/relationships/image" Target="../media/image23.wmf"/><Relationship Id="rId10" Type="http://schemas.openxmlformats.org/officeDocument/2006/relationships/control" Target="../activeX/activeX10.xml"/><Relationship Id="rId19" Type="http://schemas.openxmlformats.org/officeDocument/2006/relationships/image" Target="../media/image19.jpeg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Mitzi Payne, MD</a:t>
            </a:r>
          </a:p>
          <a:p>
            <a:r>
              <a:rPr lang="en-US" dirty="0"/>
              <a:t>Marshall University</a:t>
            </a:r>
          </a:p>
          <a:p>
            <a:r>
              <a:rPr lang="en-US" dirty="0"/>
              <a:t>Department of Neurology</a:t>
            </a:r>
          </a:p>
          <a:p>
            <a:r>
              <a:rPr lang="en-US" dirty="0"/>
              <a:t>Pediatric Neurology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Epilepsy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Demographics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/>
              <a:t>Age of Onset</a:t>
            </a:r>
          </a:p>
          <a:p>
            <a:pPr lvl="0"/>
            <a:endParaRPr lang="en-US"/>
          </a:p>
        </p:txBody>
      </p:sp>
      <p:pic>
        <p:nvPicPr>
          <p:cNvPr id="4" name="Picture 4" descr="ageincidenc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3" y="1295403"/>
            <a:ext cx="5791196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381003" y="2514600"/>
            <a:ext cx="2647946" cy="6413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Hauser WA et. al.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Epilepsia 1975 ;16:1-66.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228600" y="3505196"/>
            <a:ext cx="3084508" cy="155257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Incidence of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Epilepsy is Highest 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Very Young 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Very Old.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365129" y="6135688"/>
            <a:ext cx="864552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 Large Difference in Incidence Between Males and Females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EEG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EEG Activating Procedures:</a:t>
            </a:r>
            <a:br>
              <a:rPr lang="en-US"/>
            </a:br>
            <a:r>
              <a:rPr lang="en-US"/>
              <a:t>Hyperventilation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SzPts val="3198"/>
            </a:pPr>
            <a:r>
              <a:rPr lang="en-US"/>
              <a:t>Deep and regular respirations at a rate of 20 / minute for 2 to 4 minutes</a:t>
            </a:r>
          </a:p>
          <a:p>
            <a:pPr lvl="0">
              <a:buSzPts val="3198"/>
            </a:pPr>
            <a:r>
              <a:rPr lang="en-US"/>
              <a:t>Drop in plasma CO2 by 4-7 ml%</a:t>
            </a:r>
          </a:p>
          <a:p>
            <a:pPr lvl="0">
              <a:buSzPts val="3198"/>
            </a:pPr>
            <a:r>
              <a:rPr lang="en-US"/>
              <a:t>Normal response (and best seen in children) is high amplitude slow activity</a:t>
            </a:r>
          </a:p>
          <a:p>
            <a:pPr lvl="0"/>
            <a:endParaRPr lang="en-US"/>
          </a:p>
        </p:txBody>
      </p:sp>
      <p:pic>
        <p:nvPicPr>
          <p:cNvPr id="84994" name="Picture 2" descr="http://www.jle.com/en/revues/medecine/epd/e-docs/00/04/52/C1/texte_alt_jleepd00393_g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3848100" cy="27586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EEG Activating Procedures:</a:t>
            </a:r>
            <a:br>
              <a:rPr lang="en-US"/>
            </a:br>
            <a:r>
              <a:rPr lang="en-US"/>
              <a:t>Hyperventilation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SzPts val="2798"/>
            </a:pPr>
            <a:r>
              <a:rPr lang="en-US" sz="2800"/>
              <a:t>Hyperventilation may induce diffuse sharp waves or spike-wave complexes</a:t>
            </a:r>
          </a:p>
          <a:p>
            <a:pPr lvl="0">
              <a:lnSpc>
                <a:spcPct val="90000"/>
              </a:lnSpc>
              <a:buSzPts val="2798"/>
            </a:pPr>
            <a:r>
              <a:rPr lang="en-US" sz="2800"/>
              <a:t>Patients with generalized epilepsies are most likely to have these findings</a:t>
            </a:r>
          </a:p>
          <a:p>
            <a:pPr lvl="0">
              <a:lnSpc>
                <a:spcPct val="90000"/>
              </a:lnSpc>
              <a:buSzPts val="2798"/>
            </a:pPr>
            <a:r>
              <a:rPr lang="en-US" sz="2800"/>
              <a:t>Actual seizures can be induced by hyperventilation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2400"/>
              <a:t>Absence (petit mal)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2400"/>
              <a:t>Absence (petit mal)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2400"/>
              <a:t>Absence (petit mal)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2400"/>
              <a:t>Temporal lobe seizures</a:t>
            </a:r>
          </a:p>
          <a:p>
            <a:pPr lvl="0"/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EEG Activating Procedures:</a:t>
            </a:r>
            <a:br>
              <a:rPr lang="en-US"/>
            </a:br>
            <a:r>
              <a:rPr lang="en-US"/>
              <a:t>Intermittent Photic Stimulation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SzPts val="2798"/>
            </a:pPr>
            <a:r>
              <a:rPr lang="en-US" sz="2800"/>
              <a:t>Strobe light flashes (1-30 Hz)</a:t>
            </a:r>
          </a:p>
          <a:p>
            <a:pPr lvl="0">
              <a:lnSpc>
                <a:spcPct val="90000"/>
              </a:lnSpc>
              <a:buSzPts val="2798"/>
            </a:pPr>
            <a:r>
              <a:rPr lang="en-US" sz="2800"/>
              <a:t>Photic driving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Rhythmic activity over the posterior head regions</a:t>
            </a:r>
          </a:p>
          <a:p>
            <a:pPr lvl="0">
              <a:lnSpc>
                <a:spcPct val="90000"/>
              </a:lnSpc>
              <a:buSzPts val="2798"/>
            </a:pPr>
            <a:r>
              <a:rPr lang="en-US" sz="2800"/>
              <a:t>Photomyoclonic response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Repetitive muscle spikes over the anterior regions of the head</a:t>
            </a:r>
          </a:p>
          <a:p>
            <a:pPr lvl="0">
              <a:lnSpc>
                <a:spcPct val="90000"/>
              </a:lnSpc>
              <a:buSzPts val="2798"/>
            </a:pPr>
            <a:r>
              <a:rPr lang="en-US" sz="2800"/>
              <a:t>Photoconvulsive (-paroxysmal) response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Generalized spike and wave complexes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15-20 Hz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May have jerking or impairment of consciousness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Photosensitive epilepsies</a:t>
            </a:r>
          </a:p>
          <a:p>
            <a:pPr lvl="0"/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Generalized Seizure Type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4267203" y="761996"/>
            <a:ext cx="4495803" cy="1143000"/>
          </a:xfrm>
        </p:spPr>
        <p:txBody>
          <a:bodyPr/>
          <a:lstStyle/>
          <a:p>
            <a:pPr lvl="0" algn="r"/>
            <a:r>
              <a:rPr lang="en-US" sz="3200"/>
              <a:t>3 Hz spike and wave activity during HV</a:t>
            </a:r>
          </a:p>
        </p:txBody>
      </p:sp>
      <p:pic>
        <p:nvPicPr>
          <p:cNvPr id="3" name="Picture 4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3" y="381003"/>
            <a:ext cx="3047622" cy="2285716"/>
          </a:xfrm>
          <a:ln w="76196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4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534260"/>
            <a:ext cx="4038600" cy="235621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/>
          <p:cNvSpPr txBox="1">
            <a:spLocks noGrp="1"/>
          </p:cNvSpPr>
          <p:nvPr>
            <p:ph type="body" sz="half" idx="3"/>
          </p:nvPr>
        </p:nvSpPr>
        <p:spPr>
          <a:xfrm>
            <a:off x="457200" y="1600200"/>
            <a:ext cx="7848596" cy="4525959"/>
          </a:xfrm>
        </p:spPr>
        <p:txBody>
          <a:bodyPr anchor="t"/>
          <a:lstStyle/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Peak onset age 4-6 years</a:t>
            </a:r>
          </a:p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Many seizures daily</a:t>
            </a:r>
          </a:p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Seizures last seconds</a:t>
            </a:r>
          </a:p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70+% have associated automatisms</a:t>
            </a:r>
          </a:p>
          <a:p>
            <a:pPr marL="782634" lvl="1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/>
              <a:t>eyelid flutter</a:t>
            </a:r>
          </a:p>
          <a:p>
            <a:pPr marL="782634" lvl="1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/>
              <a:t>simple vocalizations</a:t>
            </a:r>
          </a:p>
          <a:p>
            <a:pPr marL="782634" lvl="1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/>
              <a:t>picking movements</a:t>
            </a:r>
          </a:p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Typical EEG with 3 Hz spike wave</a:t>
            </a:r>
          </a:p>
          <a:p>
            <a:pPr marL="342900" lvl="0" indent="-342900">
              <a:lnSpc>
                <a:spcPct val="90000"/>
              </a:lnSpc>
              <a:buSzPts val="2398"/>
              <a:buChar char="•"/>
            </a:pPr>
            <a:r>
              <a:rPr lang="en-US" b="0"/>
              <a:t>Majority resolve by adolescence</a:t>
            </a:r>
          </a:p>
          <a:p>
            <a:pPr marL="342900" lvl="0" indent="-342900">
              <a:buChar char="•"/>
            </a:pPr>
            <a:endParaRPr lang="en-US" b="0"/>
          </a:p>
        </p:txBody>
      </p:sp>
      <p:sp>
        <p:nvSpPr>
          <p:cNvPr id="5" name="Text Placeholder 6"/>
          <p:cNvSpPr txBox="1">
            <a:spLocks noGrp="1"/>
          </p:cNvSpPr>
          <p:nvPr>
            <p:ph sz="quarter" idx="2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7"/>
          <p:cNvSpPr txBox="1"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Childhood absence </a:t>
            </a:r>
            <a:br>
              <a:rPr lang="en-US" dirty="0"/>
            </a:br>
            <a:r>
              <a:rPr lang="en-US" dirty="0"/>
              <a:t>(petit mal) epilepsy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Treating absence seizures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SzPts val="3198"/>
            </a:pPr>
            <a:r>
              <a:rPr lang="en-US" dirty="0" err="1"/>
              <a:t>Ethosuximide</a:t>
            </a:r>
            <a:endParaRPr lang="en-US" dirty="0"/>
          </a:p>
          <a:p>
            <a:pPr lvl="0">
              <a:lnSpc>
                <a:spcPct val="90000"/>
              </a:lnSpc>
              <a:buSzPts val="3198"/>
            </a:pPr>
            <a:r>
              <a:rPr lang="en-US" dirty="0" err="1"/>
              <a:t>Valproic</a:t>
            </a:r>
            <a:r>
              <a:rPr lang="en-US" dirty="0"/>
              <a:t> Acid</a:t>
            </a:r>
          </a:p>
          <a:p>
            <a:pPr lvl="0">
              <a:lnSpc>
                <a:spcPct val="90000"/>
              </a:lnSpc>
              <a:buSzPts val="3198"/>
            </a:pPr>
            <a:r>
              <a:rPr lang="en-US" dirty="0" err="1"/>
              <a:t>Lamotrigine</a:t>
            </a:r>
            <a:endParaRPr lang="en-US" dirty="0"/>
          </a:p>
          <a:p>
            <a:pPr lvl="0">
              <a:lnSpc>
                <a:spcPct val="90000"/>
              </a:lnSpc>
              <a:buSzPts val="3198"/>
            </a:pPr>
            <a:endParaRPr lang="en-US" dirty="0"/>
          </a:p>
          <a:p>
            <a:pPr lvl="0">
              <a:lnSpc>
                <a:spcPct val="90000"/>
              </a:lnSpc>
              <a:buSzPts val="3198"/>
            </a:pPr>
            <a:r>
              <a:rPr lang="en-US" dirty="0"/>
              <a:t>Beware of </a:t>
            </a:r>
            <a:r>
              <a:rPr lang="en-US" dirty="0" err="1"/>
              <a:t>carbamazepine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Generalized Epilepsy</a:t>
            </a:r>
          </a:p>
        </p:txBody>
      </p:sp>
      <p:pic>
        <p:nvPicPr>
          <p:cNvPr id="6" name="Content Placeholder 5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9429"/>
          <a:stretch>
            <a:fillRect/>
          </a:stretch>
        </p:blipFill>
        <p:spPr>
          <a:xfrm>
            <a:off x="5410200" y="3810000"/>
            <a:ext cx="3253921" cy="2687592"/>
          </a:xfrm>
        </p:spPr>
      </p:pic>
      <p:pic>
        <p:nvPicPr>
          <p:cNvPr id="7" name="Content Placeholder 6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8286"/>
          <a:stretch>
            <a:fillRect/>
          </a:stretch>
        </p:blipFill>
        <p:spPr>
          <a:xfrm>
            <a:off x="4724400" y="1219200"/>
            <a:ext cx="3300064" cy="2524125"/>
          </a:xfrm>
        </p:spPr>
      </p:pic>
      <p:pic>
        <p:nvPicPr>
          <p:cNvPr id="8" name="Content Placeholder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25" y="1827062"/>
            <a:ext cx="4038600" cy="3770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Definitions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457200" y="1295403"/>
            <a:ext cx="8229600" cy="5410203"/>
          </a:xfrm>
        </p:spPr>
        <p:txBody>
          <a:bodyPr/>
          <a:lstStyle/>
          <a:p>
            <a:pPr marL="548640" lvl="0" indent="-411480">
              <a:spcBef>
                <a:spcPts val="400"/>
              </a:spcBef>
              <a:buClr>
                <a:srgbClr val="000000"/>
              </a:buClr>
              <a:buFont typeface="Wingdings 2"/>
              <a:buChar char=""/>
            </a:pPr>
            <a:r>
              <a:rPr lang="en-US" sz="1600" dirty="0">
                <a:latin typeface="Arial" pitchFamily="34"/>
                <a:cs typeface="Arial" pitchFamily="34"/>
              </a:rPr>
              <a:t>Epilepsy</a:t>
            </a:r>
          </a:p>
          <a:p>
            <a:pPr marL="868680" lvl="1" indent="-283464">
              <a:spcBef>
                <a:spcPts val="400"/>
              </a:spcBef>
              <a:buFont typeface="Wingdings 2"/>
              <a:buChar char=""/>
            </a:pPr>
            <a:r>
              <a:rPr lang="en-US" sz="1600" dirty="0">
                <a:latin typeface="Arial" pitchFamily="34"/>
                <a:cs typeface="Arial" pitchFamily="34"/>
              </a:rPr>
              <a:t>The tendency to have unprovoked seizures.</a:t>
            </a:r>
          </a:p>
          <a:p>
            <a:pPr marL="868680" lvl="1" indent="-283464">
              <a:spcBef>
                <a:spcPts val="400"/>
              </a:spcBef>
              <a:buFont typeface="Wingdings 2"/>
              <a:buChar char=""/>
            </a:pPr>
            <a:endParaRPr lang="en-US" sz="1600" dirty="0">
              <a:latin typeface="Arial" pitchFamily="34"/>
              <a:cs typeface="Arial" pitchFamily="34"/>
            </a:endParaRPr>
          </a:p>
          <a:p>
            <a:pPr marL="548640" lvl="0" indent="-411480">
              <a:spcBef>
                <a:spcPts val="400"/>
              </a:spcBef>
              <a:buClr>
                <a:srgbClr val="000000"/>
              </a:buClr>
              <a:buFont typeface="Wingdings 2"/>
              <a:buChar char=""/>
            </a:pPr>
            <a:r>
              <a:rPr lang="en-US" sz="1600" dirty="0">
                <a:latin typeface="Arial" pitchFamily="34"/>
                <a:cs typeface="Arial" pitchFamily="34"/>
              </a:rPr>
              <a:t>Seizure</a:t>
            </a:r>
          </a:p>
          <a:p>
            <a:pPr marL="868680" lvl="1" indent="-283464">
              <a:spcBef>
                <a:spcPts val="400"/>
              </a:spcBef>
              <a:buFont typeface="Wingdings 2"/>
              <a:buChar char=""/>
            </a:pPr>
            <a:r>
              <a:rPr lang="en-US" sz="1600" dirty="0">
                <a:latin typeface="Arial" pitchFamily="34"/>
                <a:cs typeface="Arial" pitchFamily="34"/>
              </a:rPr>
              <a:t>“An abnormal movement or behavior that is produced by abnormal excessive neural activity.”</a:t>
            </a:r>
          </a:p>
        </p:txBody>
      </p:sp>
      <p:pic>
        <p:nvPicPr>
          <p:cNvPr id="33794" name="Picture 2" descr="http://grandmalseizures.info/wp-content/uploads/2012/01/Grand-Mal-Seizure-Medicines-Support-Care-Is-All-Needed-To-Handle-It-Neurological-Dis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Medications more limited</a:t>
            </a:r>
          </a:p>
          <a:p>
            <a:r>
              <a:rPr lang="en-US" dirty="0"/>
              <a:t>Subclinical/ brief seizures (only seen with EEG recording) may complicate management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Focal Seizures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666687"/>
            <a:ext cx="4041775" cy="34280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lobe seizure</a:t>
            </a:r>
          </a:p>
        </p:txBody>
      </p:sp>
      <p:pic>
        <p:nvPicPr>
          <p:cNvPr id="11" name="Content Placeholder 10" descr="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3011"/>
            <a:ext cx="4038600" cy="303856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843779"/>
            <a:ext cx="4038600" cy="3077029"/>
          </a:xfrm>
        </p:spPr>
      </p:pic>
      <p:pic>
        <p:nvPicPr>
          <p:cNvPr id="11" name="Content Placeholder 8" descr="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709510"/>
            <a:ext cx="4041775" cy="3342393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6"/>
          <p:cNvSpPr txBox="1"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744845"/>
            <a:ext cx="4041775" cy="3271723"/>
          </a:xfrm>
        </p:spPr>
      </p:pic>
      <p:pic>
        <p:nvPicPr>
          <p:cNvPr id="10" name="Content Placeholder 9" descr="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3011"/>
            <a:ext cx="4038600" cy="3038566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Rolandic epilepsy</a:t>
            </a:r>
          </a:p>
        </p:txBody>
      </p:sp>
      <p:sp>
        <p:nvSpPr>
          <p:cNvPr id="3" name="Rectangle 42"/>
          <p:cNvSpPr txBox="1"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59"/>
          </a:xfrm>
        </p:spPr>
        <p:txBody>
          <a:bodyPr rIns="132075">
            <a:normAutofit fontScale="92500" lnSpcReduction="10000"/>
          </a:bodyPr>
          <a:lstStyle/>
          <a:p>
            <a:pPr lvl="0">
              <a:lnSpc>
                <a:spcPct val="90000"/>
              </a:lnSpc>
              <a:buSzPts val="1998"/>
            </a:pPr>
            <a:r>
              <a:rPr lang="en-US" sz="2000"/>
              <a:t>Onset ages 2-12 yrs, peak 5-10 yrs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Characteristic seizures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Infrequent simple partial seizures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tingling in mouth, on face, speech arrest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rare GTCS in sleep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Resolve by puberty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Characteristic EEG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high voltage centrotemporal spikes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usually bilateral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Imaging normal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Considered an idiopathic focal epilepsy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some evidence for genetic basis</a:t>
            </a:r>
          </a:p>
          <a:p>
            <a:pPr lvl="0">
              <a:lnSpc>
                <a:spcPct val="90000"/>
              </a:lnSpc>
              <a:buSzPts val="1998"/>
            </a:pPr>
            <a:r>
              <a:rPr lang="en-US" sz="2000"/>
              <a:t>Treatment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may not be necessary</a:t>
            </a:r>
          </a:p>
          <a:p>
            <a:pPr marL="782634" lvl="1">
              <a:lnSpc>
                <a:spcPct val="90000"/>
              </a:lnSpc>
              <a:buChar char="•"/>
            </a:pPr>
            <a:r>
              <a:rPr lang="en-US" sz="1800"/>
              <a:t>may respond to many drugs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half" idx="3"/>
          </p:nvPr>
        </p:nvSpPr>
        <p:spPr>
          <a:xfrm>
            <a:off x="457200" y="2174872"/>
            <a:ext cx="4040184" cy="3951286"/>
          </a:xfrm>
        </p:spPr>
        <p:txBody>
          <a:bodyPr anchor="t"/>
          <a:lstStyle/>
          <a:p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sz="quarter" idx="2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Centrotemporal spikes in Benign Rolandic Epilepsy</a:t>
            </a:r>
          </a:p>
        </p:txBody>
      </p:sp>
      <p:pic>
        <p:nvPicPr>
          <p:cNvPr id="7" name="Picture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89022" y="1600200"/>
            <a:ext cx="6964363" cy="453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PTE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t"/>
            <a:r>
              <a:rPr lang="en-US" dirty="0"/>
              <a:t>Late PTE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57200" y="3927773"/>
          <a:ext cx="4040187" cy="445491"/>
        </p:xfrm>
        <a:graphic>
          <a:graphicData uri="http://schemas.openxmlformats.org/drawingml/2006/table">
            <a:tbl>
              <a:tblPr/>
              <a:tblGrid>
                <a:gridCol w="134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411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DD4B39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603" marR="60603" marT="30301" marB="30301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DD4B39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DD4B39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DD4B39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Posttraumatic Epilepsy</a:t>
            </a:r>
          </a:p>
        </p:txBody>
      </p:sp>
      <p:pic>
        <p:nvPicPr>
          <p:cNvPr id="97282" name="Picture 2" descr="https://encrypted-tbn2.google.com/images?q=tbn:ANd9GcTVmFngxSGAqq8c5rsdvSw3f_sfKj_oWn-qT8MUR5bb98-lk0z8Mx3_E93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2743200"/>
            <a:ext cx="1400175" cy="1181101"/>
          </a:xfrm>
          <a:prstGeom prst="rect">
            <a:avLst/>
          </a:prstGeom>
          <a:noFill/>
        </p:spPr>
      </p:pic>
      <p:pic>
        <p:nvPicPr>
          <p:cNvPr id="97284" name="Picture 4" descr="http://upload.wikimedia.org/wikipedia/commons/thumb/f/f2/Trauma_subdural_arrows.jpg/220px-Trauma_subdural_arrow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67000" y="3962400"/>
            <a:ext cx="1562100" cy="1910023"/>
          </a:xfrm>
          <a:prstGeom prst="rect">
            <a:avLst/>
          </a:prstGeom>
          <a:noFill/>
        </p:spPr>
      </p:pic>
      <p:pic>
        <p:nvPicPr>
          <p:cNvPr id="12" name="Picture 10" descr="http://2.bp.blogspot.com/---wzFlq7OcY/Ti3Dx2VuFuI/AAAAAAAAAkQ/AwsHiGUErAg/s1600/brain-neuron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10200" y="2743200"/>
            <a:ext cx="2336800" cy="175260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name="DefaultOcx" r:id="rId1" imgW="914400" imgH="228600"/>
        </mc:Choice>
        <mc:Fallback>
          <p:control name="DefaultOcx" r:id="rId1" imgW="914400" imgH="22860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" r:id="rId2" imgW="914400" imgH="228600"/>
        </mc:Choice>
        <mc:Fallback>
          <p:control name="HTMLHidden1" r:id="rId2" imgW="914400" imgH="228600">
            <p:pic>
              <p:nvPicPr>
                <p:cNvPr id="6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2" r:id="rId3" imgW="914400" imgH="228600"/>
        </mc:Choice>
        <mc:Fallback>
          <p:control name="HTMLHidden2" r:id="rId3" imgW="914400" imgH="228600">
            <p:pic>
              <p:nvPicPr>
                <p:cNvPr id="7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3" r:id="rId4" imgW="914400" imgH="228600"/>
        </mc:Choice>
        <mc:Fallback>
          <p:control name="HTMLHidden3" r:id="rId4" imgW="914400" imgH="228600">
            <p:pic>
              <p:nvPicPr>
                <p:cNvPr id="8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4" r:id="rId5" imgW="914400" imgH="228600"/>
        </mc:Choice>
        <mc:Fallback>
          <p:control name="HTMLHidden4" r:id="rId5" imgW="914400" imgH="228600">
            <p:pic>
              <p:nvPicPr>
                <p:cNvPr id="1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5" r:id="rId6" imgW="914400" imgH="228600"/>
        </mc:Choice>
        <mc:Fallback>
          <p:control name="HTMLHidden5" r:id="rId6" imgW="914400" imgH="228600">
            <p:pic>
              <p:nvPicPr>
                <p:cNvPr id="13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6" r:id="rId7" imgW="914400" imgH="228600"/>
        </mc:Choice>
        <mc:Fallback>
          <p:control name="HTMLHidden6" r:id="rId7" imgW="914400" imgH="228600">
            <p:pic>
              <p:nvPicPr>
                <p:cNvPr id="14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7" r:id="rId8" imgW="914400" imgH="228600"/>
        </mc:Choice>
        <mc:Fallback>
          <p:control name="HTMLHidden7" r:id="rId8" imgW="914400" imgH="228600">
            <p:pic>
              <p:nvPicPr>
                <p:cNvPr id="15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9" imgW="914400" imgH="228600"/>
        </mc:Choice>
        <mc:Fallback>
          <p:control name="HTMLText1" r:id="rId9" imgW="914400" imgH="228600">
            <p:pic>
              <p:nvPicPr>
                <p:cNvPr id="1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8" r:id="rId10" imgW="914400" imgH="228600"/>
        </mc:Choice>
        <mc:Fallback>
          <p:control name="HTMLHidden8" r:id="rId10" imgW="914400" imgH="228600">
            <p:pic>
              <p:nvPicPr>
                <p:cNvPr id="17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9" r:id="rId11" imgW="914400" imgH="228600"/>
        </mc:Choice>
        <mc:Fallback>
          <p:control name="HTMLHidden9" r:id="rId11" imgW="914400" imgH="228600">
            <p:pic>
              <p:nvPicPr>
                <p:cNvPr id="18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0" r:id="rId12" imgW="914400" imgH="228600"/>
        </mc:Choice>
        <mc:Fallback>
          <p:control name="HTMLHidden10" r:id="rId12" imgW="914400" imgH="228600">
            <p:pic>
              <p:nvPicPr>
                <p:cNvPr id="19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1" r:id="rId13" imgW="914400" imgH="228600"/>
        </mc:Choice>
        <mc:Fallback>
          <p:control name="HTMLHidden11" r:id="rId13" imgW="914400" imgH="228600">
            <p:pic>
              <p:nvPicPr>
                <p:cNvPr id="2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2" r:id="rId14" imgW="914400" imgH="228600"/>
        </mc:Choice>
        <mc:Fallback>
          <p:control name="HTMLHidden12" r:id="rId14" imgW="914400" imgH="228600">
            <p:pic>
              <p:nvPicPr>
                <p:cNvPr id="21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3" r:id="rId15" imgW="914400" imgH="228600"/>
        </mc:Choice>
        <mc:Fallback>
          <p:control name="HTMLHidden13" r:id="rId15" imgW="914400" imgH="228600">
            <p:pic>
              <p:nvPicPr>
                <p:cNvPr id="22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Hidden14" r:id="rId16" imgW="914400" imgH="228600"/>
        </mc:Choice>
        <mc:Fallback>
          <p:control name="HTMLHidden14" r:id="rId16" imgW="914400" imgH="228600">
            <p:pic>
              <p:nvPicPr>
                <p:cNvPr id="23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Posttraumatic Epilepsy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Early posttraumatic epilepsy</a:t>
            </a:r>
          </a:p>
          <a:p>
            <a:pPr lvl="1"/>
            <a:r>
              <a:rPr lang="en-US" dirty="0"/>
              <a:t>Seizures occurring 7 days within injury</a:t>
            </a:r>
          </a:p>
          <a:p>
            <a:pPr lvl="1"/>
            <a:r>
              <a:rPr lang="en-US" dirty="0"/>
              <a:t>Should be treated promptly</a:t>
            </a:r>
          </a:p>
          <a:p>
            <a:pPr lvl="1"/>
            <a:r>
              <a:rPr lang="en-US" dirty="0"/>
              <a:t>IV phenytoin is the typical drug of choice</a:t>
            </a:r>
          </a:p>
          <a:p>
            <a:pPr lvl="1"/>
            <a:r>
              <a:rPr lang="en-US" dirty="0"/>
              <a:t>More recently levetiracetam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Early Posttraumatic Epilepsy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Indication of severe brain injury</a:t>
            </a:r>
          </a:p>
          <a:p>
            <a:pPr lvl="0"/>
            <a:r>
              <a:rPr lang="en-US" dirty="0"/>
              <a:t>The seizure may lead to more brain damage</a:t>
            </a:r>
          </a:p>
          <a:p>
            <a:pPr lvl="1"/>
            <a:r>
              <a:rPr lang="en-US" dirty="0"/>
              <a:t>Releases excitatory neurotransmitters</a:t>
            </a:r>
          </a:p>
          <a:p>
            <a:pPr lvl="1"/>
            <a:r>
              <a:rPr lang="en-US" dirty="0"/>
              <a:t>Increases metabolic need of brain</a:t>
            </a:r>
          </a:p>
          <a:p>
            <a:pPr lvl="1"/>
            <a:r>
              <a:rPr lang="en-US" dirty="0"/>
              <a:t>Increases intracranial pressure</a:t>
            </a:r>
          </a:p>
          <a:p>
            <a:r>
              <a:rPr lang="en-US" dirty="0"/>
              <a:t>The seizure is a reaction to the injury</a:t>
            </a:r>
          </a:p>
          <a:p>
            <a:r>
              <a:rPr lang="en-US" dirty="0"/>
              <a:t>Other causes include cerebral edema, intracranial hemorrhage, cerebral contusion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dirty="0"/>
              <a:t>“Grand mal” seizure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Refers to a generalized tonic-</a:t>
            </a:r>
            <a:r>
              <a:rPr lang="en-US" dirty="0" err="1"/>
              <a:t>clonic</a:t>
            </a:r>
            <a:r>
              <a:rPr lang="en-US" dirty="0"/>
              <a:t> seizure.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Patients do not understand this term and use the term “grand mal” for any “bad” seizure.</a:t>
            </a:r>
          </a:p>
          <a:p>
            <a:pPr lvl="0">
              <a:lnSpc>
                <a:spcPct val="90000"/>
              </a:lnSpc>
              <a:buNone/>
            </a:pPr>
            <a:r>
              <a:rPr lang="en-US" dirty="0"/>
              <a:t>“Petit mal” seizure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Refers to an absence seizure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Patients do not understand this term and use it to refer to any “small” seizure not to just and absence seizure that would be seen in a patient with primary generalized epilepsy. 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Posttraumatic Epilepsy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Late posttraumatic epilepsy</a:t>
            </a:r>
          </a:p>
          <a:p>
            <a:pPr lvl="1"/>
            <a:r>
              <a:rPr lang="en-US" dirty="0"/>
              <a:t>Seizures occurring more than 7 days after injury</a:t>
            </a:r>
          </a:p>
          <a:p>
            <a:pPr lvl="1"/>
            <a:r>
              <a:rPr lang="en-US" dirty="0"/>
              <a:t>Treatment is not mandatory</a:t>
            </a:r>
          </a:p>
          <a:p>
            <a:r>
              <a:rPr lang="en-US" dirty="0"/>
              <a:t>Seizures occur as a result of scarred neurons, permanent changes in the brain.</a:t>
            </a:r>
          </a:p>
          <a:p>
            <a:r>
              <a:rPr lang="en-US" dirty="0"/>
              <a:t>Anti-epileptic medications given in early phase do not reduce risk of developing late PTS, </a:t>
            </a:r>
            <a:r>
              <a:rPr lang="en-US" dirty="0" err="1"/>
              <a:t>ie</a:t>
            </a:r>
            <a:r>
              <a:rPr lang="en-US" dirty="0"/>
              <a:t> PTE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of a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unprovoked seizure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half" idx="3"/>
          </p:nvPr>
        </p:nvSpPr>
        <p:spPr>
          <a:xfrm>
            <a:off x="457200" y="2174872"/>
            <a:ext cx="4040184" cy="3951286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buSzPts val="2798"/>
              <a:buChar char="•"/>
            </a:pPr>
            <a:r>
              <a:rPr lang="en-US" sz="2800" b="0"/>
              <a:t>Good evidence recommends EEG  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000"/>
              <a:t>EEG can help diagnose the event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000"/>
              <a:t>EEG can identify a specific syndrome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000"/>
              <a:t>EEG can help with prognosis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000"/>
              <a:t>timing of EEG not determined</a:t>
            </a:r>
          </a:p>
          <a:p>
            <a:pPr marL="1182684" lvl="2">
              <a:spcBef>
                <a:spcPts val="400"/>
              </a:spcBef>
              <a:buSzPts val="1800"/>
            </a:pPr>
            <a:r>
              <a:rPr lang="en-US" sz="1800"/>
              <a:t>immediate EEG may show abnormality or post ictal slowing</a:t>
            </a:r>
          </a:p>
          <a:p>
            <a:pPr marL="342900" lvl="0" indent="-342900">
              <a:buChar char="•"/>
            </a:pPr>
            <a:endParaRPr lang="en-US" b="0"/>
          </a:p>
        </p:txBody>
      </p:sp>
      <p:sp>
        <p:nvSpPr>
          <p:cNvPr id="5" name="Text Placeholder 4"/>
          <p:cNvSpPr txBox="1">
            <a:spLocks noGrp="1"/>
          </p:cNvSpPr>
          <p:nvPr>
            <p:ph sz="quarter" idx="2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82634" lvl="1"/>
            <a:r>
              <a:rPr lang="en-US"/>
              <a:t>abnormal EEG best predictor of recurrence in neurologically normal children</a:t>
            </a:r>
          </a:p>
          <a:p>
            <a:pPr marL="782634" lvl="1">
              <a:buClr>
                <a:srgbClr val="FFFF00"/>
              </a:buClr>
            </a:pPr>
            <a:r>
              <a:rPr lang="en-US"/>
              <a:t>abnormal neuro exam also strong predictor of recurrence</a:t>
            </a:r>
          </a:p>
          <a:p>
            <a:pPr lvl="0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half" idx="3"/>
          </p:nvPr>
        </p:nvSpPr>
        <p:spPr>
          <a:xfrm>
            <a:off x="457200" y="2174872"/>
            <a:ext cx="4040184" cy="3951286"/>
          </a:xfrm>
        </p:spPr>
        <p:txBody>
          <a:bodyPr anchor="t">
            <a:normAutofit fontScale="92500" lnSpcReduction="10000"/>
          </a:bodyPr>
          <a:lstStyle/>
          <a:p>
            <a:pPr marL="782634" lvl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Char char="•"/>
            </a:pPr>
            <a:r>
              <a:rPr lang="en-US" sz="2400"/>
              <a:t>consider emergent imaging</a:t>
            </a:r>
          </a:p>
          <a:p>
            <a:pPr marL="1182684" lvl="2">
              <a:lnSpc>
                <a:spcPct val="90000"/>
              </a:lnSpc>
              <a:spcBef>
                <a:spcPts val="400"/>
              </a:spcBef>
              <a:buSzPts val="1998"/>
            </a:pPr>
            <a:r>
              <a:rPr lang="en-US" sz="2000"/>
              <a:t>if postictal focal deficit, or not at baseline in several hours</a:t>
            </a:r>
          </a:p>
          <a:p>
            <a:pPr marL="782634" lvl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Char char="•"/>
            </a:pPr>
            <a:r>
              <a:rPr lang="en-US" sz="2400"/>
              <a:t>consider nonurgent MRI</a:t>
            </a:r>
          </a:p>
          <a:p>
            <a:pPr marL="1182684" lvl="2">
              <a:lnSpc>
                <a:spcPct val="90000"/>
              </a:lnSpc>
              <a:spcBef>
                <a:spcPts val="400"/>
              </a:spcBef>
              <a:buSzPts val="1998"/>
            </a:pPr>
            <a:r>
              <a:rPr lang="en-US" sz="2000"/>
              <a:t>with significant neuro abnormalities of unknown etiology</a:t>
            </a:r>
          </a:p>
          <a:p>
            <a:pPr marL="1182684" lvl="2">
              <a:lnSpc>
                <a:spcPct val="90000"/>
              </a:lnSpc>
              <a:spcBef>
                <a:spcPts val="400"/>
              </a:spcBef>
              <a:buSzPts val="1998"/>
            </a:pPr>
            <a:r>
              <a:rPr lang="en-US" sz="2000"/>
              <a:t>a seizure of focal onset</a:t>
            </a:r>
          </a:p>
          <a:p>
            <a:pPr marL="1182684" lvl="2">
              <a:lnSpc>
                <a:spcPct val="90000"/>
              </a:lnSpc>
              <a:spcBef>
                <a:spcPts val="400"/>
              </a:spcBef>
              <a:buSzPts val="1998"/>
            </a:pPr>
            <a:r>
              <a:rPr lang="en-US" sz="2000"/>
              <a:t>in children under 1 year of age</a:t>
            </a:r>
          </a:p>
          <a:p>
            <a:pPr marL="342900" lvl="0" indent="-342900">
              <a:buChar char="•"/>
            </a:pPr>
            <a:endParaRPr lang="en-US" b="0"/>
          </a:p>
        </p:txBody>
      </p:sp>
      <p:sp>
        <p:nvSpPr>
          <p:cNvPr id="5" name="Text Placeholder 4"/>
          <p:cNvSpPr txBox="1">
            <a:spLocks noGrp="1"/>
          </p:cNvSpPr>
          <p:nvPr>
            <p:ph sz="quarter" idx="2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82634" lvl="1">
              <a:lnSpc>
                <a:spcPct val="90000"/>
              </a:lnSpc>
              <a:buClr>
                <a:srgbClr val="FFFF00"/>
              </a:buClr>
              <a:buChar char="•"/>
            </a:pPr>
            <a:r>
              <a:rPr lang="en-US" sz="2400"/>
              <a:t>consider LP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in the very young child (&lt;6 months)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in the patient who fails to return to baseline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in any patient with meningeal signs</a:t>
            </a:r>
          </a:p>
          <a:p>
            <a:pPr marL="1182684" lvl="2">
              <a:lnSpc>
                <a:spcPct val="90000"/>
              </a:lnSpc>
              <a:buSzPts val="1998"/>
            </a:pPr>
            <a:r>
              <a:rPr lang="en-US" sz="2000"/>
              <a:t>if increased ICP suspected, image before LP</a:t>
            </a:r>
          </a:p>
          <a:p>
            <a:pPr lvl="0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Evaluation of a </a:t>
            </a:r>
            <a:br>
              <a:rPr lang="en-US"/>
            </a:b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unprovoked seizure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half" idx="3"/>
          </p:nvPr>
        </p:nvSpPr>
        <p:spPr>
          <a:xfrm>
            <a:off x="457200" y="2174872"/>
            <a:ext cx="8153403" cy="3951286"/>
          </a:xfrm>
        </p:spPr>
        <p:txBody>
          <a:bodyPr anchor="t"/>
          <a:lstStyle/>
          <a:p>
            <a:pPr marL="342900" lvl="0" indent="-342900">
              <a:buSzPts val="2798"/>
              <a:buChar char="•"/>
            </a:pPr>
            <a:r>
              <a:rPr lang="en-US" sz="2800" b="0"/>
              <a:t>Recurrence ranges from 14%-65%</a:t>
            </a:r>
          </a:p>
          <a:p>
            <a:pPr marL="342900" lvl="0" indent="-342900">
              <a:buSzPts val="2798"/>
              <a:buChar char="•"/>
            </a:pPr>
            <a:r>
              <a:rPr lang="en-US" sz="2800" b="0"/>
              <a:t>Most recurrences early (in 1</a:t>
            </a:r>
            <a:r>
              <a:rPr lang="en-US" sz="2800" b="0" baseline="30000"/>
              <a:t>st</a:t>
            </a:r>
            <a:r>
              <a:rPr lang="en-US" sz="2800" b="0"/>
              <a:t> year)</a:t>
            </a:r>
          </a:p>
          <a:p>
            <a:pPr marL="342900" lvl="0" indent="-342900">
              <a:buSzPts val="2798"/>
              <a:buChar char="•"/>
            </a:pPr>
            <a:r>
              <a:rPr lang="en-US" sz="2800" b="0"/>
              <a:t>Factors increasing recurrence risk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400"/>
              <a:t>abnormal EEG</a:t>
            </a:r>
          </a:p>
          <a:p>
            <a:pPr marL="782634" lvl="1">
              <a:spcBef>
                <a:spcPts val="500"/>
              </a:spcBef>
              <a:buChar char="•"/>
            </a:pPr>
            <a:r>
              <a:rPr lang="en-US" sz="2400"/>
              <a:t>etiology</a:t>
            </a:r>
          </a:p>
          <a:p>
            <a:pPr marL="1182684" lvl="2">
              <a:spcBef>
                <a:spcPts val="400"/>
              </a:spcBef>
              <a:buSzPts val="1998"/>
            </a:pPr>
            <a:r>
              <a:rPr lang="en-US" sz="2000"/>
              <a:t>remote symptomatic seizure recurrence &gt;50%</a:t>
            </a:r>
          </a:p>
          <a:p>
            <a:pPr marL="1182684" lvl="2">
              <a:spcBef>
                <a:spcPts val="400"/>
              </a:spcBef>
              <a:buSzPts val="1998"/>
            </a:pPr>
            <a:r>
              <a:rPr lang="en-US" sz="2000"/>
              <a:t>idiopathic seizure recurrence 30-50%</a:t>
            </a:r>
          </a:p>
          <a:p>
            <a:pPr marL="342900" lvl="0" indent="-342900">
              <a:buChar char="•"/>
            </a:pPr>
            <a:endParaRPr lang="en-US" b="0"/>
          </a:p>
        </p:txBody>
      </p:sp>
      <p:sp>
        <p:nvSpPr>
          <p:cNvPr id="5" name="Text Placeholder 4"/>
          <p:cNvSpPr txBox="1">
            <a:spLocks noGrp="1"/>
          </p:cNvSpPr>
          <p:nvPr>
            <p:ph sz="quarter" idx="2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How likely is </a:t>
            </a:r>
            <a:br>
              <a:rPr lang="en-US"/>
            </a:br>
            <a:r>
              <a:rPr lang="en-US"/>
              <a:t>a 2</a:t>
            </a:r>
            <a:r>
              <a:rPr lang="en-US" baseline="30000"/>
              <a:t>nd </a:t>
            </a:r>
            <a:r>
              <a:rPr lang="en-US"/>
              <a:t>seizure?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>
          <a:xfrm>
            <a:off x="457200" y="1981203"/>
            <a:ext cx="8229600" cy="1828800"/>
          </a:xfrm>
        </p:spPr>
        <p:txBody>
          <a:bodyPr/>
          <a:lstStyle/>
          <a:p>
            <a:pPr lvl="0"/>
            <a:r>
              <a:rPr lang="en-US" dirty="0"/>
              <a:t>Treatment Plan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81003" y="0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457200" y="914400"/>
            <a:ext cx="8229600" cy="539432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Find the Right Medication</a:t>
            </a:r>
          </a:p>
          <a:p>
            <a:pPr lvl="1"/>
            <a:r>
              <a:rPr lang="en-US" sz="2000" dirty="0"/>
              <a:t>Partial Epilepsy</a:t>
            </a:r>
          </a:p>
          <a:p>
            <a:pPr lvl="2"/>
            <a:r>
              <a:rPr lang="en-US" sz="2000" dirty="0" err="1"/>
              <a:t>Tegretol</a:t>
            </a:r>
            <a:r>
              <a:rPr lang="en-US" sz="2000" dirty="0"/>
              <a:t>, </a:t>
            </a:r>
            <a:r>
              <a:rPr lang="en-US" sz="2000" dirty="0" err="1"/>
              <a:t>Trileptal</a:t>
            </a:r>
            <a:r>
              <a:rPr lang="en-US" sz="2000" dirty="0"/>
              <a:t>, </a:t>
            </a:r>
            <a:r>
              <a:rPr lang="en-US" sz="2000" dirty="0" err="1"/>
              <a:t>Lamictal</a:t>
            </a:r>
            <a:r>
              <a:rPr lang="en-US" sz="2000" dirty="0"/>
              <a:t>, </a:t>
            </a:r>
            <a:r>
              <a:rPr lang="en-US" sz="2000" dirty="0" err="1"/>
              <a:t>Dilantin</a:t>
            </a:r>
            <a:r>
              <a:rPr lang="en-US" sz="2000" dirty="0"/>
              <a:t>. </a:t>
            </a:r>
            <a:r>
              <a:rPr lang="en-US" sz="2000" dirty="0" err="1"/>
              <a:t>Keppra</a:t>
            </a:r>
            <a:r>
              <a:rPr lang="en-US" sz="2000" dirty="0"/>
              <a:t>, </a:t>
            </a:r>
            <a:r>
              <a:rPr lang="en-US" sz="2000" dirty="0" err="1"/>
              <a:t>Topamax</a:t>
            </a:r>
            <a:r>
              <a:rPr lang="en-US" sz="2000" dirty="0"/>
              <a:t>, </a:t>
            </a:r>
            <a:r>
              <a:rPr lang="en-US" sz="2000" dirty="0" err="1"/>
              <a:t>Vimpat</a:t>
            </a:r>
            <a:r>
              <a:rPr lang="en-US" sz="2000" dirty="0"/>
              <a:t>, </a:t>
            </a:r>
            <a:r>
              <a:rPr lang="en-US" sz="2000" dirty="0" err="1"/>
              <a:t>Sabril</a:t>
            </a:r>
            <a:r>
              <a:rPr lang="en-US" sz="2000" dirty="0"/>
              <a:t>, </a:t>
            </a:r>
            <a:r>
              <a:rPr lang="en-US" sz="2000" dirty="0" err="1"/>
              <a:t>neurontin</a:t>
            </a:r>
            <a:endParaRPr lang="en-US" sz="2000" dirty="0"/>
          </a:p>
          <a:p>
            <a:pPr lvl="1"/>
            <a:r>
              <a:rPr lang="en-US" sz="2000" dirty="0"/>
              <a:t>Generalized Epilepsy</a:t>
            </a:r>
          </a:p>
          <a:p>
            <a:pPr lvl="2"/>
            <a:r>
              <a:rPr lang="en-US" sz="2000" dirty="0"/>
              <a:t>Depakote, Vimpat, </a:t>
            </a:r>
            <a:r>
              <a:rPr lang="en-US" sz="2000" dirty="0" err="1"/>
              <a:t>Onfi</a:t>
            </a:r>
            <a:r>
              <a:rPr lang="en-US" sz="2000" dirty="0"/>
              <a:t>, </a:t>
            </a:r>
            <a:r>
              <a:rPr lang="en-US" sz="2000" dirty="0" err="1"/>
              <a:t>Epidiolex</a:t>
            </a:r>
            <a:r>
              <a:rPr lang="en-US" sz="2000" dirty="0"/>
              <a:t>, Lamictal, </a:t>
            </a:r>
            <a:r>
              <a:rPr lang="en-US" dirty="0" err="1"/>
              <a:t>K</a:t>
            </a:r>
            <a:r>
              <a:rPr lang="en-US" sz="2000" dirty="0" err="1"/>
              <a:t>lonopin</a:t>
            </a:r>
            <a:r>
              <a:rPr lang="en-US" sz="2000" dirty="0"/>
              <a:t>, Keppra, Topamax, </a:t>
            </a:r>
            <a:r>
              <a:rPr lang="en-US" sz="2000" dirty="0" err="1"/>
              <a:t>Zonegran</a:t>
            </a:r>
            <a:r>
              <a:rPr lang="en-US" sz="2000" dirty="0"/>
              <a:t>, Phenobarbital</a:t>
            </a:r>
          </a:p>
          <a:p>
            <a:pPr lvl="0"/>
            <a:r>
              <a:rPr lang="en-US" sz="2000" dirty="0"/>
              <a:t>Start with </a:t>
            </a:r>
            <a:r>
              <a:rPr lang="en-US" sz="2000" dirty="0" err="1"/>
              <a:t>Monotherapy</a:t>
            </a:r>
            <a:endParaRPr lang="en-US" sz="2000" dirty="0"/>
          </a:p>
          <a:p>
            <a:pPr lvl="1"/>
            <a:r>
              <a:rPr lang="en-US" sz="2000" dirty="0"/>
              <a:t>Add additional medications as needed, the fewer the better</a:t>
            </a:r>
          </a:p>
          <a:p>
            <a:pPr lvl="1"/>
            <a:r>
              <a:rPr lang="en-US" sz="2000" dirty="0"/>
              <a:t>Rarely are patients treated with more than 2 medications</a:t>
            </a:r>
          </a:p>
          <a:p>
            <a:pPr lvl="0"/>
            <a:r>
              <a:rPr lang="en-US" sz="2000" dirty="0"/>
              <a:t>Consider </a:t>
            </a:r>
            <a:r>
              <a:rPr lang="en-US" sz="2000" dirty="0" err="1"/>
              <a:t>resective</a:t>
            </a:r>
            <a:r>
              <a:rPr lang="en-US" sz="2000" dirty="0"/>
              <a:t> surgery</a:t>
            </a:r>
          </a:p>
          <a:p>
            <a:pPr lvl="1"/>
            <a:r>
              <a:rPr lang="en-US" sz="2000" dirty="0"/>
              <a:t>Partial epilepsy---mainly temporal</a:t>
            </a:r>
          </a:p>
          <a:p>
            <a:pPr lvl="1"/>
            <a:r>
              <a:rPr lang="en-US" sz="2000" dirty="0"/>
              <a:t>Extra-temporal with lower chance of response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sz="2800"/>
              <a:t>Treatment of </a:t>
            </a:r>
            <a:br>
              <a:rPr lang="en-US" sz="2800"/>
            </a:br>
            <a:r>
              <a:rPr lang="en-US" sz="2800"/>
              <a:t>Status Epilepticus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lvl="0"/>
            <a:r>
              <a:rPr lang="en-US" sz="2400" dirty="0"/>
              <a:t>Making the diagnosis</a:t>
            </a:r>
          </a:p>
          <a:p>
            <a:pPr lvl="1"/>
            <a:r>
              <a:rPr lang="en-US" sz="2400" dirty="0"/>
              <a:t>May be difficult because continuous seizure activity may be hard to distinguish from altered cognitive function of any cause.</a:t>
            </a:r>
          </a:p>
          <a:p>
            <a:pPr lvl="1"/>
            <a:r>
              <a:rPr lang="en-US" sz="2400" dirty="0"/>
              <a:t>EEG may help as can response to medications.</a:t>
            </a:r>
          </a:p>
          <a:p>
            <a:pPr lvl="0"/>
            <a:r>
              <a:rPr lang="en-US" sz="2400" dirty="0"/>
              <a:t>ABC’s</a:t>
            </a:r>
          </a:p>
          <a:p>
            <a:pPr lvl="1"/>
            <a:r>
              <a:rPr lang="en-US" sz="2400" dirty="0"/>
              <a:t>The most important part of treatment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/>
              <a:t>Initial Pharmacologic Management of Status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 err="1"/>
              <a:t>Fosphenytoin</a:t>
            </a:r>
            <a:r>
              <a:rPr lang="en-US" sz="2000" dirty="0"/>
              <a:t> (</a:t>
            </a:r>
            <a:r>
              <a:rPr lang="en-US" sz="2000" dirty="0" err="1"/>
              <a:t>Dilantin</a:t>
            </a:r>
            <a:r>
              <a:rPr lang="en-US" sz="20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20mg/kg IV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If the seizures have stopped consider PO loading to avoid side effects (hypotension, cardiac arrest, local irritation)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This typically yields a level of 15-20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Valproic Acid  15 mg/kg q8 hours times 3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Phenobarbital 20 mg/kg load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Levetiracetam – dosing not established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Lacosamide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Precautions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400" dirty="0"/>
              <a:t>Need cardiac monitoring and frequent vital signs during infusion of phenytoin or </a:t>
            </a:r>
            <a:r>
              <a:rPr lang="en-US" sz="2400" dirty="0" err="1"/>
              <a:t>phosphenytoin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Hypotension is common</a:t>
            </a:r>
          </a:p>
          <a:p>
            <a:pPr lvl="1"/>
            <a:r>
              <a:rPr lang="en-US" sz="2400" dirty="0"/>
              <a:t>Cardiac </a:t>
            </a:r>
            <a:r>
              <a:rPr lang="en-US" sz="2400" dirty="0" err="1"/>
              <a:t>arrythmias</a:t>
            </a:r>
            <a:r>
              <a:rPr lang="en-US" sz="2400" dirty="0"/>
              <a:t> may occur with either</a:t>
            </a:r>
          </a:p>
          <a:p>
            <a:pPr lvl="1"/>
            <a:r>
              <a:rPr lang="en-US" sz="2400" dirty="0"/>
              <a:t>Local irritation with </a:t>
            </a:r>
            <a:r>
              <a:rPr lang="en-US" sz="2400" dirty="0" err="1"/>
              <a:t>phenytoin</a:t>
            </a:r>
            <a:endParaRPr lang="en-US" sz="2400" dirty="0"/>
          </a:p>
          <a:p>
            <a:pPr lvl="1"/>
            <a:r>
              <a:rPr lang="en-US" sz="2400" dirty="0"/>
              <a:t>May need to change infusion rate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14400"/>
          </a:xfrm>
        </p:spPr>
        <p:txBody>
          <a:bodyPr/>
          <a:lstStyle/>
          <a:p>
            <a:pPr lvl="0"/>
            <a:r>
              <a:rPr lang="en-US"/>
              <a:t>Types of Epilepsy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457200" y="1066803"/>
            <a:ext cx="8229600" cy="54864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000" dirty="0"/>
              <a:t>Focal or partial</a:t>
            </a:r>
          </a:p>
          <a:p>
            <a:pPr lvl="1">
              <a:lnSpc>
                <a:spcPct val="90000"/>
              </a:lnSpc>
              <a:spcBef>
                <a:spcPts val="700"/>
              </a:spcBef>
            </a:pPr>
            <a:r>
              <a:rPr lang="en-US" sz="2000" dirty="0"/>
              <a:t> Seizures occur as the result of abnormal electrical activity in a specific region of the brain.</a:t>
            </a:r>
          </a:p>
          <a:p>
            <a:pPr lvl="1">
              <a:lnSpc>
                <a:spcPct val="90000"/>
              </a:lnSpc>
              <a:spcBef>
                <a:spcPts val="700"/>
              </a:spcBef>
            </a:pPr>
            <a:r>
              <a:rPr lang="en-US" sz="2000" dirty="0"/>
              <a:t>These can then generalize. 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000" dirty="0"/>
              <a:t>Generalized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Seizures occur as the result of abnormal electrical activity in the entire brain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Two Types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US" dirty="0"/>
              <a:t>Primary Generalized—when there is no structural injury to the brain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US" dirty="0"/>
              <a:t>Secondary Generalized---when this is the result of multifocal brain injury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22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/>
              <a:t>Initial Pharmacologic </a:t>
            </a:r>
            <a:br>
              <a:rPr lang="en-US" sz="3600" dirty="0"/>
            </a:br>
            <a:r>
              <a:rPr lang="en-US" sz="3600" dirty="0"/>
              <a:t>Management of Status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504D"/>
                </a:solidFill>
              </a:rPr>
              <a:t>If</a:t>
            </a:r>
            <a:r>
              <a:rPr lang="en-US" dirty="0"/>
              <a:t> seizures continue:</a:t>
            </a:r>
          </a:p>
          <a:p>
            <a:pPr lvl="1"/>
            <a:r>
              <a:rPr lang="en-US" dirty="0"/>
              <a:t>Additional Benzodiazepine as Tolerated</a:t>
            </a:r>
          </a:p>
          <a:p>
            <a:pPr lvl="2"/>
            <a:r>
              <a:rPr lang="en-US" dirty="0"/>
              <a:t>unless a patient is known to be tolerant, more than 0.2mg/kg (up to 8-10mg in an adult) of </a:t>
            </a:r>
            <a:r>
              <a:rPr lang="en-US" dirty="0" err="1"/>
              <a:t>lorazepam</a:t>
            </a:r>
            <a:r>
              <a:rPr lang="en-US" dirty="0"/>
              <a:t> will generally cause severe respiratory depression</a:t>
            </a:r>
          </a:p>
          <a:p>
            <a:pPr lvl="1"/>
            <a:r>
              <a:rPr lang="en-US" dirty="0" err="1"/>
              <a:t>Phenytoin</a:t>
            </a:r>
            <a:r>
              <a:rPr lang="en-US" dirty="0"/>
              <a:t> Additional Dose</a:t>
            </a:r>
          </a:p>
          <a:p>
            <a:pPr lvl="2"/>
            <a:r>
              <a:rPr lang="en-US" dirty="0"/>
              <a:t>10mg/kg</a:t>
            </a:r>
          </a:p>
          <a:p>
            <a:pPr lvl="2"/>
            <a:r>
              <a:rPr lang="en-US" dirty="0"/>
              <a:t>This typically produces levels on the order of 20-25 mg/dl</a:t>
            </a:r>
          </a:p>
          <a:p>
            <a:pPr lvl="2"/>
            <a:endParaRPr lang="en-US" dirty="0"/>
          </a:p>
          <a:p>
            <a:pPr lvl="2">
              <a:buNone/>
            </a:pPr>
            <a:r>
              <a:rPr lang="en-US" dirty="0" err="1"/>
              <a:t>Valproic</a:t>
            </a:r>
            <a:r>
              <a:rPr lang="en-US" dirty="0"/>
              <a:t> Acid IV</a:t>
            </a:r>
          </a:p>
          <a:p>
            <a:pPr lvl="2">
              <a:buNone/>
            </a:pPr>
            <a:r>
              <a:rPr lang="en-US" dirty="0" err="1"/>
              <a:t>Topamax</a:t>
            </a:r>
            <a:r>
              <a:rPr lang="en-US" dirty="0"/>
              <a:t> NGT</a:t>
            </a:r>
          </a:p>
          <a:p>
            <a:pPr lvl="2">
              <a:buNone/>
            </a:pPr>
            <a:r>
              <a:rPr lang="en-US" dirty="0" err="1"/>
              <a:t>Keppra</a:t>
            </a:r>
            <a:r>
              <a:rPr lang="en-US" dirty="0"/>
              <a:t> IV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/>
              <a:t>Patient Cases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78850" name="Picture 2" descr="http://scm-l3.technorati.com/11/04/18/31861/epilepsy.jpg?t=20110418160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/>
              <a:t>Use of drug-induced coma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Born twin at 31 WGA, weighed 3 # 1 oz</a:t>
            </a:r>
          </a:p>
          <a:p>
            <a:pPr marL="625056"/>
            <a:r>
              <a:rPr lang="en-US" dirty="0"/>
              <a:t>Prolonged course in NICU with respiratory distress</a:t>
            </a:r>
          </a:p>
          <a:p>
            <a:pPr marL="625056"/>
            <a:r>
              <a:rPr lang="en-US" dirty="0"/>
              <a:t>Head US revealed hydrocephalus and </a:t>
            </a:r>
            <a:r>
              <a:rPr lang="en-US" dirty="0" err="1"/>
              <a:t>periventricular</a:t>
            </a:r>
            <a:r>
              <a:rPr lang="en-US" dirty="0"/>
              <a:t> </a:t>
            </a:r>
            <a:r>
              <a:rPr lang="en-US" dirty="0" err="1"/>
              <a:t>leukomalacia</a:t>
            </a:r>
            <a:endParaRPr lang="en-US" dirty="0"/>
          </a:p>
          <a:p>
            <a:pPr marL="625056"/>
            <a:r>
              <a:rPr lang="en-US" dirty="0"/>
              <a:t>No seizures while in NICU</a:t>
            </a:r>
          </a:p>
          <a:p>
            <a:pPr marL="625056"/>
            <a:r>
              <a:rPr lang="en-US" dirty="0"/>
              <a:t>Placed in birth to 3 therapies when discharged home</a:t>
            </a:r>
          </a:p>
          <a:p>
            <a:pPr marL="625056"/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4" name="Content Placeholder 3" descr="u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7143" b="54857"/>
          <a:stretch>
            <a:fillRect/>
          </a:stretch>
        </p:blipFill>
        <p:spPr>
          <a:xfrm>
            <a:off x="228600" y="1905000"/>
            <a:ext cx="3965575" cy="2610771"/>
          </a:xfrm>
        </p:spPr>
      </p:pic>
      <p:pic>
        <p:nvPicPr>
          <p:cNvPr id="9" name="Content Placeholder 8" descr="c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4857" b="10971"/>
          <a:stretch>
            <a:fillRect/>
          </a:stretch>
        </p:blipFill>
        <p:spPr>
          <a:xfrm>
            <a:off x="5029200" y="2057400"/>
            <a:ext cx="2354617" cy="2902339"/>
          </a:xfr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92969" y="1946672"/>
            <a:ext cx="7358063" cy="4795242"/>
          </a:xfrm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One day, her father found her unresponsive and she was brought to the ER by EMS</a:t>
            </a:r>
          </a:p>
          <a:p>
            <a:pPr marL="625056"/>
            <a:r>
              <a:rPr lang="en-US" dirty="0"/>
              <a:t>EMS documented a blood glucose of 14</a:t>
            </a:r>
          </a:p>
          <a:p>
            <a:pPr marL="625056"/>
            <a:r>
              <a:rPr lang="en-US" dirty="0"/>
              <a:t>Upon arrival to ER, she began convulsing and was </a:t>
            </a:r>
            <a:r>
              <a:rPr lang="en-US" dirty="0" err="1"/>
              <a:t>intubated</a:t>
            </a:r>
            <a:endParaRPr lang="en-US" dirty="0"/>
          </a:p>
          <a:p>
            <a:pPr marL="625056"/>
            <a:r>
              <a:rPr lang="en-US" dirty="0"/>
              <a:t>Glucose was corrected but she continued to have seizure activity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Patient was loaded with </a:t>
            </a:r>
            <a:r>
              <a:rPr lang="en-US" dirty="0" err="1"/>
              <a:t>dilantin</a:t>
            </a:r>
            <a:r>
              <a:rPr lang="en-US" dirty="0"/>
              <a:t>, 20 mg/kg</a:t>
            </a:r>
          </a:p>
          <a:p>
            <a:pPr marL="625056"/>
            <a:r>
              <a:rPr lang="en-US" dirty="0"/>
              <a:t>Level after load was 23</a:t>
            </a:r>
          </a:p>
          <a:p>
            <a:pPr marL="625056"/>
            <a:r>
              <a:rPr lang="en-US" dirty="0"/>
              <a:t>EEG urgently performed and she was monitored continuously in the PICU</a:t>
            </a:r>
          </a:p>
          <a:p>
            <a:pPr marL="625056"/>
            <a:r>
              <a:rPr lang="en-US" dirty="0"/>
              <a:t>The patient continued to have seizures despite a load of </a:t>
            </a:r>
            <a:r>
              <a:rPr lang="en-US" dirty="0" err="1"/>
              <a:t>phenobarbital</a:t>
            </a:r>
            <a:r>
              <a:rPr lang="en-US" dirty="0"/>
              <a:t>, </a:t>
            </a:r>
            <a:r>
              <a:rPr lang="en-US" dirty="0" err="1"/>
              <a:t>topamax</a:t>
            </a:r>
            <a:r>
              <a:rPr lang="en-US" dirty="0"/>
              <a:t> and scheduled </a:t>
            </a:r>
            <a:r>
              <a:rPr lang="en-US" dirty="0" err="1"/>
              <a:t>ativan</a:t>
            </a:r>
            <a:endParaRPr lang="en-US" dirty="0"/>
          </a:p>
          <a:p>
            <a:pPr marL="625056"/>
            <a:endParaRPr lang="en-US" dirty="0"/>
          </a:p>
          <a:p>
            <a:pPr marL="625056"/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5" name="Content Placeholder 4" descr="mri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42286"/>
          <a:stretch>
            <a:fillRect/>
          </a:stretch>
        </p:blipFill>
        <p:spPr>
          <a:xfrm>
            <a:off x="533400" y="1858980"/>
            <a:ext cx="3660775" cy="4213502"/>
          </a:xfrm>
          <a:ln/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 lIns="64291" tIns="32146" rIns="64291" bIns="32146">
            <a:normAutofit fontScale="90000"/>
          </a:bodyPr>
          <a:lstStyle/>
          <a:p>
            <a:br>
              <a:rPr lang="en-US" sz="1700" dirty="0"/>
            </a:br>
            <a:br>
              <a:rPr lang="en-US" sz="1700" dirty="0"/>
            </a:br>
            <a:br>
              <a:rPr lang="en-US" sz="1700" dirty="0"/>
            </a:br>
            <a:br>
              <a:rPr lang="en-US" sz="1700" dirty="0"/>
            </a:b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MRI brain revealed new right hemisphere infarction, likely due to a complication from hypoglycemia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8" descr="mri2.jpg"/>
          <p:cNvPicPr>
            <a:picLocks noChangeAspect="1"/>
          </p:cNvPicPr>
          <p:nvPr/>
        </p:nvPicPr>
        <p:blipFill>
          <a:blip r:embed="rId3" cstate="print"/>
          <a:srcRect r="44571"/>
          <a:stretch>
            <a:fillRect/>
          </a:stretch>
        </p:blipFill>
        <p:spPr bwMode="auto">
          <a:xfrm>
            <a:off x="5105400" y="1828800"/>
            <a:ext cx="3505200" cy="419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2"/>
          </p:nvPr>
        </p:nvSpPr>
        <p:spPr/>
        <p:txBody>
          <a:bodyPr lIns="64291" tIns="32146" rIns="64291" bIns="32146"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6" name="Content Placeholder 15" descr="eeg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780237"/>
            <a:ext cx="4038600" cy="3204113"/>
          </a:xfrm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sz="1700" dirty="0"/>
              <a:t>Decision was made to place her in a pentobarbital coma to achieve burst suppression</a:t>
            </a:r>
          </a:p>
        </p:txBody>
      </p:sp>
      <p:pic>
        <p:nvPicPr>
          <p:cNvPr id="15" name="Content Placeholder 12" descr="ee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51" y="2625328"/>
            <a:ext cx="4041799" cy="330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8" y="89297"/>
            <a:ext cx="7358063" cy="1714500"/>
          </a:xfrm>
          <a:ln/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1752" y="381000"/>
            <a:ext cx="8503920" cy="5718048"/>
          </a:xfrm>
          <a:ln/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400" dirty="0"/>
              <a:t>After 4 days of pentobarbital, the </a:t>
            </a:r>
            <a:r>
              <a:rPr lang="en-US" sz="2400" dirty="0" err="1"/>
              <a:t>intensivists</a:t>
            </a:r>
            <a:r>
              <a:rPr lang="en-US" sz="2400" dirty="0"/>
              <a:t> had a difficult time maintaining adequate blood pressure. She had achieved burst-suppression pattern for over 48 hours, so she was weaned off pentobarbital over the next 24 hours </a:t>
            </a:r>
          </a:p>
          <a:p>
            <a:pPr marL="625056"/>
            <a:r>
              <a:rPr lang="en-US" sz="2400" dirty="0"/>
              <a:t>EEG gradually became more responsive, focal spikes recurred, but no seizures</a:t>
            </a:r>
          </a:p>
        </p:txBody>
      </p:sp>
      <p:pic>
        <p:nvPicPr>
          <p:cNvPr id="4" name="Content Placeholder 8" descr="ee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971800"/>
            <a:ext cx="4041799" cy="33132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She was transferred to an inpatient rehabilitative facility on </a:t>
            </a:r>
            <a:r>
              <a:rPr lang="en-US" dirty="0" err="1"/>
              <a:t>topamax</a:t>
            </a:r>
            <a:r>
              <a:rPr lang="en-US" dirty="0"/>
              <a:t> and </a:t>
            </a:r>
            <a:r>
              <a:rPr lang="en-US" dirty="0" err="1"/>
              <a:t>dilantin</a:t>
            </a:r>
            <a:r>
              <a:rPr lang="en-US" dirty="0"/>
              <a:t>. </a:t>
            </a:r>
          </a:p>
          <a:p>
            <a:pPr marL="625056"/>
            <a:r>
              <a:rPr lang="en-US" dirty="0"/>
              <a:t>She underwent a complete metabolic and </a:t>
            </a:r>
            <a:r>
              <a:rPr lang="en-US" dirty="0" err="1"/>
              <a:t>endocrinologic</a:t>
            </a:r>
            <a:r>
              <a:rPr lang="en-US" dirty="0"/>
              <a:t> evaluation for hypoglycemia; no etiology was found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 Types</a:t>
            </a:r>
          </a:p>
        </p:txBody>
      </p:sp>
      <p:sp>
        <p:nvSpPr>
          <p:cNvPr id="3" name="Rectangle 7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/>
              <a:t>Generalized Seizures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Absence</a:t>
            </a:r>
          </a:p>
          <a:p>
            <a:pPr lvl="2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Manifested by staring and alteration of responsiveness without convulsions.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Generalized Tonic-</a:t>
            </a:r>
            <a:r>
              <a:rPr lang="en-US" dirty="0" err="1"/>
              <a:t>Clonic</a:t>
            </a:r>
            <a:endParaRPr lang="en-US" dirty="0"/>
          </a:p>
          <a:p>
            <a:pPr lvl="2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Brief tonic movements in all extremities  and generalized shaking (</a:t>
            </a:r>
            <a:r>
              <a:rPr lang="en-US" sz="2000" dirty="0" err="1"/>
              <a:t>clonic</a:t>
            </a:r>
            <a:r>
              <a:rPr lang="en-US" sz="2000" dirty="0"/>
              <a:t> movements) follows for a short period of time (typically 30-120 sec), then followed by a period of confusion and lethargy (post-</a:t>
            </a:r>
            <a:r>
              <a:rPr lang="en-US" sz="2000" dirty="0" err="1"/>
              <a:t>ictal</a:t>
            </a:r>
            <a:r>
              <a:rPr lang="en-US" sz="2000" dirty="0"/>
              <a:t> state).</a:t>
            </a:r>
          </a:p>
          <a:p>
            <a:pPr lvl="2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Most common seizure type.</a:t>
            </a:r>
          </a:p>
          <a:p>
            <a:pPr lvl="2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Generalized Tonic-</a:t>
            </a:r>
            <a:r>
              <a:rPr lang="en-US" sz="2000" dirty="0" err="1"/>
              <a:t>Clonic</a:t>
            </a:r>
            <a:r>
              <a:rPr lang="en-US" sz="2000" dirty="0"/>
              <a:t> Seizure does NOT mean that the patient has primary generalized epilepsy.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Myoclonic</a:t>
            </a:r>
            <a:endParaRPr lang="en-US" dirty="0"/>
          </a:p>
          <a:p>
            <a:pPr lvl="2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Manifested by brief generalized jerks (</a:t>
            </a:r>
            <a:r>
              <a:rPr lang="en-US" sz="2000" dirty="0" err="1"/>
              <a:t>myoclonus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Burst-Suppression EEG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Maximal cerebral metabolic reduction in animals associated with </a:t>
            </a:r>
            <a:r>
              <a:rPr lang="en-US" dirty="0" err="1"/>
              <a:t>isoelectric</a:t>
            </a:r>
            <a:r>
              <a:rPr lang="en-US" dirty="0"/>
              <a:t> EEG</a:t>
            </a:r>
          </a:p>
          <a:p>
            <a:r>
              <a:rPr lang="en-US" dirty="0"/>
              <a:t>Commonly thought that burst-suppression EEG metabolically equivalent to </a:t>
            </a:r>
            <a:r>
              <a:rPr lang="en-US" dirty="0" err="1"/>
              <a:t>isoelectric</a:t>
            </a:r>
            <a:r>
              <a:rPr lang="en-US" dirty="0"/>
              <a:t> EEG</a:t>
            </a:r>
          </a:p>
          <a:p>
            <a:r>
              <a:rPr lang="en-US" dirty="0"/>
              <a:t>Hypothermia decreases amplitude of bursts and prolongs periods of suppression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Burst-Suppression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fn.bmj.com/content/80/1/F78.4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829050" cy="2408242"/>
          </a:xfrm>
          <a:prstGeom prst="rect">
            <a:avLst/>
          </a:prstGeom>
          <a:noFill/>
        </p:spPr>
      </p:pic>
      <p:pic>
        <p:nvPicPr>
          <p:cNvPr id="2054" name="Picture 6" descr="http://www.springerimages.com/img/Images/BMC/MEDIUM_1471-2377-5-1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857625" cy="557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dirty="0" err="1"/>
              <a:t>Lesional</a:t>
            </a:r>
            <a:r>
              <a:rPr lang="en-US" dirty="0"/>
              <a:t> Epilepsy – case 1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14 year old female who began having seizures described as right hand twitching</a:t>
            </a:r>
          </a:p>
          <a:p>
            <a:pPr marL="625056"/>
            <a:r>
              <a:rPr lang="en-US" dirty="0"/>
              <a:t>MRI brain revealed tumor in left temporal lobe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>
            <a:normAutofit/>
          </a:bodyPr>
          <a:lstStyle/>
          <a:p>
            <a:r>
              <a:rPr lang="en-US" dirty="0"/>
              <a:t>Scalp EEG revealed slowing</a:t>
            </a:r>
          </a:p>
        </p:txBody>
      </p:sp>
      <p:pic>
        <p:nvPicPr>
          <p:cNvPr id="8" name="Content Placeholder 7" descr="eeg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7970" y="1527175"/>
            <a:ext cx="5571547" cy="4572000"/>
          </a:xfr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r>
              <a:rPr lang="en-US" dirty="0"/>
              <a:t>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 lIns="64291" tIns="32146" rIns="64291" bIns="32146"/>
          <a:lstStyle/>
          <a:p>
            <a:r>
              <a:rPr lang="en-US" dirty="0"/>
              <a:t>MRI</a:t>
            </a:r>
          </a:p>
        </p:txBody>
      </p:sp>
      <p:pic>
        <p:nvPicPr>
          <p:cNvPr id="4" name="Content Placeholder 3" descr="ct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071941"/>
            <a:ext cx="4041775" cy="2617530"/>
          </a:xfrm>
        </p:spPr>
      </p:pic>
      <p:pic>
        <p:nvPicPr>
          <p:cNvPr id="9" name="Content Placeholder 8" descr="mri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062537"/>
            <a:ext cx="4038600" cy="263951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>
            <a:normAutofit fontScale="90000"/>
          </a:bodyPr>
          <a:lstStyle/>
          <a:p>
            <a:r>
              <a:rPr lang="en-US" dirty="0" err="1"/>
              <a:t>Neuroimaging</a:t>
            </a:r>
            <a:r>
              <a:rPr lang="en-US" dirty="0"/>
              <a:t> revealed left temporal lobe tumor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Tumor appeared benign and was not causing any edema or secondary problems</a:t>
            </a:r>
          </a:p>
          <a:p>
            <a:pPr marL="625056"/>
            <a:r>
              <a:rPr lang="en-US" dirty="0"/>
              <a:t>Immediate resection was not performed</a:t>
            </a:r>
          </a:p>
          <a:p>
            <a:pPr marL="625056"/>
            <a:r>
              <a:rPr lang="en-US" dirty="0"/>
              <a:t>Patient was started on </a:t>
            </a:r>
            <a:r>
              <a:rPr lang="en-US" dirty="0" err="1"/>
              <a:t>keppra</a:t>
            </a:r>
            <a:r>
              <a:rPr lang="en-US" dirty="0"/>
              <a:t> for seizure activity, however, seizures continued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Decision made to remove tumor</a:t>
            </a:r>
          </a:p>
          <a:p>
            <a:pPr marL="625056"/>
            <a:r>
              <a:rPr lang="en-US" dirty="0"/>
              <a:t>Patient underwent </a:t>
            </a:r>
            <a:r>
              <a:rPr lang="en-US" dirty="0" err="1"/>
              <a:t>electrocorticography</a:t>
            </a:r>
            <a:endParaRPr lang="en-US" dirty="0"/>
          </a:p>
        </p:txBody>
      </p:sp>
      <p:pic>
        <p:nvPicPr>
          <p:cNvPr id="60418" name="Picture 2" descr="http://www.neurofisiologia.net/wp-content/uploads/2009/07/corticogra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210050" cy="31242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84039" y="1942207"/>
            <a:ext cx="7374806" cy="4026173"/>
          </a:xfrm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Cortical EEG revealed spikes in adjacent cortex</a:t>
            </a:r>
          </a:p>
          <a:p>
            <a:pPr marL="625056"/>
            <a:r>
              <a:rPr lang="en-US" dirty="0"/>
              <a:t>Tumor and this surrounding area were removed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r>
              <a:rPr lang="en-US" dirty="0"/>
              <a:t>Seizure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 lIns="64291" tIns="32146" rIns="64291" bIns="32146"/>
          <a:lstStyle/>
          <a:p>
            <a:r>
              <a:rPr lang="en-US" dirty="0"/>
              <a:t>Inter-</a:t>
            </a:r>
            <a:r>
              <a:rPr lang="en-US" dirty="0" err="1"/>
              <a:t>ictal</a:t>
            </a:r>
            <a:r>
              <a:rPr lang="en-US" dirty="0"/>
              <a:t> spikes</a:t>
            </a:r>
          </a:p>
        </p:txBody>
      </p:sp>
      <p:pic>
        <p:nvPicPr>
          <p:cNvPr id="9" name="Content Placeholder 8" descr="eeg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731453"/>
            <a:ext cx="4041775" cy="3298506"/>
          </a:xfrm>
        </p:spPr>
      </p:pic>
      <p:pic>
        <p:nvPicPr>
          <p:cNvPr id="10" name="Content Placeholder 9" descr="eeg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734706"/>
            <a:ext cx="4038600" cy="32951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dirty="0"/>
              <a:t>EEG cortical recording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64291" tIns="32146" rIns="64291" bIns="32146"/>
          <a:lstStyle/>
          <a:p>
            <a:pPr marL="625056"/>
            <a:r>
              <a:rPr lang="en-US" dirty="0"/>
              <a:t>Pathology revealed tumor to be a low grade </a:t>
            </a:r>
            <a:r>
              <a:rPr lang="en-US" dirty="0" err="1"/>
              <a:t>astrocytoma</a:t>
            </a:r>
            <a:endParaRPr lang="en-US" dirty="0"/>
          </a:p>
          <a:p>
            <a:pPr marL="625056"/>
            <a:r>
              <a:rPr lang="en-US" dirty="0"/>
              <a:t>After surgery, patient did well and was continued on </a:t>
            </a:r>
            <a:r>
              <a:rPr lang="en-US" dirty="0" err="1"/>
              <a:t>keppra</a:t>
            </a:r>
            <a:r>
              <a:rPr lang="en-US" dirty="0"/>
              <a:t> for about 6 months</a:t>
            </a:r>
          </a:p>
          <a:p>
            <a:pPr marL="625056"/>
            <a:r>
              <a:rPr lang="en-US" dirty="0" err="1"/>
              <a:t>Keppra</a:t>
            </a:r>
            <a:r>
              <a:rPr lang="en-US" dirty="0"/>
              <a:t> was then weaned and she has done well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 Types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Focal Seizures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Focal Motor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Twitching or shaking in one extremity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Frontal Origin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Focal Sensory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Abnormal sensations in one extremity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Parietal Origin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Focal Visual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Abnormal visual sensations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Occipital Origin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lIns="64291" tIns="32146" rIns="64291" bIns="32146"/>
          <a:lstStyle/>
          <a:p>
            <a:r>
              <a:rPr lang="en-US" dirty="0"/>
              <a:t>MRI one week after surgery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 lIns="64291" tIns="32146" rIns="64291" bIns="32146"/>
          <a:lstStyle/>
          <a:p>
            <a:r>
              <a:rPr lang="en-US" dirty="0"/>
              <a:t>MRI one year after surgery</a:t>
            </a:r>
          </a:p>
        </p:txBody>
      </p:sp>
      <p:pic>
        <p:nvPicPr>
          <p:cNvPr id="11" name="Content Placeholder 10" descr="mri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081564"/>
            <a:ext cx="4041775" cy="2598284"/>
          </a:xfrm>
        </p:spPr>
      </p:pic>
      <p:pic>
        <p:nvPicPr>
          <p:cNvPr id="12" name="Content Placeholder 11" descr="mri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024074"/>
            <a:ext cx="4038600" cy="271643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dirty="0"/>
              <a:t>Follow- up scans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Lesional</a:t>
            </a:r>
            <a:r>
              <a:rPr lang="en-US" dirty="0"/>
              <a:t> Epilepsy – case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6 month old female presented to ER with rash and irritability</a:t>
            </a:r>
          </a:p>
          <a:p>
            <a:r>
              <a:rPr lang="en-US" dirty="0"/>
              <a:t>Lumber puncture was bloody so CT scan performed</a:t>
            </a:r>
          </a:p>
          <a:p>
            <a:r>
              <a:rPr lang="en-US" dirty="0"/>
              <a:t>CT and MRI revealed large right temporal lobe tumor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OA1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59283" b="36879"/>
          <a:stretch>
            <a:fillRect/>
          </a:stretch>
        </p:blipFill>
        <p:spPr>
          <a:xfrm>
            <a:off x="457200" y="3733800"/>
            <a:ext cx="2560087" cy="2195197"/>
          </a:xfrm>
        </p:spPr>
      </p:pic>
      <p:pic>
        <p:nvPicPr>
          <p:cNvPr id="8" name="Content Placeholder 7" descr="OA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61195" b="29964"/>
          <a:stretch>
            <a:fillRect/>
          </a:stretch>
        </p:blipFill>
        <p:spPr>
          <a:xfrm>
            <a:off x="5943600" y="3733800"/>
            <a:ext cx="2133600" cy="212995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</a:t>
            </a:r>
          </a:p>
        </p:txBody>
      </p:sp>
      <p:pic>
        <p:nvPicPr>
          <p:cNvPr id="9" name="Content Placeholder 6" descr="OA5.bmp"/>
          <p:cNvPicPr>
            <a:picLocks noChangeAspect="1"/>
          </p:cNvPicPr>
          <p:nvPr/>
        </p:nvPicPr>
        <p:blipFill>
          <a:blip r:embed="rId4" cstate="print"/>
          <a:srcRect r="52908" b="35726"/>
          <a:stretch>
            <a:fillRect/>
          </a:stretch>
        </p:blipFill>
        <p:spPr>
          <a:xfrm>
            <a:off x="152400" y="798264"/>
            <a:ext cx="3124200" cy="2315034"/>
          </a:xfrm>
          <a:prstGeom prst="rect">
            <a:avLst/>
          </a:prstGeom>
        </p:spPr>
      </p:pic>
      <p:pic>
        <p:nvPicPr>
          <p:cNvPr id="10" name="Content Placeholder 6" descr="OA3.bmp"/>
          <p:cNvPicPr>
            <a:picLocks noChangeAspect="1"/>
          </p:cNvPicPr>
          <p:nvPr/>
        </p:nvPicPr>
        <p:blipFill>
          <a:blip r:embed="rId5" cstate="print"/>
          <a:srcRect r="58008" b="29964"/>
          <a:stretch>
            <a:fillRect/>
          </a:stretch>
        </p:blipFill>
        <p:spPr>
          <a:xfrm>
            <a:off x="3352800" y="3733800"/>
            <a:ext cx="2383024" cy="2198390"/>
          </a:xfrm>
          <a:prstGeom prst="rect">
            <a:avLst/>
          </a:prstGeom>
        </p:spPr>
      </p:pic>
      <p:pic>
        <p:nvPicPr>
          <p:cNvPr id="11" name="Content Placeholder 7" descr="OA4.bmp"/>
          <p:cNvPicPr>
            <a:picLocks noChangeAspect="1"/>
          </p:cNvPicPr>
          <p:nvPr/>
        </p:nvPicPr>
        <p:blipFill>
          <a:blip r:embed="rId6" cstate="print"/>
          <a:srcRect r="62470" b="43794"/>
          <a:stretch>
            <a:fillRect/>
          </a:stretch>
        </p:blipFill>
        <p:spPr>
          <a:xfrm>
            <a:off x="5951192" y="762000"/>
            <a:ext cx="2803482" cy="232235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Examination was significant for left </a:t>
            </a:r>
            <a:r>
              <a:rPr lang="en-US" dirty="0" err="1"/>
              <a:t>esotropia</a:t>
            </a:r>
            <a:r>
              <a:rPr lang="en-US" dirty="0"/>
              <a:t>, present since birth</a:t>
            </a:r>
          </a:p>
          <a:p>
            <a:r>
              <a:rPr lang="en-US" dirty="0"/>
              <a:t>Mild increased tone left arm and leg</a:t>
            </a:r>
          </a:p>
          <a:p>
            <a:r>
              <a:rPr lang="en-US" dirty="0"/>
              <a:t>Left ankle </a:t>
            </a:r>
            <a:r>
              <a:rPr lang="en-US" dirty="0" err="1"/>
              <a:t>clonus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history of seizures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underwent partial resection</a:t>
            </a:r>
          </a:p>
          <a:p>
            <a:r>
              <a:rPr lang="en-US" dirty="0"/>
              <a:t>Pathology revealed grade 3 </a:t>
            </a:r>
            <a:r>
              <a:rPr lang="en-US" dirty="0" err="1"/>
              <a:t>anaplastic</a:t>
            </a:r>
            <a:r>
              <a:rPr lang="en-US" dirty="0"/>
              <a:t> </a:t>
            </a:r>
            <a:r>
              <a:rPr lang="en-US" dirty="0" err="1"/>
              <a:t>ependymoma</a:t>
            </a:r>
            <a:endParaRPr lang="en-US" dirty="0"/>
          </a:p>
          <a:p>
            <a:r>
              <a:rPr lang="en-US" dirty="0"/>
              <a:t>About 2 weeks after surgery, episodes of staring and left extremity twitching were noticed</a:t>
            </a:r>
          </a:p>
          <a:p>
            <a:r>
              <a:rPr lang="en-US" dirty="0" err="1"/>
              <a:t>Interictal</a:t>
            </a:r>
            <a:r>
              <a:rPr lang="en-US" dirty="0"/>
              <a:t> EEG showed frequent right hemisphere slowing, spikes, and attenuation</a:t>
            </a:r>
          </a:p>
          <a:p>
            <a:r>
              <a:rPr lang="en-US" dirty="0" err="1"/>
              <a:t>Ictal</a:t>
            </a:r>
            <a:r>
              <a:rPr lang="en-US" dirty="0"/>
              <a:t> EEG demonstrated right hemisphere seizure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EEG</a:t>
            </a:r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4038600" cy="3284404"/>
          </a:xfrm>
        </p:spPr>
      </p:pic>
      <p:pic>
        <p:nvPicPr>
          <p:cNvPr id="7" name="Content Placeholder 6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352800"/>
            <a:ext cx="4038600" cy="3158905"/>
          </a:xfrm>
        </p:spPr>
      </p:pic>
      <p:pic>
        <p:nvPicPr>
          <p:cNvPr id="8" name="Content Placeholder 4" descr="5.jpg"/>
          <p:cNvPicPr>
            <a:picLocks noChangeAspect="1"/>
          </p:cNvPicPr>
          <p:nvPr/>
        </p:nvPicPr>
        <p:blipFill>
          <a:blip r:embed="rId4" cstate="print"/>
          <a:srcRect r="18286"/>
          <a:stretch>
            <a:fillRect/>
          </a:stretch>
        </p:blipFill>
        <p:spPr>
          <a:xfrm>
            <a:off x="3352800" y="1143000"/>
            <a:ext cx="2639050" cy="243377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043189"/>
            <a:ext cx="4038600" cy="3338359"/>
          </a:xfrm>
        </p:spPr>
      </p:pic>
      <p:pic>
        <p:nvPicPr>
          <p:cNvPr id="6" name="Content Placeholder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012552"/>
            <a:ext cx="4038600" cy="339963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31AC-9A38-9D3A-F9AE-7670FE8B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F4E5-E5F9-6D9F-4759-02A861AA1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Treated with levetiracetam</a:t>
            </a:r>
          </a:p>
          <a:p>
            <a:r>
              <a:rPr lang="en-US" dirty="0"/>
              <a:t>Rare seizures </a:t>
            </a:r>
          </a:p>
          <a:p>
            <a:r>
              <a:rPr lang="en-US" dirty="0"/>
              <a:t>Underwent chemotherapy and radiation, doing well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9F8C6-88CA-B64D-E575-94B504D15A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2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 Types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Focal Seizures</a:t>
            </a:r>
          </a:p>
          <a:p>
            <a:pPr lvl="1"/>
            <a:r>
              <a:rPr lang="en-US" dirty="0"/>
              <a:t>“Temporal Lobe” (the most common origin)</a:t>
            </a:r>
          </a:p>
          <a:p>
            <a:pPr lvl="2"/>
            <a:r>
              <a:rPr lang="en-US" dirty="0"/>
              <a:t>Olfactory Aura</a:t>
            </a:r>
          </a:p>
          <a:p>
            <a:pPr lvl="2"/>
            <a:r>
              <a:rPr lang="en-US" dirty="0"/>
              <a:t>Gustatory Aura</a:t>
            </a:r>
          </a:p>
          <a:p>
            <a:pPr lvl="2"/>
            <a:r>
              <a:rPr lang="en-US" dirty="0"/>
              <a:t>Epigastric Distress (most common)</a:t>
            </a:r>
          </a:p>
          <a:p>
            <a:pPr lvl="2"/>
            <a:r>
              <a:rPr lang="en-US" dirty="0"/>
              <a:t>“Déjà vu”</a:t>
            </a:r>
          </a:p>
          <a:p>
            <a:pPr lvl="2"/>
            <a:r>
              <a:rPr lang="en-US" dirty="0"/>
              <a:t>Derealization, Depersonalization</a:t>
            </a:r>
          </a:p>
          <a:p>
            <a:pPr lvl="2"/>
            <a:r>
              <a:rPr lang="en-US" dirty="0"/>
              <a:t>Memory Recall.</a:t>
            </a:r>
          </a:p>
          <a:p>
            <a:pPr lvl="2"/>
            <a:r>
              <a:rPr lang="en-US" dirty="0"/>
              <a:t>Complex Hallucinations.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 Types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Focal seizures with impairment of consciousness</a:t>
            </a:r>
          </a:p>
          <a:p>
            <a:pPr lvl="1"/>
            <a:r>
              <a:rPr lang="en-US" dirty="0"/>
              <a:t>May begin in any of the regions discussed above for simple partial seizures.  As the seizure activity spreads from the site of origin, the patient may experience altered responsiveness.</a:t>
            </a:r>
          </a:p>
          <a:p>
            <a:pPr lvl="1"/>
            <a:r>
              <a:rPr lang="en-US" dirty="0"/>
              <a:t>The seizure may then progress to a generalized tonic-</a:t>
            </a:r>
            <a:r>
              <a:rPr lang="en-US" dirty="0" err="1"/>
              <a:t>clonic</a:t>
            </a:r>
            <a:r>
              <a:rPr lang="en-US" dirty="0"/>
              <a:t> seizure.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Seizure Types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/>
              <a:t>Continuous Seizures</a:t>
            </a:r>
          </a:p>
          <a:p>
            <a:pPr lvl="1"/>
            <a:r>
              <a:rPr lang="en-US"/>
              <a:t>Status Epilepticus</a:t>
            </a:r>
          </a:p>
          <a:p>
            <a:pPr lvl="1"/>
            <a:r>
              <a:rPr lang="en-US"/>
              <a:t>May be seen with either a focal (partial) or generalized epilepsy.</a:t>
            </a:r>
          </a:p>
          <a:p>
            <a:pPr lvl="0"/>
            <a:r>
              <a:rPr lang="en-US"/>
              <a:t>Reflex Seizures</a:t>
            </a:r>
          </a:p>
          <a:p>
            <a:pPr lvl="1"/>
            <a:r>
              <a:rPr lang="en-US"/>
              <a:t>Seizures produced by sensory stimulation.</a:t>
            </a:r>
          </a:p>
          <a:p>
            <a:pPr lvl="1"/>
            <a:r>
              <a:rPr lang="en-US"/>
              <a:t>The photoconvulsive response is the most common of these (accompanied by the photoparoxysmal response on the EEG).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</TotalTime>
  <Words>1922</Words>
  <Application>Microsoft Office PowerPoint</Application>
  <PresentationFormat>On-screen Show (4:3)</PresentationFormat>
  <Paragraphs>315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Georgia</vt:lpstr>
      <vt:lpstr>Wingdings</vt:lpstr>
      <vt:lpstr>Wingdings 2</vt:lpstr>
      <vt:lpstr>Civic</vt:lpstr>
      <vt:lpstr>Epilepsy</vt:lpstr>
      <vt:lpstr>Definitions</vt:lpstr>
      <vt:lpstr>Seizures</vt:lpstr>
      <vt:lpstr>Types of Epilepsy</vt:lpstr>
      <vt:lpstr>Seizure Types</vt:lpstr>
      <vt:lpstr>Seizure Types</vt:lpstr>
      <vt:lpstr>Seizure Types</vt:lpstr>
      <vt:lpstr>Seizure Types</vt:lpstr>
      <vt:lpstr>Seizure Types</vt:lpstr>
      <vt:lpstr>Demographics</vt:lpstr>
      <vt:lpstr>EEG</vt:lpstr>
      <vt:lpstr>EEG Activating Procedures: Hyperventilation</vt:lpstr>
      <vt:lpstr>EEG Activating Procedures: Hyperventilation</vt:lpstr>
      <vt:lpstr>EEG Activating Procedures: Intermittent Photic Stimulation</vt:lpstr>
      <vt:lpstr>Generalized Seizure Type</vt:lpstr>
      <vt:lpstr>3 Hz spike and wave activity during HV</vt:lpstr>
      <vt:lpstr>Childhood absence  (petit mal) epilepsy</vt:lpstr>
      <vt:lpstr>Treating absence seizures</vt:lpstr>
      <vt:lpstr>Primary Generalized Epilepsy</vt:lpstr>
      <vt:lpstr>Treatment </vt:lpstr>
      <vt:lpstr>Focal Seizures</vt:lpstr>
      <vt:lpstr>Temporal lobe seizure</vt:lpstr>
      <vt:lpstr>PowerPoint Presentation</vt:lpstr>
      <vt:lpstr>PowerPoint Presentation</vt:lpstr>
      <vt:lpstr>Rolandic epilepsy</vt:lpstr>
      <vt:lpstr>Centrotemporal spikes in Benign Rolandic Epilepsy</vt:lpstr>
      <vt:lpstr>Posttraumatic Epilepsy</vt:lpstr>
      <vt:lpstr>Posttraumatic Epilepsy</vt:lpstr>
      <vt:lpstr>Early Posttraumatic Epilepsy</vt:lpstr>
      <vt:lpstr>Posttraumatic Epilepsy</vt:lpstr>
      <vt:lpstr>Evaluation of a  1st unprovoked seizure</vt:lpstr>
      <vt:lpstr>PowerPoint Presentation</vt:lpstr>
      <vt:lpstr>Evaluation of a  1st unprovoked seizure</vt:lpstr>
      <vt:lpstr>How likely is  a 2nd seizure?</vt:lpstr>
      <vt:lpstr>Treatment Plan</vt:lpstr>
      <vt:lpstr>Treatment</vt:lpstr>
      <vt:lpstr>Treatment of  Status Epilepticus</vt:lpstr>
      <vt:lpstr>Initial Pharmacologic Management of Status</vt:lpstr>
      <vt:lpstr>Precautions</vt:lpstr>
      <vt:lpstr>Initial Pharmacologic  Management of Status</vt:lpstr>
      <vt:lpstr>Patient Cases</vt:lpstr>
      <vt:lpstr>Use of drug-induced coma</vt:lpstr>
      <vt:lpstr>PowerPoint Presentation</vt:lpstr>
      <vt:lpstr>PowerPoint Presentation</vt:lpstr>
      <vt:lpstr>PowerPoint Presentation</vt:lpstr>
      <vt:lpstr>      MRI brain revealed new right hemisphere infarction, likely due to a complication from hypoglycemia </vt:lpstr>
      <vt:lpstr>Decision was made to place her in a pentobarbital coma to achieve burst suppression</vt:lpstr>
      <vt:lpstr>PowerPoint Presentation</vt:lpstr>
      <vt:lpstr>PowerPoint Presentation</vt:lpstr>
      <vt:lpstr>Burst-Suppression EEG</vt:lpstr>
      <vt:lpstr>Burst-Suppression</vt:lpstr>
      <vt:lpstr>Lesional Epilepsy – case 1</vt:lpstr>
      <vt:lpstr>Scalp EEG revealed slowing</vt:lpstr>
      <vt:lpstr>Neuroimaging revealed left temporal lobe tumor</vt:lpstr>
      <vt:lpstr>PowerPoint Presentation</vt:lpstr>
      <vt:lpstr>PowerPoint Presentation</vt:lpstr>
      <vt:lpstr>PowerPoint Presentation</vt:lpstr>
      <vt:lpstr>EEG cortical recording</vt:lpstr>
      <vt:lpstr>PowerPoint Presentation</vt:lpstr>
      <vt:lpstr>Follow- up scans</vt:lpstr>
      <vt:lpstr>Lesional Epilepsy – case 2</vt:lpstr>
      <vt:lpstr>MRI </vt:lpstr>
      <vt:lpstr>PowerPoint Presentation</vt:lpstr>
      <vt:lpstr>Hospital Course</vt:lpstr>
      <vt:lpstr>EEG</vt:lpstr>
      <vt:lpstr>PowerPoint Presentation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</dc:title>
  <dc:creator>John H McAulay</dc:creator>
  <cp:lastModifiedBy> </cp:lastModifiedBy>
  <cp:revision>16</cp:revision>
  <dcterms:created xsi:type="dcterms:W3CDTF">2012-05-02T02:03:19Z</dcterms:created>
  <dcterms:modified xsi:type="dcterms:W3CDTF">2022-10-31T19:53:02Z</dcterms:modified>
</cp:coreProperties>
</file>