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465" r:id="rId3"/>
    <p:sldId id="343" r:id="rId4"/>
    <p:sldId id="344" r:id="rId5"/>
    <p:sldId id="345" r:id="rId6"/>
    <p:sldId id="346" r:id="rId7"/>
    <p:sldId id="347" r:id="rId8"/>
    <p:sldId id="348" r:id="rId9"/>
    <p:sldId id="349" r:id="rId10"/>
    <p:sldId id="350" r:id="rId11"/>
    <p:sldId id="351" r:id="rId12"/>
    <p:sldId id="352"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65" r:id="rId26"/>
    <p:sldId id="366" r:id="rId27"/>
    <p:sldId id="367" r:id="rId28"/>
    <p:sldId id="368" r:id="rId29"/>
    <p:sldId id="369" r:id="rId30"/>
    <p:sldId id="370" r:id="rId31"/>
    <p:sldId id="371" r:id="rId32"/>
    <p:sldId id="372" r:id="rId33"/>
    <p:sldId id="373" r:id="rId34"/>
    <p:sldId id="374" r:id="rId35"/>
    <p:sldId id="375" r:id="rId36"/>
    <p:sldId id="376" r:id="rId37"/>
    <p:sldId id="377" r:id="rId38"/>
    <p:sldId id="378" r:id="rId39"/>
    <p:sldId id="379" r:id="rId40"/>
    <p:sldId id="380" r:id="rId41"/>
    <p:sldId id="381" r:id="rId42"/>
    <p:sldId id="382" r:id="rId43"/>
    <p:sldId id="383" r:id="rId44"/>
    <p:sldId id="384" r:id="rId45"/>
    <p:sldId id="385" r:id="rId46"/>
    <p:sldId id="386" r:id="rId47"/>
    <p:sldId id="387" r:id="rId48"/>
    <p:sldId id="388" r:id="rId49"/>
    <p:sldId id="389" r:id="rId50"/>
    <p:sldId id="390" r:id="rId51"/>
    <p:sldId id="391" r:id="rId52"/>
    <p:sldId id="392" r:id="rId53"/>
    <p:sldId id="393" r:id="rId54"/>
    <p:sldId id="394" r:id="rId55"/>
    <p:sldId id="395" r:id="rId56"/>
    <p:sldId id="396" r:id="rId57"/>
    <p:sldId id="397" r:id="rId58"/>
    <p:sldId id="398" r:id="rId59"/>
    <p:sldId id="399" r:id="rId60"/>
    <p:sldId id="400" r:id="rId61"/>
    <p:sldId id="401" r:id="rId62"/>
    <p:sldId id="402" r:id="rId63"/>
    <p:sldId id="403" r:id="rId64"/>
    <p:sldId id="404" r:id="rId65"/>
    <p:sldId id="406" r:id="rId66"/>
    <p:sldId id="316" r:id="rId67"/>
    <p:sldId id="407" r:id="rId68"/>
    <p:sldId id="408" r:id="rId69"/>
    <p:sldId id="409" r:id="rId70"/>
    <p:sldId id="410" r:id="rId71"/>
    <p:sldId id="411" r:id="rId72"/>
    <p:sldId id="412" r:id="rId73"/>
    <p:sldId id="414" r:id="rId74"/>
    <p:sldId id="415" r:id="rId75"/>
    <p:sldId id="416" r:id="rId76"/>
    <p:sldId id="417" r:id="rId77"/>
    <p:sldId id="418" r:id="rId78"/>
    <p:sldId id="419" r:id="rId79"/>
    <p:sldId id="420" r:id="rId80"/>
    <p:sldId id="421" r:id="rId81"/>
    <p:sldId id="422" r:id="rId82"/>
    <p:sldId id="423" r:id="rId83"/>
    <p:sldId id="424" r:id="rId84"/>
    <p:sldId id="425" r:id="rId85"/>
    <p:sldId id="426" r:id="rId86"/>
    <p:sldId id="427" r:id="rId87"/>
    <p:sldId id="428" r:id="rId88"/>
    <p:sldId id="430" r:id="rId89"/>
    <p:sldId id="431" r:id="rId90"/>
    <p:sldId id="432" r:id="rId91"/>
    <p:sldId id="433" r:id="rId92"/>
    <p:sldId id="434" r:id="rId93"/>
    <p:sldId id="435" r:id="rId94"/>
    <p:sldId id="436" r:id="rId95"/>
    <p:sldId id="437" r:id="rId96"/>
    <p:sldId id="439" r:id="rId97"/>
    <p:sldId id="440" r:id="rId98"/>
    <p:sldId id="441" r:id="rId99"/>
    <p:sldId id="442" r:id="rId100"/>
    <p:sldId id="443" r:id="rId101"/>
    <p:sldId id="444" r:id="rId102"/>
    <p:sldId id="445" r:id="rId103"/>
    <p:sldId id="446" r:id="rId104"/>
    <p:sldId id="448" r:id="rId105"/>
    <p:sldId id="449" r:id="rId106"/>
    <p:sldId id="450" r:id="rId107"/>
    <p:sldId id="451" r:id="rId108"/>
    <p:sldId id="452" r:id="rId109"/>
    <p:sldId id="454" r:id="rId110"/>
    <p:sldId id="455" r:id="rId111"/>
    <p:sldId id="456" r:id="rId112"/>
    <p:sldId id="457" r:id="rId113"/>
    <p:sldId id="458" r:id="rId114"/>
    <p:sldId id="459" r:id="rId115"/>
    <p:sldId id="461" r:id="rId116"/>
    <p:sldId id="462" r:id="rId117"/>
    <p:sldId id="463" r:id="rId118"/>
    <p:sldId id="464" r:id="rId119"/>
    <p:sldId id="318" r:id="rId120"/>
    <p:sldId id="319" r:id="rId121"/>
    <p:sldId id="320" r:id="rId122"/>
    <p:sldId id="321" r:id="rId123"/>
    <p:sldId id="322" r:id="rId124"/>
    <p:sldId id="323" r:id="rId125"/>
    <p:sldId id="324" r:id="rId126"/>
    <p:sldId id="325" r:id="rId127"/>
    <p:sldId id="326" r:id="rId128"/>
    <p:sldId id="327" r:id="rId129"/>
    <p:sldId id="328" r:id="rId130"/>
    <p:sldId id="329" r:id="rId131"/>
    <p:sldId id="330" r:id="rId132"/>
    <p:sldId id="331" r:id="rId133"/>
    <p:sldId id="332" r:id="rId134"/>
    <p:sldId id="333" r:id="rId135"/>
    <p:sldId id="334" r:id="rId136"/>
    <p:sldId id="335" r:id="rId137"/>
    <p:sldId id="336" r:id="rId138"/>
    <p:sldId id="337" r:id="rId139"/>
    <p:sldId id="338" r:id="rId140"/>
    <p:sldId id="339" r:id="rId141"/>
    <p:sldId id="340" r:id="rId142"/>
    <p:sldId id="341" r:id="rId143"/>
    <p:sldId id="342" r:id="rId144"/>
    <p:sldId id="466" r:id="rId145"/>
    <p:sldId id="467" r:id="rId146"/>
    <p:sldId id="468" r:id="rId1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0E3172-88A6-450B-81A2-3BBD61BEBA0A}"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F60A4-7F34-44A3-AAB3-E5816728A232}" type="slidenum">
              <a:rPr lang="en-US" smtClean="0"/>
              <a:t>‹#›</a:t>
            </a:fld>
            <a:endParaRPr lang="en-US"/>
          </a:p>
        </p:txBody>
      </p:sp>
    </p:spTree>
    <p:extLst>
      <p:ext uri="{BB962C8B-B14F-4D97-AF65-F5344CB8AC3E}">
        <p14:creationId xmlns:p14="http://schemas.microsoft.com/office/powerpoint/2010/main" val="3379493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0E3172-88A6-450B-81A2-3BBD61BEBA0A}"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F60A4-7F34-44A3-AAB3-E5816728A232}" type="slidenum">
              <a:rPr lang="en-US" smtClean="0"/>
              <a:t>‹#›</a:t>
            </a:fld>
            <a:endParaRPr lang="en-US"/>
          </a:p>
        </p:txBody>
      </p:sp>
    </p:spTree>
    <p:extLst>
      <p:ext uri="{BB962C8B-B14F-4D97-AF65-F5344CB8AC3E}">
        <p14:creationId xmlns:p14="http://schemas.microsoft.com/office/powerpoint/2010/main" val="2206560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0E3172-88A6-450B-81A2-3BBD61BEBA0A}"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F60A4-7F34-44A3-AAB3-E5816728A232}" type="slidenum">
              <a:rPr lang="en-US" smtClean="0"/>
              <a:t>‹#›</a:t>
            </a:fld>
            <a:endParaRPr lang="en-US"/>
          </a:p>
        </p:txBody>
      </p:sp>
    </p:spTree>
    <p:extLst>
      <p:ext uri="{BB962C8B-B14F-4D97-AF65-F5344CB8AC3E}">
        <p14:creationId xmlns:p14="http://schemas.microsoft.com/office/powerpoint/2010/main" val="2841234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0E3172-88A6-450B-81A2-3BBD61BEBA0A}"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F60A4-7F34-44A3-AAB3-E5816728A232}" type="slidenum">
              <a:rPr lang="en-US" smtClean="0"/>
              <a:t>‹#›</a:t>
            </a:fld>
            <a:endParaRPr lang="en-US"/>
          </a:p>
        </p:txBody>
      </p:sp>
    </p:spTree>
    <p:extLst>
      <p:ext uri="{BB962C8B-B14F-4D97-AF65-F5344CB8AC3E}">
        <p14:creationId xmlns:p14="http://schemas.microsoft.com/office/powerpoint/2010/main" val="4140750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0E3172-88A6-450B-81A2-3BBD61BEBA0A}"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F60A4-7F34-44A3-AAB3-E5816728A232}" type="slidenum">
              <a:rPr lang="en-US" smtClean="0"/>
              <a:t>‹#›</a:t>
            </a:fld>
            <a:endParaRPr lang="en-US"/>
          </a:p>
        </p:txBody>
      </p:sp>
    </p:spTree>
    <p:extLst>
      <p:ext uri="{BB962C8B-B14F-4D97-AF65-F5344CB8AC3E}">
        <p14:creationId xmlns:p14="http://schemas.microsoft.com/office/powerpoint/2010/main" val="1928703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0E3172-88A6-450B-81A2-3BBD61BEBA0A}"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F60A4-7F34-44A3-AAB3-E5816728A232}" type="slidenum">
              <a:rPr lang="en-US" smtClean="0"/>
              <a:t>‹#›</a:t>
            </a:fld>
            <a:endParaRPr lang="en-US"/>
          </a:p>
        </p:txBody>
      </p:sp>
    </p:spTree>
    <p:extLst>
      <p:ext uri="{BB962C8B-B14F-4D97-AF65-F5344CB8AC3E}">
        <p14:creationId xmlns:p14="http://schemas.microsoft.com/office/powerpoint/2010/main" val="88575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0E3172-88A6-450B-81A2-3BBD61BEBA0A}" type="datetimeFigureOut">
              <a:rPr lang="en-US" smtClean="0"/>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F60A4-7F34-44A3-AAB3-E5816728A232}" type="slidenum">
              <a:rPr lang="en-US" smtClean="0"/>
              <a:t>‹#›</a:t>
            </a:fld>
            <a:endParaRPr lang="en-US"/>
          </a:p>
        </p:txBody>
      </p:sp>
    </p:spTree>
    <p:extLst>
      <p:ext uri="{BB962C8B-B14F-4D97-AF65-F5344CB8AC3E}">
        <p14:creationId xmlns:p14="http://schemas.microsoft.com/office/powerpoint/2010/main" val="48021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0E3172-88A6-450B-81A2-3BBD61BEBA0A}" type="datetimeFigureOut">
              <a:rPr lang="en-US" smtClean="0"/>
              <a:t>11/10/2022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F60A4-7F34-44A3-AAB3-E5816728A232}" type="slidenum">
              <a:rPr lang="en-US" smtClean="0"/>
              <a:t>‹#›</a:t>
            </a:fld>
            <a:endParaRPr lang="en-US"/>
          </a:p>
        </p:txBody>
      </p:sp>
    </p:spTree>
    <p:extLst>
      <p:ext uri="{BB962C8B-B14F-4D97-AF65-F5344CB8AC3E}">
        <p14:creationId xmlns:p14="http://schemas.microsoft.com/office/powerpoint/2010/main" val="3241054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E3172-88A6-450B-81A2-3BBD61BEBA0A}" type="datetimeFigureOut">
              <a:rPr lang="en-US" smtClean="0"/>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F60A4-7F34-44A3-AAB3-E5816728A232}" type="slidenum">
              <a:rPr lang="en-US" smtClean="0"/>
              <a:t>‹#›</a:t>
            </a:fld>
            <a:endParaRPr lang="en-US"/>
          </a:p>
        </p:txBody>
      </p:sp>
    </p:spTree>
    <p:extLst>
      <p:ext uri="{BB962C8B-B14F-4D97-AF65-F5344CB8AC3E}">
        <p14:creationId xmlns:p14="http://schemas.microsoft.com/office/powerpoint/2010/main" val="3774132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0E3172-88A6-450B-81A2-3BBD61BEBA0A}"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F60A4-7F34-44A3-AAB3-E5816728A232}" type="slidenum">
              <a:rPr lang="en-US" smtClean="0"/>
              <a:t>‹#›</a:t>
            </a:fld>
            <a:endParaRPr lang="en-US"/>
          </a:p>
        </p:txBody>
      </p:sp>
    </p:spTree>
    <p:extLst>
      <p:ext uri="{BB962C8B-B14F-4D97-AF65-F5344CB8AC3E}">
        <p14:creationId xmlns:p14="http://schemas.microsoft.com/office/powerpoint/2010/main" val="2203630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0E3172-88A6-450B-81A2-3BBD61BEBA0A}"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F60A4-7F34-44A3-AAB3-E5816728A232}" type="slidenum">
              <a:rPr lang="en-US" smtClean="0"/>
              <a:t>‹#›</a:t>
            </a:fld>
            <a:endParaRPr lang="en-US"/>
          </a:p>
        </p:txBody>
      </p:sp>
    </p:spTree>
    <p:extLst>
      <p:ext uri="{BB962C8B-B14F-4D97-AF65-F5344CB8AC3E}">
        <p14:creationId xmlns:p14="http://schemas.microsoft.com/office/powerpoint/2010/main" val="3542316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E3172-88A6-450B-81A2-3BBD61BEBA0A}" type="datetimeFigureOut">
              <a:rPr lang="en-US" smtClean="0"/>
              <a:t>11/10/2022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F60A4-7F34-44A3-AAB3-E5816728A232}" type="slidenum">
              <a:rPr lang="en-US" smtClean="0"/>
              <a:t>‹#›</a:t>
            </a:fld>
            <a:endParaRPr lang="en-US"/>
          </a:p>
        </p:txBody>
      </p:sp>
    </p:spTree>
    <p:extLst>
      <p:ext uri="{BB962C8B-B14F-4D97-AF65-F5344CB8AC3E}">
        <p14:creationId xmlns:p14="http://schemas.microsoft.com/office/powerpoint/2010/main" val="2926346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hyperlink" Target="https://doi.org/10.1186/s12954-020-00416-w" TargetMode="External"/><Relationship Id="rId2" Type="http://schemas.openxmlformats.org/officeDocument/2006/relationships/hyperlink" Target="https://www.aafp.org/afp/topicModules/viewTopicModule.htm?topicModuleId=27"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DA150-2761-4B35-85F4-FC9898422D0A}"/>
              </a:ext>
            </a:extLst>
          </p:cNvPr>
          <p:cNvSpPr>
            <a:spLocks noGrp="1"/>
          </p:cNvSpPr>
          <p:nvPr>
            <p:ph type="title"/>
          </p:nvPr>
        </p:nvSpPr>
        <p:spPr/>
        <p:txBody>
          <a:bodyPr/>
          <a:lstStyle/>
          <a:p>
            <a:r>
              <a:rPr lang="en-US" b="1" dirty="0">
                <a:solidFill>
                  <a:srgbClr val="002060"/>
                </a:solidFill>
              </a:rPr>
              <a:t>Break</a:t>
            </a:r>
          </a:p>
        </p:txBody>
      </p:sp>
      <p:pic>
        <p:nvPicPr>
          <p:cNvPr id="9" name="Content Placeholder 8">
            <a:extLst>
              <a:ext uri="{FF2B5EF4-FFF2-40B4-BE49-F238E27FC236}">
                <a16:creationId xmlns:a16="http://schemas.microsoft.com/office/drawing/2014/main" id="{99B33A5C-7B6E-466D-881B-E0D621EE4F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5948" y="244167"/>
            <a:ext cx="8492888" cy="6369666"/>
          </a:xfrm>
        </p:spPr>
      </p:pic>
    </p:spTree>
    <p:extLst>
      <p:ext uri="{BB962C8B-B14F-4D97-AF65-F5344CB8AC3E}">
        <p14:creationId xmlns:p14="http://schemas.microsoft.com/office/powerpoint/2010/main" val="323698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275291" y="2325591"/>
            <a:ext cx="5520266" cy="3693319"/>
          </a:xfrm>
          <a:prstGeom prst="rect">
            <a:avLst/>
          </a:prstGeom>
        </p:spPr>
        <p:txBody>
          <a:bodyPr wrap="square">
            <a:spAutoFit/>
          </a:bodyPr>
          <a:lstStyle/>
          <a:p>
            <a:r>
              <a:rPr lang="en-US" b="1" dirty="0">
                <a:solidFill>
                  <a:srgbClr val="C00000"/>
                </a:solidFill>
                <a:latin typeface="Open Sans"/>
              </a:rPr>
              <a:t>Chronic pain </a:t>
            </a:r>
            <a:r>
              <a:rPr lang="en-US" dirty="0">
                <a:solidFill>
                  <a:srgbClr val="000000"/>
                </a:solidFill>
                <a:latin typeface="Open Sans"/>
              </a:rPr>
              <a:t>typically </a:t>
            </a:r>
            <a:r>
              <a:rPr lang="en-US" u="sng" dirty="0">
                <a:solidFill>
                  <a:srgbClr val="000000"/>
                </a:solidFill>
                <a:latin typeface="Open Sans"/>
              </a:rPr>
              <a:t>lasts &gt;3 months  </a:t>
            </a:r>
            <a:r>
              <a:rPr lang="en-US" dirty="0">
                <a:solidFill>
                  <a:srgbClr val="000000"/>
                </a:solidFill>
                <a:latin typeface="Open Sans"/>
              </a:rPr>
              <a:t>and can be the result of an underlying medical disease or condition, injury, medical treatment, inflammation, or unknown cause. </a:t>
            </a:r>
          </a:p>
          <a:p>
            <a:endParaRPr lang="en-US" dirty="0">
              <a:solidFill>
                <a:srgbClr val="000000"/>
              </a:solidFill>
              <a:latin typeface="Open Sans"/>
            </a:endParaRPr>
          </a:p>
          <a:p>
            <a:r>
              <a:rPr lang="en-US" dirty="0">
                <a:solidFill>
                  <a:srgbClr val="000000"/>
                </a:solidFill>
                <a:latin typeface="Open Sans"/>
              </a:rPr>
              <a:t>Approximately 1:5 U.S. adults had chronic pain in 2019.</a:t>
            </a:r>
          </a:p>
          <a:p>
            <a:endParaRPr lang="en-US" dirty="0">
              <a:solidFill>
                <a:srgbClr val="000000"/>
              </a:solidFill>
              <a:latin typeface="Open Sans"/>
            </a:endParaRPr>
          </a:p>
          <a:p>
            <a:r>
              <a:rPr lang="en-US" dirty="0">
                <a:solidFill>
                  <a:srgbClr val="000000"/>
                </a:solidFill>
                <a:latin typeface="Open Sans"/>
              </a:rPr>
              <a:t>Approximately 1:14 adults experienced “</a:t>
            </a:r>
            <a:r>
              <a:rPr lang="en-US" b="1" dirty="0">
                <a:solidFill>
                  <a:srgbClr val="FF0000"/>
                </a:solidFill>
                <a:latin typeface="Open Sans"/>
              </a:rPr>
              <a:t>high-impact</a:t>
            </a:r>
            <a:r>
              <a:rPr lang="en-US" dirty="0">
                <a:solidFill>
                  <a:srgbClr val="000000"/>
                </a:solidFill>
                <a:latin typeface="Open Sans"/>
              </a:rPr>
              <a:t>” </a:t>
            </a:r>
            <a:r>
              <a:rPr lang="en-US" dirty="0">
                <a:solidFill>
                  <a:srgbClr val="C00000"/>
                </a:solidFill>
                <a:latin typeface="Open Sans"/>
              </a:rPr>
              <a:t>chronic pain</a:t>
            </a:r>
            <a:r>
              <a:rPr lang="en-US" dirty="0">
                <a:solidFill>
                  <a:srgbClr val="000000"/>
                </a:solidFill>
                <a:latin typeface="Open Sans"/>
              </a:rPr>
              <a:t>, defined as having </a:t>
            </a:r>
            <a:r>
              <a:rPr lang="en-US" b="1" dirty="0">
                <a:solidFill>
                  <a:srgbClr val="0070C0"/>
                </a:solidFill>
                <a:latin typeface="Open Sans"/>
              </a:rPr>
              <a:t>pain on most days or every day during the past 3 months that limited life or work activities.</a:t>
            </a:r>
          </a:p>
          <a:p>
            <a:endParaRPr lang="en-US" dirty="0">
              <a:solidFill>
                <a:srgbClr val="000000"/>
              </a:solidFill>
              <a:latin typeface="Open Sans"/>
            </a:endParaRPr>
          </a:p>
        </p:txBody>
      </p:sp>
      <p:pic>
        <p:nvPicPr>
          <p:cNvPr id="4" name="Picture 3"/>
          <p:cNvPicPr>
            <a:picLocks noChangeAspect="1"/>
          </p:cNvPicPr>
          <p:nvPr/>
        </p:nvPicPr>
        <p:blipFill>
          <a:blip r:embed="rId2"/>
          <a:stretch>
            <a:fillRect/>
          </a:stretch>
        </p:blipFill>
        <p:spPr>
          <a:xfrm>
            <a:off x="6531006" y="1591522"/>
            <a:ext cx="5044570" cy="5062291"/>
          </a:xfrm>
          <a:prstGeom prst="rect">
            <a:avLst/>
          </a:prstGeom>
          <a:ln w="38100">
            <a:solidFill>
              <a:schemeClr val="tx1"/>
            </a:solidFill>
          </a:ln>
        </p:spPr>
      </p:pic>
      <p:sp>
        <p:nvSpPr>
          <p:cNvPr id="5" name="Rectangle 4"/>
          <p:cNvSpPr/>
          <p:nvPr/>
        </p:nvSpPr>
        <p:spPr>
          <a:xfrm>
            <a:off x="275291" y="6523008"/>
            <a:ext cx="6096000" cy="261610"/>
          </a:xfrm>
          <a:prstGeom prst="rect">
            <a:avLst/>
          </a:prstGeom>
        </p:spPr>
        <p:txBody>
          <a:bodyPr>
            <a:spAutoFit/>
          </a:bodyPr>
          <a:lstStyle/>
          <a:p>
            <a:r>
              <a:rPr lang="en-US" sz="1100" dirty="0"/>
              <a:t>https://www.thesun.ie/news/7598951/personal-trainer-severe-scoliosis-ultra-running-marathons/</a:t>
            </a:r>
          </a:p>
        </p:txBody>
      </p:sp>
    </p:spTree>
    <p:extLst>
      <p:ext uri="{BB962C8B-B14F-4D97-AF65-F5344CB8AC3E}">
        <p14:creationId xmlns:p14="http://schemas.microsoft.com/office/powerpoint/2010/main" val="41900297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196378" y="3016251"/>
            <a:ext cx="7793525" cy="2862322"/>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70C0"/>
                </a:solidFill>
                <a:latin typeface="Open Sans"/>
              </a:rPr>
              <a:t>Be familiar with the drugs included in toxicology screening panels used in their practice and understand how to interpret results for these drugs</a:t>
            </a:r>
            <a:r>
              <a:rPr lang="en-US" dirty="0">
                <a:solidFill>
                  <a:srgbClr val="000000"/>
                </a:solidFill>
                <a:latin typeface="Open Sans"/>
              </a:rPr>
              <a:t>.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For example, a positive opiates immunoassay detects morphine, which might reflect patient use of morphine, codeine, or heroin, but does not detect synthetic opioids and might not detect semisynthetic opioids.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In some cases, </a:t>
            </a:r>
            <a:r>
              <a:rPr lang="en-US" dirty="0">
                <a:solidFill>
                  <a:srgbClr val="C00000"/>
                </a:solidFill>
                <a:latin typeface="Open Sans"/>
              </a:rPr>
              <a:t>positive results for specific opioids might reflect metabolites from opioids the patient is taking </a:t>
            </a:r>
            <a:r>
              <a:rPr lang="en-US" dirty="0">
                <a:solidFill>
                  <a:srgbClr val="000000"/>
                </a:solidFill>
                <a:latin typeface="Open Sans"/>
              </a:rPr>
              <a:t>and might not mean the patient is taking the specific opioid that resulted in the positive test.</a:t>
            </a:r>
          </a:p>
        </p:txBody>
      </p:sp>
      <p:sp>
        <p:nvSpPr>
          <p:cNvPr id="4" name="Rectangle 3"/>
          <p:cNvSpPr/>
          <p:nvPr/>
        </p:nvSpPr>
        <p:spPr>
          <a:xfrm>
            <a:off x="3071154" y="1690688"/>
            <a:ext cx="5904180" cy="646331"/>
          </a:xfrm>
          <a:prstGeom prst="rect">
            <a:avLst/>
          </a:prstGeom>
        </p:spPr>
        <p:txBody>
          <a:bodyPr wrap="none">
            <a:spAutoFit/>
          </a:bodyPr>
          <a:lstStyle/>
          <a:p>
            <a:pPr algn="ctr"/>
            <a:r>
              <a:rPr lang="en-US" b="1" dirty="0">
                <a:solidFill>
                  <a:srgbClr val="222222"/>
                </a:solidFill>
                <a:latin typeface="Open Sans Medium"/>
              </a:rPr>
              <a:t>Recommendation 10</a:t>
            </a:r>
          </a:p>
          <a:p>
            <a:pPr algn="ctr"/>
            <a:r>
              <a:rPr lang="en-US" b="1" dirty="0">
                <a:solidFill>
                  <a:srgbClr val="002060"/>
                </a:solidFill>
                <a:latin typeface="Open Sans"/>
              </a:rPr>
              <a:t>Consider the benefits and risks of toxicology testing</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306124" y="3444536"/>
            <a:ext cx="3697496" cy="2277307"/>
          </a:xfrm>
          <a:prstGeom prst="rect">
            <a:avLst/>
          </a:prstGeom>
          <a:ln w="38100">
            <a:solidFill>
              <a:schemeClr val="tx1"/>
            </a:solidFill>
          </a:ln>
        </p:spPr>
      </p:pic>
      <p:sp>
        <p:nvSpPr>
          <p:cNvPr id="6" name="Rectangle 5"/>
          <p:cNvSpPr/>
          <p:nvPr/>
        </p:nvSpPr>
        <p:spPr>
          <a:xfrm>
            <a:off x="4139953" y="6557805"/>
            <a:ext cx="8052047" cy="276999"/>
          </a:xfrm>
          <a:prstGeom prst="rect">
            <a:avLst/>
          </a:prstGeom>
        </p:spPr>
        <p:txBody>
          <a:bodyPr wrap="square">
            <a:spAutoFit/>
          </a:bodyPr>
          <a:lstStyle/>
          <a:p>
            <a:r>
              <a:rPr lang="en-US" sz="1200" dirty="0"/>
              <a:t>https://www.mdedge.com/psychiatry/article/205524/addiction-medicine/urine-drug-tests-how-make-most-them/page/0/1</a:t>
            </a:r>
          </a:p>
        </p:txBody>
      </p:sp>
    </p:spTree>
    <p:extLst>
      <p:ext uri="{BB962C8B-B14F-4D97-AF65-F5344CB8AC3E}">
        <p14:creationId xmlns:p14="http://schemas.microsoft.com/office/powerpoint/2010/main" val="963708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355599" y="2690843"/>
            <a:ext cx="11354047" cy="3416320"/>
          </a:xfrm>
          <a:prstGeom prst="rect">
            <a:avLst/>
          </a:prstGeom>
        </p:spPr>
        <p:txBody>
          <a:bodyPr wrap="square">
            <a:spAutoFit/>
          </a:bodyPr>
          <a:lstStyle/>
          <a:p>
            <a:pPr marL="285750" indent="-285750">
              <a:buFont typeface="Courier New" panose="02070309020205020404" pitchFamily="49" charset="0"/>
              <a:buChar char="o"/>
            </a:pPr>
            <a:r>
              <a:rPr lang="en-US" u="sng" dirty="0">
                <a:solidFill>
                  <a:srgbClr val="000000"/>
                </a:solidFill>
                <a:latin typeface="Open Sans"/>
              </a:rPr>
              <a:t>Confirmatory testing</a:t>
            </a:r>
            <a:r>
              <a:rPr lang="en-US" dirty="0">
                <a:solidFill>
                  <a:srgbClr val="000000"/>
                </a:solidFill>
                <a:latin typeface="Open Sans"/>
              </a:rPr>
              <a:t> should be used when</a:t>
            </a:r>
          </a:p>
          <a:p>
            <a:pPr marL="285750" indent="-285750">
              <a:buFont typeface="Courier New" panose="02070309020205020404" pitchFamily="49" charset="0"/>
              <a:buChar char="o"/>
            </a:pPr>
            <a:endParaRPr lang="en-US" dirty="0">
              <a:solidFill>
                <a:srgbClr val="000000"/>
              </a:solidFill>
              <a:latin typeface="Open Sans"/>
            </a:endParaRPr>
          </a:p>
          <a:p>
            <a:pPr marL="742950" lvl="1" indent="-285750">
              <a:buFont typeface="Arial" panose="020B0604020202020204" pitchFamily="34" charset="0"/>
              <a:buChar char="•"/>
            </a:pPr>
            <a:r>
              <a:rPr lang="en-US" dirty="0">
                <a:solidFill>
                  <a:srgbClr val="0070C0"/>
                </a:solidFill>
                <a:latin typeface="Open Sans"/>
              </a:rPr>
              <a:t>toxicology results will inform decisions </a:t>
            </a:r>
            <a:r>
              <a:rPr lang="en-US" dirty="0">
                <a:solidFill>
                  <a:srgbClr val="000000"/>
                </a:solidFill>
                <a:latin typeface="Open Sans"/>
              </a:rPr>
              <a:t>with major clinical or nonclinical implications for the patient;</a:t>
            </a:r>
          </a:p>
          <a:p>
            <a:pPr marL="742950" lvl="1" indent="-285750">
              <a:buFont typeface="Arial" panose="020B0604020202020204" pitchFamily="34" charset="0"/>
              <a:buChar char="•"/>
            </a:pPr>
            <a:r>
              <a:rPr lang="en-US" dirty="0">
                <a:latin typeface="Open Sans"/>
              </a:rPr>
              <a:t>a need exists to detect specific opioids </a:t>
            </a:r>
            <a:r>
              <a:rPr lang="en-US" dirty="0">
                <a:solidFill>
                  <a:srgbClr val="000000"/>
                </a:solidFill>
                <a:latin typeface="Open Sans"/>
              </a:rPr>
              <a:t>or other drugs within a class, such as those that are being prescribed, or those that cannot be identified on standard immunoassays; or</a:t>
            </a:r>
          </a:p>
          <a:p>
            <a:pPr marL="742950" lvl="1" indent="-285750">
              <a:buFont typeface="Arial" panose="020B0604020202020204" pitchFamily="34" charset="0"/>
              <a:buChar char="•"/>
            </a:pPr>
            <a:r>
              <a:rPr lang="en-US" dirty="0">
                <a:solidFill>
                  <a:srgbClr val="000000"/>
                </a:solidFill>
                <a:latin typeface="Open Sans"/>
              </a:rPr>
              <a:t>a </a:t>
            </a:r>
            <a:r>
              <a:rPr lang="en-US" dirty="0">
                <a:solidFill>
                  <a:srgbClr val="C00000"/>
                </a:solidFill>
                <a:latin typeface="Open Sans"/>
              </a:rPr>
              <a:t>need exists to confirm unexpected screening toxicology test </a:t>
            </a:r>
            <a:r>
              <a:rPr lang="en-US" dirty="0">
                <a:solidFill>
                  <a:srgbClr val="000000"/>
                </a:solidFill>
                <a:latin typeface="Open Sans"/>
              </a:rPr>
              <a:t>results.</a:t>
            </a:r>
          </a:p>
          <a:p>
            <a:pPr marL="742950" lvl="1"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70C0"/>
                </a:solidFill>
                <a:latin typeface="Open Sans"/>
              </a:rPr>
              <a:t>Restricting confirmatory testing</a:t>
            </a:r>
            <a:r>
              <a:rPr lang="en-US" dirty="0">
                <a:solidFill>
                  <a:srgbClr val="000000"/>
                </a:solidFill>
                <a:latin typeface="Open Sans"/>
              </a:rPr>
              <a:t> to situations and substances for which results can reasonably be expected to affect patient management </a:t>
            </a:r>
            <a:r>
              <a:rPr lang="en-US" b="1" dirty="0">
                <a:solidFill>
                  <a:srgbClr val="0070C0"/>
                </a:solidFill>
                <a:latin typeface="Open Sans"/>
              </a:rPr>
              <a:t>can reduce costs of toxicology testing.</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Clinicians might want to discuss unexpected results with the local laboratory or toxicologist and should discuss unexpected results with the patient.</a:t>
            </a:r>
          </a:p>
        </p:txBody>
      </p:sp>
      <p:sp>
        <p:nvSpPr>
          <p:cNvPr id="4" name="Rectangle 3"/>
          <p:cNvSpPr/>
          <p:nvPr/>
        </p:nvSpPr>
        <p:spPr>
          <a:xfrm>
            <a:off x="3071154" y="1690688"/>
            <a:ext cx="5904180" cy="646331"/>
          </a:xfrm>
          <a:prstGeom prst="rect">
            <a:avLst/>
          </a:prstGeom>
        </p:spPr>
        <p:txBody>
          <a:bodyPr wrap="none">
            <a:spAutoFit/>
          </a:bodyPr>
          <a:lstStyle/>
          <a:p>
            <a:pPr algn="ctr"/>
            <a:r>
              <a:rPr lang="en-US" b="1" dirty="0">
                <a:solidFill>
                  <a:srgbClr val="222222"/>
                </a:solidFill>
                <a:latin typeface="Open Sans Medium"/>
              </a:rPr>
              <a:t>Recommendation 10</a:t>
            </a:r>
          </a:p>
          <a:p>
            <a:pPr algn="ctr"/>
            <a:r>
              <a:rPr lang="en-US" b="1" dirty="0">
                <a:solidFill>
                  <a:srgbClr val="002060"/>
                </a:solidFill>
                <a:latin typeface="Open Sans"/>
              </a:rPr>
              <a:t>Consider the benefits and risks of toxicology testing</a:t>
            </a:r>
            <a:endParaRPr lang="en-US" b="1" dirty="0">
              <a:solidFill>
                <a:srgbClr val="002060"/>
              </a:solidFill>
              <a:latin typeface="Open Sans Medium"/>
            </a:endParaRPr>
          </a:p>
        </p:txBody>
      </p:sp>
    </p:spTree>
    <p:extLst>
      <p:ext uri="{BB962C8B-B14F-4D97-AF65-F5344CB8AC3E}">
        <p14:creationId xmlns:p14="http://schemas.microsoft.com/office/powerpoint/2010/main" val="18192022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3971934" y="2472183"/>
            <a:ext cx="8220066" cy="4247317"/>
          </a:xfrm>
          <a:prstGeom prst="rect">
            <a:avLst/>
          </a:prstGeom>
        </p:spPr>
        <p:txBody>
          <a:bodyPr wrap="square">
            <a:spAutoFit/>
          </a:bodyPr>
          <a:lstStyle/>
          <a:p>
            <a:pPr>
              <a:buFont typeface="Arial" panose="020B0604020202020204" pitchFamily="34" charset="0"/>
              <a:buChar char="•"/>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Clinicians should </a:t>
            </a:r>
            <a:r>
              <a:rPr lang="en-US" b="1" dirty="0">
                <a:solidFill>
                  <a:srgbClr val="0070C0"/>
                </a:solidFill>
                <a:latin typeface="Open Sans"/>
              </a:rPr>
              <a:t>discuss unexpected results with patients in a nonjudgmental manner,</a:t>
            </a:r>
            <a:r>
              <a:rPr lang="en-US" dirty="0">
                <a:solidFill>
                  <a:srgbClr val="000000"/>
                </a:solidFill>
                <a:latin typeface="Open Sans"/>
              </a:rPr>
              <a:t> avoiding use of potentially stigmatizing language (e.g., avoid describing a specimen as testing “clean” or “dirty”).</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70C0"/>
                </a:solidFill>
                <a:latin typeface="Open Sans"/>
              </a:rPr>
              <a:t>Discussion with patients before specific confirmatory testing can sometimes yield a candid explanation of why a particular substance is present or absent and remove the need for confirmatory testing during that visit. </a:t>
            </a:r>
            <a:r>
              <a:rPr lang="en-US" dirty="0">
                <a:solidFill>
                  <a:srgbClr val="000000"/>
                </a:solidFill>
                <a:latin typeface="Open Sans"/>
              </a:rPr>
              <a:t>For example, a patient might explain that the test is negative for prescribed opioids because they felt opioids were no longer helping and discontinued them. If unexpected results from toxicology screening are not explained, a confirmatory test on the same sample using a method selective enough to differentiate specific opioids and metabolites (e.g., gas or liquid chromatography–mass spectrometry) might be warranted.</a:t>
            </a:r>
          </a:p>
          <a:p>
            <a:pPr>
              <a:buFont typeface="Arial" panose="020B0604020202020204" pitchFamily="34" charset="0"/>
              <a:buChar char="•"/>
            </a:pPr>
            <a:endParaRPr lang="en-US" dirty="0">
              <a:solidFill>
                <a:srgbClr val="000000"/>
              </a:solidFill>
              <a:latin typeface="Open Sans"/>
            </a:endParaRPr>
          </a:p>
        </p:txBody>
      </p:sp>
      <p:sp>
        <p:nvSpPr>
          <p:cNvPr id="4" name="Rectangle 3"/>
          <p:cNvSpPr/>
          <p:nvPr/>
        </p:nvSpPr>
        <p:spPr>
          <a:xfrm>
            <a:off x="3051918" y="1690688"/>
            <a:ext cx="5942652" cy="646331"/>
          </a:xfrm>
          <a:prstGeom prst="rect">
            <a:avLst/>
          </a:prstGeom>
        </p:spPr>
        <p:txBody>
          <a:bodyPr wrap="none">
            <a:spAutoFit/>
          </a:bodyPr>
          <a:lstStyle/>
          <a:p>
            <a:pPr algn="ctr"/>
            <a:r>
              <a:rPr lang="en-US" b="1" dirty="0">
                <a:solidFill>
                  <a:srgbClr val="222222"/>
                </a:solidFill>
                <a:latin typeface="Open Sans Medium"/>
              </a:rPr>
              <a:t>Recommendation 10</a:t>
            </a:r>
          </a:p>
          <a:p>
            <a:pPr algn="ctr"/>
            <a:r>
              <a:rPr lang="en-US" b="1" dirty="0">
                <a:solidFill>
                  <a:srgbClr val="002060"/>
                </a:solidFill>
                <a:latin typeface="Open Sans"/>
              </a:rPr>
              <a:t>Consider the benefits and risks of toxicology testing</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269197" y="3304811"/>
            <a:ext cx="3290749" cy="2391278"/>
          </a:xfrm>
          <a:prstGeom prst="rect">
            <a:avLst/>
          </a:prstGeom>
          <a:ln w="38100">
            <a:solidFill>
              <a:schemeClr val="tx1"/>
            </a:solidFill>
          </a:ln>
        </p:spPr>
      </p:pic>
      <p:sp>
        <p:nvSpPr>
          <p:cNvPr id="6" name="Rectangle 5"/>
          <p:cNvSpPr/>
          <p:nvPr/>
        </p:nvSpPr>
        <p:spPr>
          <a:xfrm>
            <a:off x="145002" y="6581001"/>
            <a:ext cx="6096000" cy="276999"/>
          </a:xfrm>
          <a:prstGeom prst="rect">
            <a:avLst/>
          </a:prstGeom>
        </p:spPr>
        <p:txBody>
          <a:bodyPr>
            <a:spAutoFit/>
          </a:bodyPr>
          <a:lstStyle/>
          <a:p>
            <a:r>
              <a:rPr lang="en-US" sz="1200" dirty="0"/>
              <a:t>https://www.elephango.com/index.cfm/pg/k12learning/lcid/13037/Let%27s_Be_Honest!</a:t>
            </a:r>
          </a:p>
        </p:txBody>
      </p:sp>
    </p:spTree>
    <p:extLst>
      <p:ext uri="{BB962C8B-B14F-4D97-AF65-F5344CB8AC3E}">
        <p14:creationId xmlns:p14="http://schemas.microsoft.com/office/powerpoint/2010/main" val="16146016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618067" y="3135406"/>
            <a:ext cx="6279884" cy="2585323"/>
          </a:xfrm>
          <a:prstGeom prst="rect">
            <a:avLst/>
          </a:prstGeom>
        </p:spPr>
        <p:txBody>
          <a:bodyPr wrap="square">
            <a:spAutoFit/>
          </a:bodyPr>
          <a:lstStyle/>
          <a:p>
            <a:r>
              <a:rPr lang="en-US" dirty="0">
                <a:solidFill>
                  <a:srgbClr val="FF0000"/>
                </a:solidFill>
                <a:latin typeface="Open Sans"/>
              </a:rPr>
              <a:t>Clinicians should use unexpected results to improve patient safety </a:t>
            </a:r>
            <a:r>
              <a:rPr lang="en-US" dirty="0">
                <a:solidFill>
                  <a:srgbClr val="000000"/>
                </a:solidFill>
                <a:latin typeface="Open Sans"/>
              </a:rPr>
              <a:t>(e.g., optimize pain management strategy [see Recommendation 2], </a:t>
            </a:r>
            <a:r>
              <a:rPr lang="en-US" u="sng" dirty="0">
                <a:solidFill>
                  <a:srgbClr val="000000"/>
                </a:solidFill>
                <a:latin typeface="Open Sans"/>
              </a:rPr>
              <a:t>carefully weigh benefits and risks of reducing or continuing opioid dosa</a:t>
            </a:r>
            <a:r>
              <a:rPr lang="en-US" dirty="0">
                <a:solidFill>
                  <a:srgbClr val="000000"/>
                </a:solidFill>
                <a:latin typeface="Open Sans"/>
              </a:rPr>
              <a:t>ge [see Recommendation 5], </a:t>
            </a:r>
            <a:r>
              <a:rPr lang="en-US" u="sng" dirty="0">
                <a:solidFill>
                  <a:srgbClr val="000000"/>
                </a:solidFill>
                <a:latin typeface="Open Sans"/>
              </a:rPr>
              <a:t>reevaluate more frequently </a:t>
            </a:r>
            <a:r>
              <a:rPr lang="en-US" dirty="0">
                <a:solidFill>
                  <a:srgbClr val="000000"/>
                </a:solidFill>
                <a:latin typeface="Open Sans"/>
              </a:rPr>
              <a:t>[see Recommendation 7], </a:t>
            </a:r>
            <a:r>
              <a:rPr lang="en-US" u="sng" dirty="0">
                <a:solidFill>
                  <a:srgbClr val="000000"/>
                </a:solidFill>
                <a:latin typeface="Open Sans"/>
              </a:rPr>
              <a:t>offer naloxone </a:t>
            </a:r>
            <a:r>
              <a:rPr lang="en-US" dirty="0">
                <a:solidFill>
                  <a:srgbClr val="000000"/>
                </a:solidFill>
                <a:latin typeface="Open Sans"/>
              </a:rPr>
              <a:t>[see Recommendation 8], </a:t>
            </a:r>
            <a:r>
              <a:rPr lang="en-US" u="sng" dirty="0">
                <a:solidFill>
                  <a:srgbClr val="000000"/>
                </a:solidFill>
                <a:latin typeface="Open Sans"/>
              </a:rPr>
              <a:t>and offer treatment or refer the patient for treatment with medications for opioid use disorder</a:t>
            </a:r>
            <a:r>
              <a:rPr lang="en-US" dirty="0">
                <a:solidFill>
                  <a:srgbClr val="000000"/>
                </a:solidFill>
                <a:latin typeface="Open Sans"/>
              </a:rPr>
              <a:t> [see Recommendation 12], all as appropriate).</a:t>
            </a:r>
          </a:p>
        </p:txBody>
      </p:sp>
      <p:sp>
        <p:nvSpPr>
          <p:cNvPr id="4" name="Rectangle 3"/>
          <p:cNvSpPr/>
          <p:nvPr/>
        </p:nvSpPr>
        <p:spPr>
          <a:xfrm>
            <a:off x="3051918" y="1690688"/>
            <a:ext cx="5942652" cy="646331"/>
          </a:xfrm>
          <a:prstGeom prst="rect">
            <a:avLst/>
          </a:prstGeom>
        </p:spPr>
        <p:txBody>
          <a:bodyPr wrap="none">
            <a:spAutoFit/>
          </a:bodyPr>
          <a:lstStyle/>
          <a:p>
            <a:pPr algn="ctr"/>
            <a:r>
              <a:rPr lang="en-US" b="1" dirty="0">
                <a:solidFill>
                  <a:srgbClr val="222222"/>
                </a:solidFill>
                <a:latin typeface="Open Sans Medium"/>
              </a:rPr>
              <a:t>Recommendation 10</a:t>
            </a:r>
          </a:p>
          <a:p>
            <a:pPr algn="ctr"/>
            <a:r>
              <a:rPr lang="en-US" b="1" dirty="0">
                <a:solidFill>
                  <a:srgbClr val="002060"/>
                </a:solidFill>
                <a:latin typeface="Open Sans"/>
              </a:rPr>
              <a:t>Consider the benefits and risks of toxicology testing</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152243" y="3135406"/>
            <a:ext cx="2581275" cy="2667000"/>
          </a:xfrm>
          <a:prstGeom prst="rect">
            <a:avLst/>
          </a:prstGeom>
          <a:ln w="38100">
            <a:solidFill>
              <a:schemeClr val="tx1"/>
            </a:solidFill>
          </a:ln>
        </p:spPr>
      </p:pic>
      <p:sp>
        <p:nvSpPr>
          <p:cNvPr id="6" name="Rectangle 5"/>
          <p:cNvSpPr/>
          <p:nvPr/>
        </p:nvSpPr>
        <p:spPr>
          <a:xfrm>
            <a:off x="9361820" y="6477682"/>
            <a:ext cx="2464136" cy="246221"/>
          </a:xfrm>
          <a:prstGeom prst="rect">
            <a:avLst/>
          </a:prstGeom>
        </p:spPr>
        <p:txBody>
          <a:bodyPr wrap="none">
            <a:spAutoFit/>
          </a:bodyPr>
          <a:lstStyle/>
          <a:p>
            <a:r>
              <a:rPr lang="en-US" sz="1000" dirty="0"/>
              <a:t>https://www.riverhouseinc.org/safety-first/</a:t>
            </a:r>
          </a:p>
        </p:txBody>
      </p:sp>
    </p:spTree>
    <p:extLst>
      <p:ext uri="{BB962C8B-B14F-4D97-AF65-F5344CB8AC3E}">
        <p14:creationId xmlns:p14="http://schemas.microsoft.com/office/powerpoint/2010/main" val="5360189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482601" y="2274838"/>
            <a:ext cx="11345332" cy="1754326"/>
          </a:xfrm>
          <a:prstGeom prst="rect">
            <a:avLst/>
          </a:prstGeom>
        </p:spPr>
        <p:txBody>
          <a:bodyPr wrap="square">
            <a:spAutoFit/>
          </a:bodyPr>
          <a:lstStyle/>
          <a:p>
            <a:endParaRPr lang="en-US" b="1" dirty="0">
              <a:solidFill>
                <a:srgbClr val="222222"/>
              </a:solidFill>
              <a:latin typeface="Open Sans Medium"/>
            </a:endParaRPr>
          </a:p>
          <a:p>
            <a:r>
              <a:rPr lang="en-US" b="1" dirty="0">
                <a:solidFill>
                  <a:srgbClr val="000000"/>
                </a:solidFill>
                <a:latin typeface="Open Sans"/>
              </a:rPr>
              <a:t>Clinicians should use particular caution when prescribing opioid pain medication and benzodiazepines concurrently and consider whether benefits outweigh risks of concurrent prescribing of opioids and other central nervous system depressants </a:t>
            </a:r>
          </a:p>
          <a:p>
            <a:endParaRPr lang="en-US" b="1" dirty="0">
              <a:solidFill>
                <a:srgbClr val="000000"/>
              </a:solidFill>
              <a:latin typeface="Open Sans"/>
            </a:endParaRPr>
          </a:p>
          <a:p>
            <a:r>
              <a:rPr lang="en-US" b="1" dirty="0">
                <a:solidFill>
                  <a:srgbClr val="000000"/>
                </a:solidFill>
                <a:latin typeface="Open Sans"/>
              </a:rPr>
              <a:t>(recommendation category: B; evidence type: 3).</a:t>
            </a:r>
            <a:endParaRPr lang="en-US" b="1" i="0" dirty="0">
              <a:solidFill>
                <a:srgbClr val="000000"/>
              </a:solidFill>
              <a:effectLst/>
              <a:latin typeface="Open Sans"/>
            </a:endParaRPr>
          </a:p>
        </p:txBody>
      </p:sp>
      <p:sp>
        <p:nvSpPr>
          <p:cNvPr id="4" name="Rectangle 3"/>
          <p:cNvSpPr/>
          <p:nvPr/>
        </p:nvSpPr>
        <p:spPr>
          <a:xfrm>
            <a:off x="5064866" y="1690688"/>
            <a:ext cx="2428935" cy="369332"/>
          </a:xfrm>
          <a:prstGeom prst="rect">
            <a:avLst/>
          </a:prstGeom>
        </p:spPr>
        <p:txBody>
          <a:bodyPr wrap="none">
            <a:spAutoFit/>
          </a:bodyPr>
          <a:lstStyle/>
          <a:p>
            <a:pPr algn="ctr"/>
            <a:r>
              <a:rPr lang="en-US" b="1" dirty="0">
                <a:solidFill>
                  <a:srgbClr val="222222"/>
                </a:solidFill>
                <a:latin typeface="Open Sans Medium"/>
              </a:rPr>
              <a:t>Recommendation 11</a:t>
            </a:r>
          </a:p>
        </p:txBody>
      </p:sp>
    </p:spTree>
    <p:extLst>
      <p:ext uri="{BB962C8B-B14F-4D97-AF65-F5344CB8AC3E}">
        <p14:creationId xmlns:p14="http://schemas.microsoft.com/office/powerpoint/2010/main" val="36159462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237067" y="2519364"/>
            <a:ext cx="7495383" cy="4247317"/>
          </a:xfrm>
          <a:prstGeom prst="rect">
            <a:avLst/>
          </a:prstGeom>
        </p:spPr>
        <p:txBody>
          <a:bodyPr wrap="square">
            <a:spAutoFit/>
          </a:bodyPr>
          <a:lstStyle/>
          <a:p>
            <a:endParaRPr lang="en-US" dirty="0">
              <a:solidFill>
                <a:srgbClr val="222222"/>
              </a:solidFill>
              <a:latin typeface="Open Sans"/>
            </a:endParaRPr>
          </a:p>
          <a:p>
            <a:pPr marL="285750" indent="-285750">
              <a:buFont typeface="Courier New" panose="02070309020205020404" pitchFamily="49" charset="0"/>
              <a:buChar char="o"/>
            </a:pPr>
            <a:r>
              <a:rPr lang="en-US" dirty="0">
                <a:solidFill>
                  <a:srgbClr val="000000"/>
                </a:solidFill>
                <a:latin typeface="Open Sans"/>
              </a:rPr>
              <a:t>Although </a:t>
            </a:r>
            <a:r>
              <a:rPr lang="en-US" u="sng" dirty="0">
                <a:solidFill>
                  <a:srgbClr val="000000"/>
                </a:solidFill>
                <a:latin typeface="Open Sans"/>
              </a:rPr>
              <a:t>in some circumstances it might be appropriate to prescribe opioids to a patient who is also prescribed benzodiazepines</a:t>
            </a:r>
            <a:r>
              <a:rPr lang="en-US" dirty="0">
                <a:solidFill>
                  <a:srgbClr val="000000"/>
                </a:solidFill>
                <a:latin typeface="Open Sans"/>
              </a:rPr>
              <a:t> (e.g., severe acute pain in a patient taking long-term, stable low-dose benzodiazepine therapy), </a:t>
            </a:r>
            <a:r>
              <a:rPr lang="en-US" dirty="0">
                <a:solidFill>
                  <a:srgbClr val="FF0000"/>
                </a:solidFill>
                <a:latin typeface="Open Sans"/>
              </a:rPr>
              <a:t>use particular caution when prescribing opioid pain medication and benzodiazepines concurrently.</a:t>
            </a:r>
            <a:r>
              <a:rPr lang="en-US" dirty="0">
                <a:solidFill>
                  <a:srgbClr val="000000"/>
                </a:solidFill>
                <a:latin typeface="Open Sans"/>
              </a:rPr>
              <a:t> In addition, consider whether benefits outweigh risks for concurrent use of opioids with other central nervous system depressants (e.g., muscle relaxants, non-benzodiazepine sedative hypnotics, and potentially sedating anticonvulsant medications such as gabapentin and pregabalin).</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b="1" dirty="0">
                <a:solidFill>
                  <a:srgbClr val="0070C0"/>
                </a:solidFill>
                <a:latin typeface="Open Sans"/>
              </a:rPr>
              <a:t>Buprenorphine or methadone for opioid use disorder should not be withheld from patients taking benzodiazepines</a:t>
            </a:r>
            <a:r>
              <a:rPr lang="en-US" dirty="0">
                <a:solidFill>
                  <a:srgbClr val="0070C0"/>
                </a:solidFill>
                <a:latin typeface="Open Sans"/>
              </a:rPr>
              <a:t> </a:t>
            </a:r>
            <a:r>
              <a:rPr lang="en-US" dirty="0">
                <a:solidFill>
                  <a:srgbClr val="000000"/>
                </a:solidFill>
                <a:latin typeface="Open Sans"/>
              </a:rPr>
              <a:t>or other medications that depress the central nervous system.</a:t>
            </a:r>
          </a:p>
        </p:txBody>
      </p:sp>
      <p:sp>
        <p:nvSpPr>
          <p:cNvPr id="4" name="Rectangle 3"/>
          <p:cNvSpPr/>
          <p:nvPr/>
        </p:nvSpPr>
        <p:spPr>
          <a:xfrm>
            <a:off x="2192317" y="1690688"/>
            <a:ext cx="8174033" cy="646331"/>
          </a:xfrm>
          <a:prstGeom prst="rect">
            <a:avLst/>
          </a:prstGeom>
        </p:spPr>
        <p:txBody>
          <a:bodyPr wrap="none">
            <a:spAutoFit/>
          </a:bodyPr>
          <a:lstStyle/>
          <a:p>
            <a:pPr algn="ctr"/>
            <a:r>
              <a:rPr lang="en-US" b="1" dirty="0">
                <a:solidFill>
                  <a:srgbClr val="222222"/>
                </a:solidFill>
                <a:latin typeface="Open Sans Medium"/>
              </a:rPr>
              <a:t>Recommendation 11</a:t>
            </a:r>
          </a:p>
          <a:p>
            <a:pPr algn="ctr"/>
            <a:r>
              <a:rPr lang="en-US" b="1" dirty="0">
                <a:solidFill>
                  <a:srgbClr val="002060"/>
                </a:solidFill>
                <a:latin typeface="Open Sans"/>
              </a:rPr>
              <a:t>Use caution when prescribing opioids and benzodiazepines concurrently</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256129" y="3626668"/>
            <a:ext cx="1734030" cy="1238984"/>
          </a:xfrm>
          <a:prstGeom prst="rect">
            <a:avLst/>
          </a:prstGeom>
          <a:ln w="38100">
            <a:solidFill>
              <a:schemeClr val="tx1"/>
            </a:solidFill>
          </a:ln>
        </p:spPr>
      </p:pic>
      <p:sp>
        <p:nvSpPr>
          <p:cNvPr id="6" name="Rectangle 5"/>
          <p:cNvSpPr/>
          <p:nvPr/>
        </p:nvSpPr>
        <p:spPr>
          <a:xfrm>
            <a:off x="7969189" y="6114982"/>
            <a:ext cx="4041940" cy="276999"/>
          </a:xfrm>
          <a:prstGeom prst="rect">
            <a:avLst/>
          </a:prstGeom>
        </p:spPr>
        <p:txBody>
          <a:bodyPr wrap="none">
            <a:spAutoFit/>
          </a:bodyPr>
          <a:lstStyle/>
          <a:p>
            <a:r>
              <a:rPr lang="en-US" sz="1200" dirty="0"/>
              <a:t>https://oxfordtreatment.com/prescription-drug-abuse/xanax/</a:t>
            </a:r>
          </a:p>
        </p:txBody>
      </p:sp>
      <p:pic>
        <p:nvPicPr>
          <p:cNvPr id="7" name="Picture 6"/>
          <p:cNvPicPr>
            <a:picLocks noChangeAspect="1"/>
          </p:cNvPicPr>
          <p:nvPr/>
        </p:nvPicPr>
        <p:blipFill>
          <a:blip r:embed="rId3"/>
          <a:stretch>
            <a:fillRect/>
          </a:stretch>
        </p:blipFill>
        <p:spPr>
          <a:xfrm>
            <a:off x="10270484" y="4619039"/>
            <a:ext cx="1533245" cy="1227147"/>
          </a:xfrm>
          <a:prstGeom prst="rect">
            <a:avLst/>
          </a:prstGeom>
          <a:ln w="38100">
            <a:solidFill>
              <a:schemeClr val="tx1"/>
            </a:solidFill>
          </a:ln>
        </p:spPr>
      </p:pic>
      <p:sp>
        <p:nvSpPr>
          <p:cNvPr id="8" name="Rectangle 7"/>
          <p:cNvSpPr/>
          <p:nvPr/>
        </p:nvSpPr>
        <p:spPr>
          <a:xfrm>
            <a:off x="6159091" y="6484314"/>
            <a:ext cx="5912667" cy="276999"/>
          </a:xfrm>
          <a:prstGeom prst="rect">
            <a:avLst/>
          </a:prstGeom>
        </p:spPr>
        <p:txBody>
          <a:bodyPr wrap="square">
            <a:spAutoFit/>
          </a:bodyPr>
          <a:lstStyle/>
          <a:p>
            <a:r>
              <a:rPr lang="en-US" sz="1200" dirty="0"/>
              <a:t>https://www.hameln-pharma.com/product/uk-oxycodone-50-mg-ml-50-mg-in-1-ml-3466/</a:t>
            </a:r>
          </a:p>
        </p:txBody>
      </p:sp>
      <p:sp>
        <p:nvSpPr>
          <p:cNvPr id="9" name="TextBox 8"/>
          <p:cNvSpPr txBox="1"/>
          <p:nvPr/>
        </p:nvSpPr>
        <p:spPr>
          <a:xfrm>
            <a:off x="10294066" y="3888970"/>
            <a:ext cx="439544" cy="707886"/>
          </a:xfrm>
          <a:prstGeom prst="rect">
            <a:avLst/>
          </a:prstGeom>
          <a:noFill/>
        </p:spPr>
        <p:txBody>
          <a:bodyPr wrap="none" rtlCol="0">
            <a:spAutoFit/>
          </a:bodyPr>
          <a:lstStyle/>
          <a:p>
            <a:r>
              <a:rPr lang="en-US" sz="4000" dirty="0"/>
              <a:t>+</a:t>
            </a:r>
          </a:p>
        </p:txBody>
      </p:sp>
      <p:sp>
        <p:nvSpPr>
          <p:cNvPr id="10" name="TextBox 9"/>
          <p:cNvSpPr txBox="1"/>
          <p:nvPr/>
        </p:nvSpPr>
        <p:spPr>
          <a:xfrm rot="19704621">
            <a:off x="9102535" y="4025947"/>
            <a:ext cx="2335896" cy="769441"/>
          </a:xfrm>
          <a:prstGeom prst="rect">
            <a:avLst/>
          </a:prstGeom>
          <a:noFill/>
        </p:spPr>
        <p:txBody>
          <a:bodyPr wrap="none" rtlCol="0">
            <a:spAutoFit/>
          </a:bodyPr>
          <a:lstStyle/>
          <a:p>
            <a:r>
              <a:rPr lang="en-US" sz="4400" dirty="0">
                <a:solidFill>
                  <a:srgbClr val="C00000"/>
                </a:solidFill>
              </a:rPr>
              <a:t>Caution!!</a:t>
            </a:r>
          </a:p>
        </p:txBody>
      </p:sp>
    </p:spTree>
    <p:extLst>
      <p:ext uri="{BB962C8B-B14F-4D97-AF65-F5344CB8AC3E}">
        <p14:creationId xmlns:p14="http://schemas.microsoft.com/office/powerpoint/2010/main" val="27498750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351367" y="2765273"/>
            <a:ext cx="5747592" cy="3416320"/>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FF0000"/>
                </a:solidFill>
                <a:latin typeface="Open Sans"/>
              </a:rPr>
              <a:t>Check the PDMP for concurrent controlled medications prescribed by other clinicians </a:t>
            </a:r>
            <a:r>
              <a:rPr lang="en-US" dirty="0">
                <a:solidFill>
                  <a:srgbClr val="000000"/>
                </a:solidFill>
                <a:latin typeface="Open Sans"/>
              </a:rPr>
              <a:t>(see Recommendation 9) and </a:t>
            </a:r>
            <a:r>
              <a:rPr lang="en-US" dirty="0">
                <a:solidFill>
                  <a:schemeClr val="accent6">
                    <a:lumMod val="75000"/>
                  </a:schemeClr>
                </a:solidFill>
                <a:latin typeface="Open Sans"/>
              </a:rPr>
              <a:t>consider involving pharmacists</a:t>
            </a:r>
            <a:r>
              <a:rPr lang="en-US" dirty="0">
                <a:solidFill>
                  <a:srgbClr val="000000"/>
                </a:solidFill>
                <a:latin typeface="Open Sans"/>
              </a:rPr>
              <a:t> as part of the management team when opioids are co-prescribed with other central nervous system depressants.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In patients receiving opioids and benzodiazepines long term, clinicians should carefully weigh the benefits and risks of continuing therapy with opioids and benzodiazepines and discuss with patients and other members of the patient’s care team.</a:t>
            </a:r>
          </a:p>
        </p:txBody>
      </p:sp>
      <p:sp>
        <p:nvSpPr>
          <p:cNvPr id="4" name="Rectangle 3"/>
          <p:cNvSpPr/>
          <p:nvPr/>
        </p:nvSpPr>
        <p:spPr>
          <a:xfrm>
            <a:off x="2179492" y="1690688"/>
            <a:ext cx="8199681" cy="646331"/>
          </a:xfrm>
          <a:prstGeom prst="rect">
            <a:avLst/>
          </a:prstGeom>
        </p:spPr>
        <p:txBody>
          <a:bodyPr wrap="none">
            <a:spAutoFit/>
          </a:bodyPr>
          <a:lstStyle/>
          <a:p>
            <a:pPr algn="ctr"/>
            <a:r>
              <a:rPr lang="en-US" b="1" dirty="0">
                <a:solidFill>
                  <a:srgbClr val="222222"/>
                </a:solidFill>
                <a:latin typeface="Open Sans Medium"/>
              </a:rPr>
              <a:t>Recommendation 11</a:t>
            </a:r>
          </a:p>
          <a:p>
            <a:pPr algn="ctr"/>
            <a:r>
              <a:rPr lang="en-US" b="1" dirty="0">
                <a:solidFill>
                  <a:srgbClr val="000000"/>
                </a:solidFill>
                <a:latin typeface="Open Sans"/>
              </a:rPr>
              <a:t>Use caution when prescribing opioids and benzodiazepines concurrently</a:t>
            </a:r>
            <a:endParaRPr lang="en-US" b="1" dirty="0">
              <a:solidFill>
                <a:srgbClr val="222222"/>
              </a:solidFill>
              <a:latin typeface="Open Sans Medium"/>
            </a:endParaRPr>
          </a:p>
        </p:txBody>
      </p:sp>
      <p:pic>
        <p:nvPicPr>
          <p:cNvPr id="5" name="Picture 4"/>
          <p:cNvPicPr>
            <a:picLocks noChangeAspect="1"/>
          </p:cNvPicPr>
          <p:nvPr/>
        </p:nvPicPr>
        <p:blipFill>
          <a:blip r:embed="rId2"/>
          <a:stretch>
            <a:fillRect/>
          </a:stretch>
        </p:blipFill>
        <p:spPr>
          <a:xfrm>
            <a:off x="8006919" y="2876365"/>
            <a:ext cx="2837669" cy="3139828"/>
          </a:xfrm>
          <a:prstGeom prst="rect">
            <a:avLst/>
          </a:prstGeom>
          <a:ln w="38100">
            <a:solidFill>
              <a:schemeClr val="tx1"/>
            </a:solidFill>
          </a:ln>
        </p:spPr>
      </p:pic>
      <p:sp>
        <p:nvSpPr>
          <p:cNvPr id="6" name="Rectangle 5"/>
          <p:cNvSpPr/>
          <p:nvPr/>
        </p:nvSpPr>
        <p:spPr>
          <a:xfrm>
            <a:off x="6181818" y="6555539"/>
            <a:ext cx="6096000" cy="276999"/>
          </a:xfrm>
          <a:prstGeom prst="rect">
            <a:avLst/>
          </a:prstGeom>
        </p:spPr>
        <p:txBody>
          <a:bodyPr>
            <a:spAutoFit/>
          </a:bodyPr>
          <a:lstStyle/>
          <a:p>
            <a:r>
              <a:rPr lang="en-US" sz="1200" dirty="0"/>
              <a:t>https://blog.ochsner.org/articles/little-known-ways-pharmacists-can-help-you-stay-healthy</a:t>
            </a:r>
          </a:p>
        </p:txBody>
      </p:sp>
    </p:spTree>
    <p:extLst>
      <p:ext uri="{BB962C8B-B14F-4D97-AF65-F5344CB8AC3E}">
        <p14:creationId xmlns:p14="http://schemas.microsoft.com/office/powerpoint/2010/main" val="30642911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198967" y="2460347"/>
            <a:ext cx="7897468" cy="4247317"/>
          </a:xfrm>
          <a:prstGeom prst="rect">
            <a:avLst/>
          </a:prstGeom>
        </p:spPr>
        <p:txBody>
          <a:bodyPr wrap="square">
            <a:spAutoFit/>
          </a:bodyPr>
          <a:lstStyle/>
          <a:p>
            <a:pPr>
              <a:buFont typeface="Arial" panose="020B0604020202020204" pitchFamily="34" charset="0"/>
              <a:buChar char="•"/>
            </a:pPr>
            <a:endParaRPr lang="en-US" dirty="0">
              <a:solidFill>
                <a:srgbClr val="000000"/>
              </a:solidFill>
              <a:latin typeface="Open Sans"/>
            </a:endParaRPr>
          </a:p>
          <a:p>
            <a:pPr marL="285750" indent="-285750">
              <a:buFont typeface="Courier New" panose="02070309020205020404" pitchFamily="49" charset="0"/>
              <a:buChar char="o"/>
            </a:pPr>
            <a:r>
              <a:rPr lang="en-US" u="sng" dirty="0">
                <a:solidFill>
                  <a:srgbClr val="000000"/>
                </a:solidFill>
                <a:latin typeface="Open Sans"/>
              </a:rPr>
              <a:t>Risks of concurrent opioid and benzodiazepine use are likely to be greater with unpredictable use of either medication, </a:t>
            </a:r>
            <a:r>
              <a:rPr lang="en-US" dirty="0">
                <a:solidFill>
                  <a:srgbClr val="000000"/>
                </a:solidFill>
                <a:latin typeface="Open Sans"/>
              </a:rPr>
              <a:t>with use of higher-dosage opioids and higher-dosage benzodiazepines in combination, or with use with other substances including alcohol (compared with long-term, stable use of lower-dosage opioids and lower-dosage benzodiazepines without other substances).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In specific situations, </a:t>
            </a:r>
            <a:r>
              <a:rPr lang="en-US" dirty="0">
                <a:solidFill>
                  <a:srgbClr val="FF0000"/>
                </a:solidFill>
                <a:latin typeface="Open Sans"/>
              </a:rPr>
              <a:t>benzodiazepines can be beneficial, and stopping benzodiazepines can be destabilizing</a:t>
            </a:r>
            <a:r>
              <a:rPr lang="en-US" dirty="0">
                <a:solidFill>
                  <a:srgbClr val="000000"/>
                </a:solidFill>
                <a:latin typeface="Open Sans"/>
              </a:rPr>
              <a: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Clinicians should </a:t>
            </a:r>
            <a:r>
              <a:rPr lang="en-US" dirty="0">
                <a:solidFill>
                  <a:srgbClr val="0070C0"/>
                </a:solidFill>
                <a:latin typeface="Open Sans"/>
              </a:rPr>
              <a:t>taper benzodiazepines gradually before discontinuation </a:t>
            </a:r>
            <a:r>
              <a:rPr lang="en-US" dirty="0">
                <a:solidFill>
                  <a:srgbClr val="000000"/>
                </a:solidFill>
                <a:latin typeface="Open Sans"/>
              </a:rPr>
              <a:t>because abrupt withdrawal can be associated with rebound anxiety, hallucinations, seizures, delirium tremens, and, rarely, death. </a:t>
            </a:r>
            <a:r>
              <a:rPr lang="en-US" b="1" u="sng" dirty="0">
                <a:solidFill>
                  <a:srgbClr val="0070C0"/>
                </a:solidFill>
                <a:latin typeface="Open Sans"/>
              </a:rPr>
              <a:t>The rate of tapering should be individualized.</a:t>
            </a:r>
          </a:p>
        </p:txBody>
      </p:sp>
      <p:sp>
        <p:nvSpPr>
          <p:cNvPr id="4" name="Rectangle 3"/>
          <p:cNvSpPr/>
          <p:nvPr/>
        </p:nvSpPr>
        <p:spPr>
          <a:xfrm>
            <a:off x="2192317" y="1690688"/>
            <a:ext cx="8174033" cy="646331"/>
          </a:xfrm>
          <a:prstGeom prst="rect">
            <a:avLst/>
          </a:prstGeom>
        </p:spPr>
        <p:txBody>
          <a:bodyPr wrap="none">
            <a:spAutoFit/>
          </a:bodyPr>
          <a:lstStyle/>
          <a:p>
            <a:pPr algn="ctr"/>
            <a:r>
              <a:rPr lang="en-US" b="1" dirty="0">
                <a:solidFill>
                  <a:srgbClr val="222222"/>
                </a:solidFill>
                <a:latin typeface="Open Sans Medium"/>
              </a:rPr>
              <a:t>Recommendation 11</a:t>
            </a:r>
          </a:p>
          <a:p>
            <a:pPr algn="ctr"/>
            <a:r>
              <a:rPr lang="en-US" b="1" dirty="0">
                <a:solidFill>
                  <a:srgbClr val="002060"/>
                </a:solidFill>
                <a:latin typeface="Open Sans"/>
              </a:rPr>
              <a:t>Use caution when prescribing opioids and benzodiazepines concurrently</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629420" y="3271964"/>
            <a:ext cx="3104054" cy="2363569"/>
          </a:xfrm>
          <a:prstGeom prst="rect">
            <a:avLst/>
          </a:prstGeom>
          <a:ln w="38100">
            <a:solidFill>
              <a:schemeClr val="tx1"/>
            </a:solidFill>
          </a:ln>
        </p:spPr>
      </p:pic>
      <p:sp>
        <p:nvSpPr>
          <p:cNvPr id="6" name="Rectangle 5"/>
          <p:cNvSpPr/>
          <p:nvPr/>
        </p:nvSpPr>
        <p:spPr>
          <a:xfrm>
            <a:off x="6445189" y="6553993"/>
            <a:ext cx="5566299" cy="276999"/>
          </a:xfrm>
          <a:prstGeom prst="rect">
            <a:avLst/>
          </a:prstGeom>
        </p:spPr>
        <p:txBody>
          <a:bodyPr wrap="square">
            <a:spAutoFit/>
          </a:bodyPr>
          <a:lstStyle/>
          <a:p>
            <a:r>
              <a:rPr lang="en-US" sz="1200" dirty="0"/>
              <a:t>https://blog.knotstandard.com/black-suit-combinations-that-will-make-you-stand-out/</a:t>
            </a:r>
          </a:p>
        </p:txBody>
      </p:sp>
    </p:spTree>
    <p:extLst>
      <p:ext uri="{BB962C8B-B14F-4D97-AF65-F5344CB8AC3E}">
        <p14:creationId xmlns:p14="http://schemas.microsoft.com/office/powerpoint/2010/main" val="31532273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355600" y="2545140"/>
            <a:ext cx="5530295" cy="3693319"/>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If benzodiazepines prescribed for anxiety are tapered or discontinued, or if patients receiving opioids require treatment for anxiety, </a:t>
            </a:r>
            <a:r>
              <a:rPr lang="en-US" dirty="0">
                <a:latin typeface="Open Sans"/>
              </a:rPr>
              <a:t>evidence-based psychotherapies (e.g</a:t>
            </a:r>
            <a:r>
              <a:rPr lang="en-US" dirty="0">
                <a:solidFill>
                  <a:srgbClr val="0070C0"/>
                </a:solidFill>
                <a:latin typeface="Open Sans"/>
              </a:rPr>
              <a:t>., cognitive behavioral therapy</a:t>
            </a:r>
            <a:r>
              <a:rPr lang="en-US" dirty="0">
                <a:latin typeface="Open Sans"/>
              </a:rPr>
              <a:t>), specific antidepressants or other </a:t>
            </a:r>
            <a:r>
              <a:rPr lang="en-US" u="sng" dirty="0">
                <a:latin typeface="Open Sans"/>
              </a:rPr>
              <a:t>non-benzodiazepine medications approved for anxiety, or both, should be offered</a:t>
            </a:r>
            <a:r>
              <a:rPr lang="en-US" dirty="0">
                <a:latin typeface="Open Sans"/>
              </a:rPr>
              <a: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C00000"/>
                </a:solidFill>
                <a:latin typeface="Open Sans"/>
              </a:rPr>
              <a:t>Communicate with other clinicians managing the patient</a:t>
            </a:r>
            <a:r>
              <a:rPr lang="en-US" dirty="0">
                <a:solidFill>
                  <a:srgbClr val="000000"/>
                </a:solidFill>
                <a:latin typeface="Open Sans"/>
              </a:rPr>
              <a:t> to discuss the patient’s needs, prioritize patient goals, weigh risks of concurrent benzodiazepine and opioid exposure, and coordinate care.</a:t>
            </a:r>
          </a:p>
        </p:txBody>
      </p:sp>
      <p:sp>
        <p:nvSpPr>
          <p:cNvPr id="5" name="Rectangle 4"/>
          <p:cNvSpPr/>
          <p:nvPr/>
        </p:nvSpPr>
        <p:spPr>
          <a:xfrm>
            <a:off x="2192317" y="1690688"/>
            <a:ext cx="8174033" cy="646331"/>
          </a:xfrm>
          <a:prstGeom prst="rect">
            <a:avLst/>
          </a:prstGeom>
        </p:spPr>
        <p:txBody>
          <a:bodyPr wrap="none">
            <a:spAutoFit/>
          </a:bodyPr>
          <a:lstStyle/>
          <a:p>
            <a:pPr algn="ctr"/>
            <a:r>
              <a:rPr lang="en-US" b="1" dirty="0">
                <a:solidFill>
                  <a:srgbClr val="222222"/>
                </a:solidFill>
                <a:latin typeface="Open Sans Medium"/>
              </a:rPr>
              <a:t>Recommendation 11</a:t>
            </a:r>
          </a:p>
          <a:p>
            <a:pPr algn="ctr"/>
            <a:r>
              <a:rPr lang="en-US" b="1" dirty="0">
                <a:solidFill>
                  <a:srgbClr val="002060"/>
                </a:solidFill>
                <a:latin typeface="Open Sans"/>
              </a:rPr>
              <a:t>Use caution when prescribing opioids and benzodiazepines concurrently</a:t>
            </a:r>
            <a:endParaRPr lang="en-US" b="1" dirty="0">
              <a:solidFill>
                <a:srgbClr val="002060"/>
              </a:solidFill>
              <a:latin typeface="Open Sans Medium"/>
            </a:endParaRPr>
          </a:p>
        </p:txBody>
      </p:sp>
      <p:pic>
        <p:nvPicPr>
          <p:cNvPr id="4" name="Picture 3"/>
          <p:cNvPicPr>
            <a:picLocks noChangeAspect="1"/>
          </p:cNvPicPr>
          <p:nvPr/>
        </p:nvPicPr>
        <p:blipFill>
          <a:blip r:embed="rId2"/>
          <a:stretch>
            <a:fillRect/>
          </a:stretch>
        </p:blipFill>
        <p:spPr>
          <a:xfrm>
            <a:off x="6881675" y="2898840"/>
            <a:ext cx="4215414" cy="2985918"/>
          </a:xfrm>
          <a:prstGeom prst="rect">
            <a:avLst/>
          </a:prstGeom>
          <a:ln w="38100">
            <a:solidFill>
              <a:schemeClr val="tx1"/>
            </a:solidFill>
          </a:ln>
        </p:spPr>
      </p:pic>
      <p:sp>
        <p:nvSpPr>
          <p:cNvPr id="6" name="Rectangle 5"/>
          <p:cNvSpPr/>
          <p:nvPr/>
        </p:nvSpPr>
        <p:spPr>
          <a:xfrm>
            <a:off x="8430087" y="6591481"/>
            <a:ext cx="3761913" cy="246221"/>
          </a:xfrm>
          <a:prstGeom prst="rect">
            <a:avLst/>
          </a:prstGeom>
        </p:spPr>
        <p:txBody>
          <a:bodyPr wrap="square">
            <a:spAutoFit/>
          </a:bodyPr>
          <a:lstStyle/>
          <a:p>
            <a:r>
              <a:rPr lang="en-US" sz="1000" dirty="0"/>
              <a:t>https://www.inspiremalibu.com/cognitive-behavioral-therapy-cbt/</a:t>
            </a:r>
          </a:p>
        </p:txBody>
      </p:sp>
    </p:spTree>
    <p:extLst>
      <p:ext uri="{BB962C8B-B14F-4D97-AF65-F5344CB8AC3E}">
        <p14:creationId xmlns:p14="http://schemas.microsoft.com/office/powerpoint/2010/main" val="8278302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p>
        </p:txBody>
      </p:sp>
      <p:sp>
        <p:nvSpPr>
          <p:cNvPr id="3" name="Rectangle 2"/>
          <p:cNvSpPr/>
          <p:nvPr/>
        </p:nvSpPr>
        <p:spPr>
          <a:xfrm>
            <a:off x="364066" y="2534273"/>
            <a:ext cx="11463867" cy="2031325"/>
          </a:xfrm>
          <a:prstGeom prst="rect">
            <a:avLst/>
          </a:prstGeom>
        </p:spPr>
        <p:txBody>
          <a:bodyPr wrap="square">
            <a:spAutoFit/>
          </a:bodyPr>
          <a:lstStyle/>
          <a:p>
            <a:endParaRPr lang="en-US" dirty="0">
              <a:solidFill>
                <a:srgbClr val="222222"/>
              </a:solidFill>
              <a:latin typeface="Open Sans Medium"/>
            </a:endParaRPr>
          </a:p>
          <a:p>
            <a:r>
              <a:rPr lang="en-US" b="1" dirty="0">
                <a:solidFill>
                  <a:srgbClr val="000000"/>
                </a:solidFill>
                <a:latin typeface="Open Sans"/>
              </a:rPr>
              <a:t>Clinicians should offer or arrange treatment with evidence-based medications to treat patients with opioid use disorder. Detoxification on its own, without medications for opioid use disorder, is not recommended for opioid use disorder because of increased risks for resuming drug use, overdose, and overdose death </a:t>
            </a:r>
          </a:p>
          <a:p>
            <a:endParaRPr lang="en-US" b="1" dirty="0">
              <a:solidFill>
                <a:srgbClr val="000000"/>
              </a:solidFill>
              <a:latin typeface="Open Sans"/>
            </a:endParaRPr>
          </a:p>
          <a:p>
            <a:r>
              <a:rPr lang="en-US" b="1" dirty="0">
                <a:solidFill>
                  <a:srgbClr val="000000"/>
                </a:solidFill>
                <a:latin typeface="Open Sans"/>
              </a:rPr>
              <a:t>(recommendation category: A; evidence type: 1).</a:t>
            </a:r>
            <a:endParaRPr lang="en-US" b="1" i="0" dirty="0">
              <a:solidFill>
                <a:srgbClr val="000000"/>
              </a:solidFill>
              <a:effectLst/>
              <a:latin typeface="Open Sans"/>
            </a:endParaRPr>
          </a:p>
        </p:txBody>
      </p:sp>
      <p:sp>
        <p:nvSpPr>
          <p:cNvPr id="4" name="Rectangle 3"/>
          <p:cNvSpPr/>
          <p:nvPr/>
        </p:nvSpPr>
        <p:spPr>
          <a:xfrm>
            <a:off x="4875152" y="1690688"/>
            <a:ext cx="2441694" cy="369332"/>
          </a:xfrm>
          <a:prstGeom prst="rect">
            <a:avLst/>
          </a:prstGeom>
        </p:spPr>
        <p:txBody>
          <a:bodyPr wrap="none">
            <a:spAutoFit/>
          </a:bodyPr>
          <a:lstStyle/>
          <a:p>
            <a:pPr algn="ctr"/>
            <a:r>
              <a:rPr lang="en-US" b="1" dirty="0">
                <a:solidFill>
                  <a:srgbClr val="222222"/>
                </a:solidFill>
                <a:latin typeface="Open Sans Medium"/>
              </a:rPr>
              <a:t>Recommendation 12</a:t>
            </a:r>
          </a:p>
        </p:txBody>
      </p:sp>
    </p:spTree>
    <p:extLst>
      <p:ext uri="{BB962C8B-B14F-4D97-AF65-F5344CB8AC3E}">
        <p14:creationId xmlns:p14="http://schemas.microsoft.com/office/powerpoint/2010/main" val="2645995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169334" y="1994049"/>
            <a:ext cx="6095999" cy="3693319"/>
          </a:xfrm>
          <a:prstGeom prst="rect">
            <a:avLst/>
          </a:prstGeom>
        </p:spPr>
        <p:txBody>
          <a:bodyPr wrap="square">
            <a:spAutoFit/>
          </a:bodyPr>
          <a:lstStyle/>
          <a:p>
            <a:r>
              <a:rPr lang="en-US" dirty="0">
                <a:solidFill>
                  <a:srgbClr val="000000"/>
                </a:solidFill>
                <a:latin typeface="Open Sans"/>
              </a:rPr>
              <a:t>Pain is </a:t>
            </a:r>
            <a:r>
              <a:rPr lang="en-US" b="1" dirty="0">
                <a:solidFill>
                  <a:srgbClr val="0070C0"/>
                </a:solidFill>
                <a:latin typeface="Open Sans"/>
              </a:rPr>
              <a:t>a complex phenomenon influenced by multiple factors</a:t>
            </a:r>
            <a:r>
              <a:rPr lang="en-US" b="1" dirty="0">
                <a:solidFill>
                  <a:srgbClr val="000000"/>
                </a:solidFill>
                <a:latin typeface="Open Sans"/>
              </a:rPr>
              <a:t>, </a:t>
            </a:r>
            <a:r>
              <a:rPr lang="en-US" dirty="0">
                <a:solidFill>
                  <a:srgbClr val="000000"/>
                </a:solidFill>
                <a:latin typeface="Open Sans"/>
              </a:rPr>
              <a:t>including biologic, psychological, and social factors. </a:t>
            </a:r>
          </a:p>
          <a:p>
            <a:endParaRPr lang="en-US" dirty="0">
              <a:solidFill>
                <a:srgbClr val="000000"/>
              </a:solidFill>
              <a:latin typeface="Open Sans"/>
            </a:endParaRPr>
          </a:p>
          <a:p>
            <a:r>
              <a:rPr lang="en-US" dirty="0">
                <a:solidFill>
                  <a:srgbClr val="000000"/>
                </a:solidFill>
                <a:latin typeface="Open Sans"/>
              </a:rPr>
              <a:t>This complexity means </a:t>
            </a:r>
            <a:r>
              <a:rPr lang="en-US" b="1" dirty="0">
                <a:solidFill>
                  <a:srgbClr val="0070C0"/>
                </a:solidFill>
                <a:latin typeface="Open Sans"/>
              </a:rPr>
              <a:t>substantial heterogeneity exists in the effectiveness of various pain treatments</a:t>
            </a:r>
            <a:r>
              <a:rPr lang="en-US" dirty="0">
                <a:solidFill>
                  <a:srgbClr val="000000"/>
                </a:solidFill>
                <a:latin typeface="Open Sans"/>
              </a:rPr>
              <a:t>, depending on the type of underlying pain or condition being treated.</a:t>
            </a:r>
          </a:p>
          <a:p>
            <a:endParaRPr lang="en-US" dirty="0">
              <a:solidFill>
                <a:srgbClr val="000000"/>
              </a:solidFill>
              <a:latin typeface="Open Sans"/>
            </a:endParaRPr>
          </a:p>
          <a:p>
            <a:r>
              <a:rPr lang="en-US" b="1" dirty="0">
                <a:solidFill>
                  <a:srgbClr val="C00000"/>
                </a:solidFill>
                <a:latin typeface="Open Sans"/>
              </a:rPr>
              <a:t>Chronic pain </a:t>
            </a:r>
            <a:r>
              <a:rPr lang="en-US" b="1" dirty="0">
                <a:solidFill>
                  <a:srgbClr val="0070C0"/>
                </a:solidFill>
                <a:latin typeface="Open Sans"/>
              </a:rPr>
              <a:t>often co-occurs with behavioral health conditions,</a:t>
            </a:r>
            <a:r>
              <a:rPr lang="en-US" dirty="0">
                <a:solidFill>
                  <a:srgbClr val="000000"/>
                </a:solidFill>
                <a:latin typeface="Open Sans"/>
              </a:rPr>
              <a:t> including mental and substance use disorders. Patients with chronic pain also are at increased risk for suicidal ideation and behaviors. </a:t>
            </a:r>
            <a:endParaRPr lang="en-US" dirty="0"/>
          </a:p>
        </p:txBody>
      </p:sp>
      <p:pic>
        <p:nvPicPr>
          <p:cNvPr id="4" name="Picture 3"/>
          <p:cNvPicPr>
            <a:picLocks noChangeAspect="1"/>
          </p:cNvPicPr>
          <p:nvPr/>
        </p:nvPicPr>
        <p:blipFill>
          <a:blip r:embed="rId2"/>
          <a:stretch>
            <a:fillRect/>
          </a:stretch>
        </p:blipFill>
        <p:spPr>
          <a:xfrm>
            <a:off x="6853561" y="1802167"/>
            <a:ext cx="4791192" cy="4306976"/>
          </a:xfrm>
          <a:prstGeom prst="rect">
            <a:avLst/>
          </a:prstGeom>
        </p:spPr>
      </p:pic>
      <p:sp>
        <p:nvSpPr>
          <p:cNvPr id="5" name="Rectangle 4"/>
          <p:cNvSpPr/>
          <p:nvPr/>
        </p:nvSpPr>
        <p:spPr>
          <a:xfrm>
            <a:off x="6265333" y="6519037"/>
            <a:ext cx="5732309" cy="246221"/>
          </a:xfrm>
          <a:prstGeom prst="rect">
            <a:avLst/>
          </a:prstGeom>
        </p:spPr>
        <p:txBody>
          <a:bodyPr wrap="square">
            <a:spAutoFit/>
          </a:bodyPr>
          <a:lstStyle/>
          <a:p>
            <a:r>
              <a:rPr lang="fr-FR" sz="1000" i="1" dirty="0">
                <a:solidFill>
                  <a:srgbClr val="333333"/>
                </a:solidFill>
                <a:latin typeface="Georgia" panose="02040502050405020303" pitchFamily="18" charset="0"/>
              </a:rPr>
              <a:t>(</a:t>
            </a:r>
            <a:r>
              <a:rPr lang="fr-FR" sz="1000" i="1" dirty="0" err="1">
                <a:solidFill>
                  <a:srgbClr val="333333"/>
                </a:solidFill>
                <a:latin typeface="Georgia" panose="02040502050405020303" pitchFamily="18" charset="0"/>
              </a:rPr>
              <a:t>Rice</a:t>
            </a:r>
            <a:r>
              <a:rPr lang="fr-FR" sz="1000" i="1" dirty="0">
                <a:solidFill>
                  <a:srgbClr val="333333"/>
                </a:solidFill>
                <a:latin typeface="Georgia" panose="02040502050405020303" pitchFamily="18" charset="0"/>
              </a:rPr>
              <a:t> Social Sciences, 2022)</a:t>
            </a:r>
            <a:r>
              <a:rPr lang="fr-FR" sz="1000" dirty="0"/>
              <a:t> </a:t>
            </a:r>
            <a:r>
              <a:rPr lang="fr-FR" sz="1000" i="1" dirty="0">
                <a:solidFill>
                  <a:srgbClr val="333333"/>
                </a:solidFill>
                <a:latin typeface="Georgia" panose="02040502050405020303" pitchFamily="18" charset="0"/>
              </a:rPr>
              <a:t>https://psychology.rice.edu/what-health-psychology</a:t>
            </a:r>
            <a:endParaRPr lang="en-US" sz="1000" dirty="0"/>
          </a:p>
        </p:txBody>
      </p:sp>
    </p:spTree>
    <p:extLst>
      <p:ext uri="{BB962C8B-B14F-4D97-AF65-F5344CB8AC3E}">
        <p14:creationId xmlns:p14="http://schemas.microsoft.com/office/powerpoint/2010/main" val="15292456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200610" y="2773536"/>
            <a:ext cx="7780415" cy="3693319"/>
          </a:xfrm>
          <a:prstGeom prst="rect">
            <a:avLst/>
          </a:prstGeom>
        </p:spPr>
        <p:txBody>
          <a:bodyPr wrap="square">
            <a:spAutoFit/>
          </a:bodyPr>
          <a:lstStyle/>
          <a:p>
            <a:endParaRPr lang="en-US" dirty="0">
              <a:solidFill>
                <a:srgbClr val="222222"/>
              </a:solidFill>
              <a:latin typeface="Open Sans"/>
            </a:endParaRPr>
          </a:p>
          <a:p>
            <a:pPr marL="285750" indent="-285750">
              <a:buFont typeface="Courier New" panose="02070309020205020404" pitchFamily="49" charset="0"/>
              <a:buChar char="o"/>
            </a:pPr>
            <a:r>
              <a:rPr lang="en-US" dirty="0">
                <a:solidFill>
                  <a:srgbClr val="000000"/>
                </a:solidFill>
                <a:latin typeface="Open Sans"/>
              </a:rPr>
              <a:t>Although stigma can reduce the willingness of persons with opioid use disorder to seek treatment</a:t>
            </a:r>
            <a:r>
              <a:rPr lang="en-US" b="1" dirty="0">
                <a:solidFill>
                  <a:srgbClr val="000000"/>
                </a:solidFill>
                <a:latin typeface="Open Sans"/>
              </a:rPr>
              <a:t>, </a:t>
            </a:r>
            <a:r>
              <a:rPr lang="en-US" b="1" dirty="0">
                <a:solidFill>
                  <a:srgbClr val="C00000"/>
                </a:solidFill>
                <a:latin typeface="Open Sans"/>
              </a:rPr>
              <a:t>OUD</a:t>
            </a:r>
            <a:r>
              <a:rPr lang="en-US" dirty="0">
                <a:solidFill>
                  <a:srgbClr val="C00000"/>
                </a:solidFill>
                <a:latin typeface="Open Sans"/>
              </a:rPr>
              <a:t> is a chronic, treatable disease from which persons can recover and continue to lead healthy lives</a:t>
            </a:r>
            <a:r>
              <a:rPr lang="en-US" dirty="0">
                <a:solidFill>
                  <a:srgbClr val="000000"/>
                </a:solidFill>
                <a:latin typeface="Open Sans"/>
              </a:rPr>
              <a: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If clinicians suspect OUD, they </a:t>
            </a:r>
            <a:r>
              <a:rPr lang="en-US" b="1" dirty="0">
                <a:solidFill>
                  <a:srgbClr val="000000"/>
                </a:solidFill>
                <a:latin typeface="Open Sans"/>
              </a:rPr>
              <a:t>should discuss their concern with their patient in a nonjudgmental manner</a:t>
            </a:r>
            <a:r>
              <a:rPr lang="en-US" dirty="0">
                <a:solidFill>
                  <a:srgbClr val="000000"/>
                </a:solidFill>
                <a:latin typeface="Open Sans"/>
              </a:rPr>
              <a:t> and provide an opportunity for the patient to disclose related concerns or problems.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Assess for the presence of OUD using DSM-5 criteria.</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For patients meeting criteria for OUD, clinicians should arrange for patients to receive evidence-based treatment with medications for OUD.</a:t>
            </a:r>
          </a:p>
        </p:txBody>
      </p:sp>
      <p:sp>
        <p:nvSpPr>
          <p:cNvPr id="4" name="Rectangle 3"/>
          <p:cNvSpPr/>
          <p:nvPr/>
        </p:nvSpPr>
        <p:spPr>
          <a:xfrm>
            <a:off x="2579653" y="1690688"/>
            <a:ext cx="7032694" cy="646331"/>
          </a:xfrm>
          <a:prstGeom prst="rect">
            <a:avLst/>
          </a:prstGeom>
        </p:spPr>
        <p:txBody>
          <a:bodyPr wrap="none">
            <a:spAutoFit/>
          </a:bodyPr>
          <a:lstStyle/>
          <a:p>
            <a:pPr algn="ctr"/>
            <a:r>
              <a:rPr lang="en-US" b="1" dirty="0">
                <a:solidFill>
                  <a:srgbClr val="222222"/>
                </a:solidFill>
                <a:latin typeface="Open Sans Medium"/>
              </a:rPr>
              <a:t>Recommendation 12</a:t>
            </a:r>
          </a:p>
          <a:p>
            <a:pPr algn="ctr"/>
            <a:r>
              <a:rPr lang="en-US" b="1" dirty="0">
                <a:solidFill>
                  <a:srgbClr val="002060"/>
                </a:solidFill>
                <a:latin typeface="Open Sans"/>
              </a:rPr>
              <a:t>Offer treatment with evidence-based medications to treat OUD.</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287290" y="3231698"/>
            <a:ext cx="3520011" cy="2970546"/>
          </a:xfrm>
          <a:prstGeom prst="rect">
            <a:avLst/>
          </a:prstGeom>
        </p:spPr>
      </p:pic>
    </p:spTree>
    <p:extLst>
      <p:ext uri="{BB962C8B-B14F-4D97-AF65-F5344CB8AC3E}">
        <p14:creationId xmlns:p14="http://schemas.microsoft.com/office/powerpoint/2010/main" val="19071251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5608303" y="2719933"/>
            <a:ext cx="5222453" cy="3416320"/>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For patient safety </a:t>
            </a:r>
            <a:r>
              <a:rPr lang="en-US" u="sng" dirty="0">
                <a:solidFill>
                  <a:srgbClr val="000000"/>
                </a:solidFill>
                <a:latin typeface="Open Sans"/>
              </a:rPr>
              <a:t>do not dismiss patients from their practice because of opioid use disorder</a:t>
            </a:r>
            <a:r>
              <a:rPr lang="en-US" dirty="0">
                <a:solidFill>
                  <a:srgbClr val="000000"/>
                </a:solidFill>
                <a:latin typeface="Open Sans"/>
              </a:rPr>
              <a: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C00000"/>
                </a:solidFill>
                <a:latin typeface="Open Sans"/>
              </a:rPr>
              <a:t>Medication treatment of OUD has been associated with reduced risk for overdose and overall deaths. </a:t>
            </a:r>
            <a:r>
              <a:rPr lang="en-US" dirty="0">
                <a:solidFill>
                  <a:srgbClr val="000000"/>
                </a:solidFill>
                <a:latin typeface="Open Sans"/>
              </a:rPr>
              <a:t>Identification of opioid use disorder represents an opportunity for a clinician to initiate potentially life-saving interventions, and the clinician should collaborate with the patient regarding their safety to increase the likelihood of successful treatment.</a:t>
            </a:r>
          </a:p>
        </p:txBody>
      </p:sp>
      <p:sp>
        <p:nvSpPr>
          <p:cNvPr id="4" name="Rectangle 3"/>
          <p:cNvSpPr/>
          <p:nvPr/>
        </p:nvSpPr>
        <p:spPr>
          <a:xfrm>
            <a:off x="2579653" y="1690688"/>
            <a:ext cx="7032694" cy="646331"/>
          </a:xfrm>
          <a:prstGeom prst="rect">
            <a:avLst/>
          </a:prstGeom>
        </p:spPr>
        <p:txBody>
          <a:bodyPr wrap="none">
            <a:spAutoFit/>
          </a:bodyPr>
          <a:lstStyle/>
          <a:p>
            <a:pPr algn="ctr"/>
            <a:r>
              <a:rPr lang="en-US" b="1" dirty="0">
                <a:solidFill>
                  <a:srgbClr val="222222"/>
                </a:solidFill>
                <a:latin typeface="Open Sans Medium"/>
              </a:rPr>
              <a:t>Recommendation 12</a:t>
            </a:r>
          </a:p>
          <a:p>
            <a:pPr algn="ctr"/>
            <a:r>
              <a:rPr lang="en-US" b="1" dirty="0">
                <a:solidFill>
                  <a:srgbClr val="002060"/>
                </a:solidFill>
                <a:latin typeface="Open Sans"/>
              </a:rPr>
              <a:t>Offer treatment with evidence-based medications to treat OUD.</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697586" y="3015650"/>
            <a:ext cx="3764133" cy="2824885"/>
          </a:xfrm>
          <a:prstGeom prst="rect">
            <a:avLst/>
          </a:prstGeom>
        </p:spPr>
      </p:pic>
    </p:spTree>
    <p:extLst>
      <p:ext uri="{BB962C8B-B14F-4D97-AF65-F5344CB8AC3E}">
        <p14:creationId xmlns:p14="http://schemas.microsoft.com/office/powerpoint/2010/main" val="3990724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152401" y="3016251"/>
            <a:ext cx="7065145" cy="3139321"/>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For </a:t>
            </a:r>
            <a:r>
              <a:rPr lang="en-US" dirty="0">
                <a:solidFill>
                  <a:srgbClr val="002060"/>
                </a:solidFill>
                <a:latin typeface="Open Sans"/>
              </a:rPr>
              <a:t>pregnant persons with OUD, medication for OUD (buprenorphine or methadone) is the recommended therapy </a:t>
            </a:r>
            <a:r>
              <a:rPr lang="en-US" dirty="0">
                <a:solidFill>
                  <a:srgbClr val="000000"/>
                </a:solidFill>
                <a:latin typeface="Open Sans"/>
              </a:rPr>
              <a:t>and should be offered as early as possible in pregnancy to prevent harms to both the patient and the fetus.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C00000"/>
                </a:solidFill>
                <a:latin typeface="Open Sans"/>
              </a:rPr>
              <a:t>Clinicians unable to provide treatment themselves should arrange for patients with OUD to receive care from a SUD treatment specialist </a:t>
            </a:r>
            <a:r>
              <a:rPr lang="en-US" dirty="0">
                <a:solidFill>
                  <a:srgbClr val="000000"/>
                </a:solidFill>
                <a:latin typeface="Open Sans"/>
              </a:rPr>
              <a:t>(e.g., an office-based buprenorphine or naltrexone treatment provider), or from an opioid treatment program certified by SAMHSA to provide methadone or buprenorphine for patients with OUD.</a:t>
            </a:r>
          </a:p>
        </p:txBody>
      </p:sp>
      <p:sp>
        <p:nvSpPr>
          <p:cNvPr id="4" name="Rectangle 3"/>
          <p:cNvSpPr/>
          <p:nvPr/>
        </p:nvSpPr>
        <p:spPr>
          <a:xfrm>
            <a:off x="2560416" y="1690688"/>
            <a:ext cx="7071167" cy="646331"/>
          </a:xfrm>
          <a:prstGeom prst="rect">
            <a:avLst/>
          </a:prstGeom>
        </p:spPr>
        <p:txBody>
          <a:bodyPr wrap="none">
            <a:spAutoFit/>
          </a:bodyPr>
          <a:lstStyle/>
          <a:p>
            <a:pPr algn="ctr"/>
            <a:r>
              <a:rPr lang="en-US" b="1" dirty="0">
                <a:solidFill>
                  <a:srgbClr val="222222"/>
                </a:solidFill>
                <a:latin typeface="Open Sans Medium"/>
              </a:rPr>
              <a:t>Recommendation 12</a:t>
            </a:r>
          </a:p>
          <a:p>
            <a:pPr algn="ctr"/>
            <a:r>
              <a:rPr lang="en-US" b="1" dirty="0">
                <a:solidFill>
                  <a:srgbClr val="002060"/>
                </a:solidFill>
                <a:latin typeface="Open Sans"/>
              </a:rPr>
              <a:t>Offer treatment with evidence-based medications to treat OUD.</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336189" y="3662582"/>
            <a:ext cx="4590787" cy="2370516"/>
          </a:xfrm>
          <a:prstGeom prst="rect">
            <a:avLst/>
          </a:prstGeom>
        </p:spPr>
      </p:pic>
      <p:pic>
        <p:nvPicPr>
          <p:cNvPr id="6" name="Picture 5"/>
          <p:cNvPicPr>
            <a:picLocks noChangeAspect="1"/>
          </p:cNvPicPr>
          <p:nvPr/>
        </p:nvPicPr>
        <p:blipFill>
          <a:blip r:embed="rId3"/>
          <a:stretch>
            <a:fillRect/>
          </a:stretch>
        </p:blipFill>
        <p:spPr>
          <a:xfrm>
            <a:off x="6900237" y="2588386"/>
            <a:ext cx="3895682" cy="2444708"/>
          </a:xfrm>
          <a:prstGeom prst="rect">
            <a:avLst/>
          </a:prstGeom>
        </p:spPr>
      </p:pic>
    </p:spTree>
    <p:extLst>
      <p:ext uri="{BB962C8B-B14F-4D97-AF65-F5344CB8AC3E}">
        <p14:creationId xmlns:p14="http://schemas.microsoft.com/office/powerpoint/2010/main" val="1010016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2560415" y="1690688"/>
            <a:ext cx="7071167" cy="646331"/>
          </a:xfrm>
          <a:prstGeom prst="rect">
            <a:avLst/>
          </a:prstGeom>
        </p:spPr>
        <p:txBody>
          <a:bodyPr wrap="none">
            <a:spAutoFit/>
          </a:bodyPr>
          <a:lstStyle/>
          <a:p>
            <a:pPr algn="ctr"/>
            <a:r>
              <a:rPr lang="en-US" b="1" dirty="0">
                <a:solidFill>
                  <a:srgbClr val="222222"/>
                </a:solidFill>
                <a:latin typeface="Open Sans Medium"/>
              </a:rPr>
              <a:t>Recommendation 12</a:t>
            </a:r>
          </a:p>
          <a:p>
            <a:pPr algn="ctr"/>
            <a:r>
              <a:rPr lang="en-US" b="1" dirty="0">
                <a:solidFill>
                  <a:srgbClr val="002060"/>
                </a:solidFill>
                <a:latin typeface="Open Sans"/>
              </a:rPr>
              <a:t>Offer treatment with evidence-based medications to treat OUD.</a:t>
            </a:r>
            <a:endParaRPr lang="en-US" b="1" dirty="0">
              <a:solidFill>
                <a:srgbClr val="002060"/>
              </a:solidFill>
              <a:latin typeface="Open Sans Medium"/>
            </a:endParaRPr>
          </a:p>
        </p:txBody>
      </p:sp>
      <p:sp>
        <p:nvSpPr>
          <p:cNvPr id="4" name="Rectangle 3"/>
          <p:cNvSpPr/>
          <p:nvPr/>
        </p:nvSpPr>
        <p:spPr>
          <a:xfrm>
            <a:off x="56912" y="2652266"/>
            <a:ext cx="7062146" cy="3970318"/>
          </a:xfrm>
          <a:prstGeom prst="rect">
            <a:avLst/>
          </a:prstGeom>
        </p:spPr>
        <p:txBody>
          <a:bodyPr wrap="square">
            <a:spAutoFit/>
          </a:bodyPr>
          <a:lstStyle/>
          <a:p>
            <a:pPr marL="285750" indent="-285750">
              <a:buFont typeface="Courier New" panose="02070309020205020404" pitchFamily="49" charset="0"/>
              <a:buChar char="o"/>
            </a:pPr>
            <a:r>
              <a:rPr lang="en-US" b="1" dirty="0">
                <a:solidFill>
                  <a:srgbClr val="0070C0"/>
                </a:solidFill>
                <a:latin typeface="Open Sans"/>
              </a:rPr>
              <a:t>All clinicians should obtain a waiver to prescribe buprenorphine for OUD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Clinicians prescribing opioids should </a:t>
            </a:r>
            <a:r>
              <a:rPr lang="en-US" b="1" dirty="0">
                <a:solidFill>
                  <a:srgbClr val="0070C0"/>
                </a:solidFill>
                <a:latin typeface="Open Sans"/>
              </a:rPr>
              <a:t>identify treatment resources for OUD </a:t>
            </a:r>
            <a:r>
              <a:rPr lang="en-US" dirty="0">
                <a:solidFill>
                  <a:srgbClr val="000000"/>
                </a:solidFill>
                <a:latin typeface="Open Sans"/>
              </a:rPr>
              <a:t>in the community, establish a network of referral options that span the levels of care that patients might need to enable rapid collaboration and referral, when needed, and work together to ensure sufficient treatment capacity for  OUD at the practice level.</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Although identification of an OUD can alter the expected benefits and risks of opioid therapy for pain, </a:t>
            </a:r>
            <a:r>
              <a:rPr lang="en-US" dirty="0">
                <a:solidFill>
                  <a:srgbClr val="C00000"/>
                </a:solidFill>
                <a:latin typeface="Open Sans"/>
              </a:rPr>
              <a:t>patients with co-occurring pain and opioid use disorder require ongoing pain management that maximizes benefits relative to risks</a:t>
            </a:r>
            <a:r>
              <a:rPr lang="en-US" dirty="0">
                <a:solidFill>
                  <a:srgbClr val="000000"/>
                </a:solidFill>
                <a:latin typeface="Open Sans"/>
              </a:rPr>
              <a:t>.</a:t>
            </a:r>
          </a:p>
        </p:txBody>
      </p:sp>
      <p:pic>
        <p:nvPicPr>
          <p:cNvPr id="5" name="Picture 4"/>
          <p:cNvPicPr>
            <a:picLocks noChangeAspect="1"/>
          </p:cNvPicPr>
          <p:nvPr/>
        </p:nvPicPr>
        <p:blipFill>
          <a:blip r:embed="rId2"/>
          <a:stretch>
            <a:fillRect/>
          </a:stretch>
        </p:blipFill>
        <p:spPr>
          <a:xfrm>
            <a:off x="7585327" y="3662582"/>
            <a:ext cx="4292995" cy="1541714"/>
          </a:xfrm>
          <a:prstGeom prst="rect">
            <a:avLst/>
          </a:prstGeom>
          <a:ln w="38100">
            <a:solidFill>
              <a:schemeClr val="tx1"/>
            </a:solidFill>
          </a:ln>
        </p:spPr>
      </p:pic>
      <p:sp>
        <p:nvSpPr>
          <p:cNvPr id="6" name="Rectangle 5"/>
          <p:cNvSpPr/>
          <p:nvPr/>
        </p:nvSpPr>
        <p:spPr>
          <a:xfrm>
            <a:off x="4915269" y="6499474"/>
            <a:ext cx="7063666" cy="246221"/>
          </a:xfrm>
          <a:prstGeom prst="rect">
            <a:avLst/>
          </a:prstGeom>
        </p:spPr>
        <p:txBody>
          <a:bodyPr wrap="square">
            <a:spAutoFit/>
          </a:bodyPr>
          <a:lstStyle/>
          <a:p>
            <a:r>
              <a:rPr lang="en-US" sz="1000" dirty="0"/>
              <a:t>https://www.samhsa.gov/medication-assisted-treatment/become-buprenorphine-waivered-practitioner/buprenorphine-waiver-faqs</a:t>
            </a:r>
          </a:p>
        </p:txBody>
      </p:sp>
    </p:spTree>
    <p:extLst>
      <p:ext uri="{BB962C8B-B14F-4D97-AF65-F5344CB8AC3E}">
        <p14:creationId xmlns:p14="http://schemas.microsoft.com/office/powerpoint/2010/main" val="4791726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287867" y="2580143"/>
            <a:ext cx="7835201" cy="3970318"/>
          </a:xfrm>
          <a:prstGeom prst="rect">
            <a:avLst/>
          </a:prstGeom>
        </p:spPr>
        <p:txBody>
          <a:bodyPr wrap="square">
            <a:spAutoFit/>
          </a:bodyPr>
          <a:lstStyle/>
          <a:p>
            <a:r>
              <a:rPr lang="en-US" dirty="0">
                <a:solidFill>
                  <a:srgbClr val="000000"/>
                </a:solidFill>
                <a:latin typeface="Open Sans"/>
              </a:rPr>
              <a:t>OUD is defined in the DSM-5 as a..</a:t>
            </a:r>
          </a:p>
          <a:p>
            <a:endParaRPr lang="en-US" dirty="0">
              <a:solidFill>
                <a:srgbClr val="000000"/>
              </a:solidFill>
              <a:latin typeface="Open Sans"/>
            </a:endParaRPr>
          </a:p>
          <a:p>
            <a:r>
              <a:rPr lang="en-US" b="1" dirty="0">
                <a:solidFill>
                  <a:srgbClr val="002060"/>
                </a:solidFill>
                <a:latin typeface="Open Sans"/>
              </a:rPr>
              <a:t>“problematic pattern of opioid use leading to clinically significant impairment or distress”</a:t>
            </a:r>
          </a:p>
          <a:p>
            <a:endParaRPr lang="en-US" dirty="0">
              <a:solidFill>
                <a:srgbClr val="000000"/>
              </a:solidFill>
              <a:latin typeface="Open Sans"/>
            </a:endParaRPr>
          </a:p>
          <a:p>
            <a:r>
              <a:rPr lang="en-US" dirty="0">
                <a:latin typeface="Open Sans"/>
              </a:rPr>
              <a:t>Risk for OUD, </a:t>
            </a:r>
            <a:r>
              <a:rPr lang="en-US" dirty="0">
                <a:solidFill>
                  <a:srgbClr val="FF0000"/>
                </a:solidFill>
                <a:latin typeface="Open Sans"/>
              </a:rPr>
              <a:t>increases particularly if opioids are prescribed for &gt;90 days. </a:t>
            </a:r>
          </a:p>
          <a:p>
            <a:endParaRPr lang="en-US" dirty="0">
              <a:solidFill>
                <a:srgbClr val="000000"/>
              </a:solidFill>
              <a:latin typeface="Open Sans"/>
            </a:endParaRPr>
          </a:p>
          <a:p>
            <a:r>
              <a:rPr lang="en-US" dirty="0">
                <a:solidFill>
                  <a:srgbClr val="000000"/>
                </a:solidFill>
                <a:latin typeface="Open Sans"/>
              </a:rPr>
              <a:t>The rate of addiction among chronic pain patients averaged 8%–12% in studies from 2000–2013. </a:t>
            </a:r>
          </a:p>
          <a:p>
            <a:endParaRPr lang="en-US" dirty="0">
              <a:solidFill>
                <a:srgbClr val="000000"/>
              </a:solidFill>
              <a:latin typeface="Open Sans"/>
            </a:endParaRPr>
          </a:p>
          <a:p>
            <a:r>
              <a:rPr lang="en-US" dirty="0">
                <a:solidFill>
                  <a:srgbClr val="000000"/>
                </a:solidFill>
                <a:latin typeface="Open Sans"/>
              </a:rPr>
              <a:t>Recent studies found estimates of 23.9%–26.5% for any prescription OUD, but 5.2%–9.0% for moderate to severe OUD among adults receiving </a:t>
            </a:r>
            <a:r>
              <a:rPr lang="en-US" u="sng" dirty="0">
                <a:solidFill>
                  <a:srgbClr val="000000"/>
                </a:solidFill>
                <a:latin typeface="Open Sans"/>
              </a:rPr>
              <a:t>long-term opioid therapy </a:t>
            </a:r>
            <a:r>
              <a:rPr lang="en-US" dirty="0">
                <a:solidFill>
                  <a:srgbClr val="000000"/>
                </a:solidFill>
                <a:latin typeface="Open Sans"/>
              </a:rPr>
              <a:t>for pain, with </a:t>
            </a:r>
            <a:r>
              <a:rPr lang="en-US" b="1" dirty="0">
                <a:solidFill>
                  <a:srgbClr val="C00000"/>
                </a:solidFill>
                <a:latin typeface="Open Sans"/>
              </a:rPr>
              <a:t>slightly lower prevalence in clinics with more consistent use of risk reduction practices </a:t>
            </a:r>
            <a:endParaRPr lang="en-US" b="1" dirty="0">
              <a:solidFill>
                <a:srgbClr val="C00000"/>
              </a:solidFill>
            </a:endParaRPr>
          </a:p>
        </p:txBody>
      </p:sp>
      <p:sp>
        <p:nvSpPr>
          <p:cNvPr id="4" name="Rectangle 3"/>
          <p:cNvSpPr/>
          <p:nvPr/>
        </p:nvSpPr>
        <p:spPr>
          <a:xfrm>
            <a:off x="2560416" y="1690688"/>
            <a:ext cx="7071168" cy="646331"/>
          </a:xfrm>
          <a:prstGeom prst="rect">
            <a:avLst/>
          </a:prstGeom>
        </p:spPr>
        <p:txBody>
          <a:bodyPr wrap="none">
            <a:spAutoFit/>
          </a:bodyPr>
          <a:lstStyle/>
          <a:p>
            <a:pPr algn="ctr"/>
            <a:r>
              <a:rPr lang="en-US" b="1" dirty="0">
                <a:solidFill>
                  <a:srgbClr val="222222"/>
                </a:solidFill>
                <a:latin typeface="Open Sans Medium"/>
              </a:rPr>
              <a:t>Recommendation 12</a:t>
            </a:r>
          </a:p>
          <a:p>
            <a:pPr algn="ctr"/>
            <a:r>
              <a:rPr lang="en-US" b="1" dirty="0">
                <a:solidFill>
                  <a:srgbClr val="002060"/>
                </a:solidFill>
                <a:latin typeface="Open Sans"/>
              </a:rPr>
              <a:t>Offer treatment with evidence-based medications to treat OUD</a:t>
            </a:r>
            <a:r>
              <a:rPr lang="en-US" b="1" dirty="0">
                <a:solidFill>
                  <a:srgbClr val="000000"/>
                </a:solidFill>
                <a:latin typeface="Open Sans"/>
              </a:rPr>
              <a:t>.</a:t>
            </a:r>
            <a:endParaRPr lang="en-US" b="1" dirty="0">
              <a:solidFill>
                <a:srgbClr val="222222"/>
              </a:solidFill>
              <a:latin typeface="Open Sans Medium"/>
            </a:endParaRPr>
          </a:p>
        </p:txBody>
      </p:sp>
      <p:pic>
        <p:nvPicPr>
          <p:cNvPr id="5" name="Picture 4"/>
          <p:cNvPicPr>
            <a:picLocks noChangeAspect="1"/>
          </p:cNvPicPr>
          <p:nvPr/>
        </p:nvPicPr>
        <p:blipFill>
          <a:blip r:embed="rId2"/>
          <a:stretch>
            <a:fillRect/>
          </a:stretch>
        </p:blipFill>
        <p:spPr>
          <a:xfrm>
            <a:off x="9311196" y="2915890"/>
            <a:ext cx="2025021" cy="3298824"/>
          </a:xfrm>
          <a:prstGeom prst="rect">
            <a:avLst/>
          </a:prstGeom>
          <a:ln w="38100">
            <a:solidFill>
              <a:schemeClr val="tx1"/>
            </a:solidFill>
          </a:ln>
        </p:spPr>
      </p:pic>
      <p:sp>
        <p:nvSpPr>
          <p:cNvPr id="6" name="Rectangle 5"/>
          <p:cNvSpPr/>
          <p:nvPr/>
        </p:nvSpPr>
        <p:spPr>
          <a:xfrm>
            <a:off x="6430392" y="6611779"/>
            <a:ext cx="5761608" cy="246221"/>
          </a:xfrm>
          <a:prstGeom prst="rect">
            <a:avLst/>
          </a:prstGeom>
        </p:spPr>
        <p:txBody>
          <a:bodyPr wrap="square">
            <a:spAutoFit/>
          </a:bodyPr>
          <a:lstStyle/>
          <a:p>
            <a:r>
              <a:rPr lang="en-US" sz="1000" dirty="0"/>
              <a:t>https://www.abebooks.com/9780890420638/Quick-Reference-Diagnostic-Criteria-DSM-IV-0890420637/plp</a:t>
            </a:r>
          </a:p>
        </p:txBody>
      </p:sp>
    </p:spTree>
    <p:extLst>
      <p:ext uri="{BB962C8B-B14F-4D97-AF65-F5344CB8AC3E}">
        <p14:creationId xmlns:p14="http://schemas.microsoft.com/office/powerpoint/2010/main" val="26607841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1651000" y="2635913"/>
            <a:ext cx="8890000" cy="3970318"/>
          </a:xfrm>
          <a:prstGeom prst="rect">
            <a:avLst/>
          </a:prstGeom>
        </p:spPr>
        <p:txBody>
          <a:bodyPr wrap="square">
            <a:spAutoFit/>
          </a:bodyPr>
          <a:lstStyle/>
          <a:p>
            <a:pPr algn="ctr"/>
            <a:r>
              <a:rPr lang="en-US" dirty="0">
                <a:solidFill>
                  <a:srgbClr val="000000"/>
                </a:solidFill>
                <a:latin typeface="Open Sans"/>
              </a:rPr>
              <a:t>Opioid use disorder is manifested by at least two of 11 defined criteria occurring within a year:</a:t>
            </a:r>
          </a:p>
          <a:p>
            <a:endParaRPr lang="en-US" dirty="0">
              <a:solidFill>
                <a:srgbClr val="000000"/>
              </a:solidFill>
              <a:latin typeface="Open Sans"/>
            </a:endParaRPr>
          </a:p>
          <a:p>
            <a:pPr>
              <a:buFont typeface="+mj-lt"/>
              <a:buAutoNum type="arabicPeriod"/>
            </a:pPr>
            <a:r>
              <a:rPr lang="en-US" dirty="0">
                <a:solidFill>
                  <a:srgbClr val="000000"/>
                </a:solidFill>
                <a:latin typeface="Open Sans"/>
              </a:rPr>
              <a:t>Opioids taken in larger amounts or over a longer period than was intended.</a:t>
            </a:r>
          </a:p>
          <a:p>
            <a:pPr>
              <a:buFont typeface="+mj-lt"/>
              <a:buAutoNum type="arabicPeriod"/>
            </a:pPr>
            <a:endParaRPr lang="en-US" dirty="0">
              <a:solidFill>
                <a:srgbClr val="000000"/>
              </a:solidFill>
              <a:latin typeface="Open Sans"/>
            </a:endParaRPr>
          </a:p>
          <a:p>
            <a:pPr>
              <a:buFont typeface="+mj-lt"/>
              <a:buAutoNum type="arabicPeriod"/>
            </a:pPr>
            <a:r>
              <a:rPr lang="en-US" dirty="0">
                <a:solidFill>
                  <a:srgbClr val="000000"/>
                </a:solidFill>
                <a:latin typeface="Open Sans"/>
              </a:rPr>
              <a:t>There is a persistent desire or unsuccessful attempts to cut down opioid use.</a:t>
            </a:r>
          </a:p>
          <a:p>
            <a:pPr>
              <a:buFont typeface="+mj-lt"/>
              <a:buAutoNum type="arabicPeriod"/>
            </a:pPr>
            <a:endParaRPr lang="en-US" dirty="0">
              <a:solidFill>
                <a:srgbClr val="000000"/>
              </a:solidFill>
              <a:latin typeface="Open Sans"/>
            </a:endParaRPr>
          </a:p>
          <a:p>
            <a:pPr>
              <a:buFont typeface="+mj-lt"/>
              <a:buAutoNum type="arabicPeriod"/>
            </a:pPr>
            <a:r>
              <a:rPr lang="en-US" dirty="0">
                <a:solidFill>
                  <a:srgbClr val="000000"/>
                </a:solidFill>
                <a:latin typeface="Open Sans"/>
              </a:rPr>
              <a:t> Significant time is spent trying to obtain opioids, use the opioid, or recover opioids.</a:t>
            </a:r>
          </a:p>
          <a:p>
            <a:pPr>
              <a:buFont typeface="+mj-lt"/>
              <a:buAutoNum type="arabicPeriod"/>
            </a:pPr>
            <a:endParaRPr lang="en-US" dirty="0">
              <a:solidFill>
                <a:srgbClr val="000000"/>
              </a:solidFill>
              <a:latin typeface="Open Sans"/>
            </a:endParaRPr>
          </a:p>
          <a:p>
            <a:pPr>
              <a:buFont typeface="+mj-lt"/>
              <a:buAutoNum type="arabicPeriod"/>
            </a:pPr>
            <a:r>
              <a:rPr lang="en-US" dirty="0">
                <a:solidFill>
                  <a:srgbClr val="000000"/>
                </a:solidFill>
                <a:latin typeface="Open Sans"/>
              </a:rPr>
              <a:t>Craving, or a strong desire or urge to use opioids.</a:t>
            </a:r>
          </a:p>
          <a:p>
            <a:pPr>
              <a:buFont typeface="+mj-lt"/>
              <a:buAutoNum type="arabicPeriod"/>
            </a:pPr>
            <a:endParaRPr lang="en-US" dirty="0">
              <a:solidFill>
                <a:srgbClr val="000000"/>
              </a:solidFill>
              <a:latin typeface="Open Sans"/>
            </a:endParaRPr>
          </a:p>
          <a:p>
            <a:pPr>
              <a:buFont typeface="+mj-lt"/>
              <a:buAutoNum type="arabicPeriod"/>
            </a:pPr>
            <a:r>
              <a:rPr lang="en-US" dirty="0">
                <a:solidFill>
                  <a:srgbClr val="000000"/>
                </a:solidFill>
                <a:latin typeface="Open Sans"/>
              </a:rPr>
              <a:t> Recurrent opioid use  with failure to fulfill major obligations at work, school, or home.</a:t>
            </a:r>
          </a:p>
          <a:p>
            <a:pPr>
              <a:buFont typeface="+mj-lt"/>
              <a:buAutoNum type="arabicPeriod"/>
            </a:pPr>
            <a:endParaRPr lang="en-US" dirty="0">
              <a:solidFill>
                <a:srgbClr val="000000"/>
              </a:solidFill>
              <a:latin typeface="Open Sans"/>
            </a:endParaRPr>
          </a:p>
        </p:txBody>
      </p:sp>
      <p:sp>
        <p:nvSpPr>
          <p:cNvPr id="4" name="Rectangle 3"/>
          <p:cNvSpPr/>
          <p:nvPr/>
        </p:nvSpPr>
        <p:spPr>
          <a:xfrm>
            <a:off x="2560416" y="1690688"/>
            <a:ext cx="7071168" cy="646331"/>
          </a:xfrm>
          <a:prstGeom prst="rect">
            <a:avLst/>
          </a:prstGeom>
        </p:spPr>
        <p:txBody>
          <a:bodyPr wrap="none">
            <a:spAutoFit/>
          </a:bodyPr>
          <a:lstStyle/>
          <a:p>
            <a:pPr algn="ctr"/>
            <a:r>
              <a:rPr lang="en-US" b="1" dirty="0">
                <a:solidFill>
                  <a:srgbClr val="222222"/>
                </a:solidFill>
                <a:latin typeface="Open Sans Medium"/>
              </a:rPr>
              <a:t>Recommendation 12</a:t>
            </a:r>
          </a:p>
          <a:p>
            <a:pPr algn="ctr"/>
            <a:r>
              <a:rPr lang="en-US" b="1" dirty="0">
                <a:solidFill>
                  <a:srgbClr val="002060"/>
                </a:solidFill>
                <a:latin typeface="Open Sans"/>
              </a:rPr>
              <a:t>Offer treatment with evidence-based medications to treat OUD</a:t>
            </a:r>
            <a:r>
              <a:rPr lang="en-US" dirty="0">
                <a:solidFill>
                  <a:srgbClr val="002060"/>
                </a:solidFill>
                <a:latin typeface="Open Sans"/>
              </a:rPr>
              <a:t>.</a:t>
            </a:r>
            <a:endParaRPr lang="en-US" dirty="0">
              <a:solidFill>
                <a:srgbClr val="002060"/>
              </a:solidFill>
              <a:latin typeface="Open Sans Medium"/>
            </a:endParaRPr>
          </a:p>
        </p:txBody>
      </p:sp>
    </p:spTree>
    <p:extLst>
      <p:ext uri="{BB962C8B-B14F-4D97-AF65-F5344CB8AC3E}">
        <p14:creationId xmlns:p14="http://schemas.microsoft.com/office/powerpoint/2010/main" val="13473853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4" name="Rectangle 3"/>
          <p:cNvSpPr/>
          <p:nvPr/>
        </p:nvSpPr>
        <p:spPr>
          <a:xfrm>
            <a:off x="1577076" y="2948023"/>
            <a:ext cx="9037848" cy="3139321"/>
          </a:xfrm>
          <a:prstGeom prst="rect">
            <a:avLst/>
          </a:prstGeom>
        </p:spPr>
        <p:txBody>
          <a:bodyPr wrap="square">
            <a:spAutoFit/>
          </a:bodyPr>
          <a:lstStyle/>
          <a:p>
            <a:r>
              <a:rPr lang="en-US" dirty="0">
                <a:solidFill>
                  <a:srgbClr val="000000"/>
                </a:solidFill>
                <a:latin typeface="Open Sans"/>
              </a:rPr>
              <a:t>6. Continued use despite having recurrent social or interpersonal problems caused by opioids.</a:t>
            </a:r>
          </a:p>
          <a:p>
            <a:endParaRPr lang="en-US" dirty="0">
              <a:solidFill>
                <a:srgbClr val="000000"/>
              </a:solidFill>
              <a:latin typeface="Open Sans"/>
            </a:endParaRPr>
          </a:p>
          <a:p>
            <a:r>
              <a:rPr lang="en-US" dirty="0">
                <a:solidFill>
                  <a:srgbClr val="000000"/>
                </a:solidFill>
                <a:latin typeface="Open Sans"/>
              </a:rPr>
              <a:t>7. Important social, occupational, or recreational activities are reduced because of opioid use.</a:t>
            </a:r>
          </a:p>
          <a:p>
            <a:endParaRPr lang="en-US" dirty="0">
              <a:solidFill>
                <a:srgbClr val="000000"/>
              </a:solidFill>
              <a:latin typeface="Open Sans"/>
            </a:endParaRPr>
          </a:p>
          <a:p>
            <a:r>
              <a:rPr lang="en-US" dirty="0">
                <a:solidFill>
                  <a:srgbClr val="000000"/>
                </a:solidFill>
                <a:latin typeface="Open Sans"/>
              </a:rPr>
              <a:t>8. Recurrent opioid use in situations in which it is physically hazardous.</a:t>
            </a:r>
          </a:p>
          <a:p>
            <a:endParaRPr lang="en-US" dirty="0">
              <a:solidFill>
                <a:srgbClr val="000000"/>
              </a:solidFill>
              <a:latin typeface="Open Sans"/>
            </a:endParaRPr>
          </a:p>
          <a:p>
            <a:r>
              <a:rPr lang="en-US" dirty="0">
                <a:solidFill>
                  <a:srgbClr val="000000"/>
                </a:solidFill>
                <a:latin typeface="Open Sans"/>
              </a:rPr>
              <a:t>9. Continued opioid use despite knowledge of having a persistent or recurrent physical or psychological problem that is likely to have been caused or exacerbated by the substance.</a:t>
            </a:r>
          </a:p>
        </p:txBody>
      </p:sp>
      <p:sp>
        <p:nvSpPr>
          <p:cNvPr id="5" name="Rectangle 4"/>
          <p:cNvSpPr/>
          <p:nvPr/>
        </p:nvSpPr>
        <p:spPr>
          <a:xfrm>
            <a:off x="2579653" y="1690688"/>
            <a:ext cx="7032694" cy="646331"/>
          </a:xfrm>
          <a:prstGeom prst="rect">
            <a:avLst/>
          </a:prstGeom>
        </p:spPr>
        <p:txBody>
          <a:bodyPr wrap="none">
            <a:spAutoFit/>
          </a:bodyPr>
          <a:lstStyle/>
          <a:p>
            <a:pPr algn="ctr"/>
            <a:r>
              <a:rPr lang="en-US" b="1" dirty="0">
                <a:solidFill>
                  <a:srgbClr val="222222"/>
                </a:solidFill>
                <a:latin typeface="Open Sans Medium"/>
              </a:rPr>
              <a:t>Recommendation 12</a:t>
            </a:r>
          </a:p>
          <a:p>
            <a:pPr algn="ctr"/>
            <a:r>
              <a:rPr lang="en-US" b="1" dirty="0">
                <a:solidFill>
                  <a:srgbClr val="002060"/>
                </a:solidFill>
                <a:latin typeface="Open Sans"/>
              </a:rPr>
              <a:t>Offer treatment with evidence-based medications to treat OUD</a:t>
            </a:r>
            <a:r>
              <a:rPr lang="en-US" b="1" dirty="0">
                <a:solidFill>
                  <a:srgbClr val="000000"/>
                </a:solidFill>
                <a:latin typeface="Open Sans"/>
              </a:rPr>
              <a:t>.</a:t>
            </a:r>
            <a:endParaRPr lang="en-US" b="1" dirty="0">
              <a:solidFill>
                <a:srgbClr val="222222"/>
              </a:solidFill>
              <a:latin typeface="Open Sans Medium"/>
            </a:endParaRPr>
          </a:p>
        </p:txBody>
      </p:sp>
    </p:spTree>
    <p:extLst>
      <p:ext uri="{BB962C8B-B14F-4D97-AF65-F5344CB8AC3E}">
        <p14:creationId xmlns:p14="http://schemas.microsoft.com/office/powerpoint/2010/main" val="4734971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696732" y="3008289"/>
            <a:ext cx="10574866" cy="2031325"/>
          </a:xfrm>
          <a:prstGeom prst="rect">
            <a:avLst/>
          </a:prstGeom>
        </p:spPr>
        <p:txBody>
          <a:bodyPr wrap="square">
            <a:spAutoFit/>
          </a:bodyPr>
          <a:lstStyle/>
          <a:p>
            <a:r>
              <a:rPr lang="en-US" dirty="0">
                <a:solidFill>
                  <a:srgbClr val="000000"/>
                </a:solidFill>
                <a:latin typeface="Open Sans"/>
              </a:rPr>
              <a:t>10. Tolerance, as defined by either of the following:</a:t>
            </a:r>
          </a:p>
          <a:p>
            <a:pPr lvl="1"/>
            <a:r>
              <a:rPr lang="en-US" dirty="0">
                <a:solidFill>
                  <a:srgbClr val="000000"/>
                </a:solidFill>
                <a:latin typeface="Open Sans"/>
              </a:rPr>
              <a:t>a need for markedly increased amounts of opioids to achieve intoxication or desired effect, or</a:t>
            </a:r>
          </a:p>
          <a:p>
            <a:pPr lvl="1"/>
            <a:r>
              <a:rPr lang="en-US" dirty="0">
                <a:solidFill>
                  <a:srgbClr val="000000"/>
                </a:solidFill>
                <a:latin typeface="Open Sans"/>
              </a:rPr>
              <a:t>a markedly diminished effect with continued use of the same amount of an opioid.</a:t>
            </a:r>
          </a:p>
          <a:p>
            <a:pPr lvl="1"/>
            <a:endParaRPr lang="en-US" dirty="0">
              <a:solidFill>
                <a:srgbClr val="000000"/>
              </a:solidFill>
              <a:latin typeface="Open Sans"/>
            </a:endParaRPr>
          </a:p>
          <a:p>
            <a:r>
              <a:rPr lang="en-US" dirty="0">
                <a:solidFill>
                  <a:srgbClr val="000000"/>
                </a:solidFill>
                <a:latin typeface="Open Sans"/>
              </a:rPr>
              <a:t>11. Withdrawal, as manifested by either of the following:</a:t>
            </a:r>
          </a:p>
          <a:p>
            <a:pPr marL="742950" lvl="1" indent="-285750">
              <a:buFont typeface="+mj-lt"/>
              <a:buAutoNum type="arabicPeriod"/>
            </a:pPr>
            <a:r>
              <a:rPr lang="en-US" dirty="0">
                <a:solidFill>
                  <a:srgbClr val="000000"/>
                </a:solidFill>
                <a:latin typeface="Open Sans"/>
              </a:rPr>
              <a:t>the characteristic opioid withdrawal syndrome, or</a:t>
            </a:r>
          </a:p>
          <a:p>
            <a:pPr marL="742950" lvl="1" indent="-285750">
              <a:buFont typeface="+mj-lt"/>
              <a:buAutoNum type="arabicPeriod"/>
            </a:pPr>
            <a:r>
              <a:rPr lang="en-US" dirty="0">
                <a:solidFill>
                  <a:srgbClr val="000000"/>
                </a:solidFill>
                <a:latin typeface="Open Sans"/>
              </a:rPr>
              <a:t>opioids (or a closely related substance) are taken to relieve or avoid withdrawal symptoms.</a:t>
            </a:r>
          </a:p>
        </p:txBody>
      </p:sp>
      <p:sp>
        <p:nvSpPr>
          <p:cNvPr id="4" name="Rectangle 3"/>
          <p:cNvSpPr/>
          <p:nvPr/>
        </p:nvSpPr>
        <p:spPr>
          <a:xfrm>
            <a:off x="273399" y="5651285"/>
            <a:ext cx="11421533" cy="646331"/>
          </a:xfrm>
          <a:prstGeom prst="rect">
            <a:avLst/>
          </a:prstGeom>
        </p:spPr>
        <p:txBody>
          <a:bodyPr wrap="square">
            <a:spAutoFit/>
          </a:bodyPr>
          <a:lstStyle/>
          <a:p>
            <a:r>
              <a:rPr lang="en-US" dirty="0">
                <a:solidFill>
                  <a:srgbClr val="000000"/>
                </a:solidFill>
                <a:latin typeface="Open Sans"/>
              </a:rPr>
              <a:t>Criteria 10 and 11 are not considered to be met for those persons taking opioids solely under appropriate medical supervision. Severity is specified as mild (2–3 criteria), moderate (4–5 criteria), or severe (≥6 criteria).</a:t>
            </a:r>
            <a:endParaRPr lang="en-US" dirty="0"/>
          </a:p>
        </p:txBody>
      </p:sp>
      <p:sp>
        <p:nvSpPr>
          <p:cNvPr id="5" name="Rectangle 4"/>
          <p:cNvSpPr/>
          <p:nvPr/>
        </p:nvSpPr>
        <p:spPr>
          <a:xfrm>
            <a:off x="2579653" y="1682726"/>
            <a:ext cx="7032694" cy="646331"/>
          </a:xfrm>
          <a:prstGeom prst="rect">
            <a:avLst/>
          </a:prstGeom>
        </p:spPr>
        <p:txBody>
          <a:bodyPr wrap="none">
            <a:spAutoFit/>
          </a:bodyPr>
          <a:lstStyle/>
          <a:p>
            <a:pPr algn="ctr"/>
            <a:r>
              <a:rPr lang="en-US" b="1" dirty="0">
                <a:solidFill>
                  <a:srgbClr val="222222"/>
                </a:solidFill>
                <a:latin typeface="Open Sans Medium"/>
              </a:rPr>
              <a:t>Recommendation 12</a:t>
            </a:r>
          </a:p>
          <a:p>
            <a:pPr algn="ctr"/>
            <a:r>
              <a:rPr lang="en-US" b="1" dirty="0">
                <a:solidFill>
                  <a:srgbClr val="002060"/>
                </a:solidFill>
                <a:latin typeface="Open Sans"/>
              </a:rPr>
              <a:t>Offer treatment with evidence-based medications to treat OUD</a:t>
            </a:r>
            <a:r>
              <a:rPr lang="en-US" b="1" dirty="0">
                <a:solidFill>
                  <a:srgbClr val="000000"/>
                </a:solidFill>
                <a:latin typeface="Open Sans"/>
              </a:rPr>
              <a:t>.</a:t>
            </a:r>
            <a:endParaRPr lang="en-US" b="1" dirty="0">
              <a:solidFill>
                <a:srgbClr val="222222"/>
              </a:solidFill>
              <a:latin typeface="Open Sans Medium"/>
            </a:endParaRPr>
          </a:p>
        </p:txBody>
      </p:sp>
    </p:spTree>
    <p:extLst>
      <p:ext uri="{BB962C8B-B14F-4D97-AF65-F5344CB8AC3E}">
        <p14:creationId xmlns:p14="http://schemas.microsoft.com/office/powerpoint/2010/main" val="10108324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7DE7C-890C-49A9-9174-E71989DEC1D1}"/>
              </a:ext>
            </a:extLst>
          </p:cNvPr>
          <p:cNvSpPr>
            <a:spLocks noGrp="1"/>
          </p:cNvSpPr>
          <p:nvPr>
            <p:ph type="title"/>
          </p:nvPr>
        </p:nvSpPr>
        <p:spPr/>
        <p:txBody>
          <a:bodyPr>
            <a:normAutofit/>
          </a:bodyPr>
          <a:lstStyle/>
          <a:p>
            <a:pPr algn="ctr"/>
            <a:r>
              <a:rPr lang="en-US" b="1" dirty="0">
                <a:solidFill>
                  <a:srgbClr val="002060"/>
                </a:solidFill>
              </a:rPr>
              <a:t>Agenda</a:t>
            </a:r>
          </a:p>
        </p:txBody>
      </p:sp>
      <p:sp>
        <p:nvSpPr>
          <p:cNvPr id="3" name="Content Placeholder 2">
            <a:extLst>
              <a:ext uri="{FF2B5EF4-FFF2-40B4-BE49-F238E27FC236}">
                <a16:creationId xmlns:a16="http://schemas.microsoft.com/office/drawing/2014/main" id="{C37AD7F6-B9D0-4064-8C82-FF3B7A3EE855}"/>
              </a:ext>
            </a:extLst>
          </p:cNvPr>
          <p:cNvSpPr>
            <a:spLocks noGrp="1"/>
          </p:cNvSpPr>
          <p:nvPr>
            <p:ph idx="1"/>
          </p:nvPr>
        </p:nvSpPr>
        <p:spPr>
          <a:xfrm>
            <a:off x="-1" y="1790696"/>
            <a:ext cx="3812711" cy="4974088"/>
          </a:xfrm>
        </p:spPr>
        <p:txBody>
          <a:bodyPr>
            <a:normAutofit fontScale="55000" lnSpcReduction="20000"/>
          </a:bodyPr>
          <a:lstStyle/>
          <a:p>
            <a:pPr marL="0" indent="0" algn="ctr">
              <a:buNone/>
            </a:pPr>
            <a:r>
              <a:rPr lang="en-US" sz="4400" b="1" dirty="0"/>
              <a:t>The First 30  Hour:</a:t>
            </a:r>
          </a:p>
          <a:p>
            <a:pPr marL="0" indent="0" algn="ctr">
              <a:buNone/>
            </a:pPr>
            <a:endParaRPr lang="en-US" sz="3800" dirty="0"/>
          </a:p>
          <a:p>
            <a:pPr marL="0" indent="0" algn="ctr">
              <a:buNone/>
            </a:pPr>
            <a:r>
              <a:rPr lang="en-US" sz="4400" b="1" dirty="0">
                <a:solidFill>
                  <a:srgbClr val="002060"/>
                </a:solidFill>
              </a:rPr>
              <a:t>Why We Are here</a:t>
            </a:r>
          </a:p>
          <a:p>
            <a:pPr marL="0" indent="0" algn="ctr">
              <a:buNone/>
            </a:pPr>
            <a:endParaRPr lang="en-US" sz="4400" dirty="0">
              <a:solidFill>
                <a:srgbClr val="002060"/>
              </a:solidFill>
            </a:endParaRPr>
          </a:p>
          <a:p>
            <a:pPr marL="0" indent="0" algn="ctr">
              <a:buNone/>
            </a:pPr>
            <a:r>
              <a:rPr lang="en-US" sz="4400" dirty="0">
                <a:solidFill>
                  <a:srgbClr val="002060"/>
                </a:solidFill>
              </a:rPr>
              <a:t>The current situation</a:t>
            </a:r>
          </a:p>
          <a:p>
            <a:pPr marL="0" indent="0" algn="ctr">
              <a:buNone/>
            </a:pPr>
            <a:endParaRPr lang="en-US" sz="4400" dirty="0">
              <a:solidFill>
                <a:srgbClr val="002060"/>
              </a:solidFill>
            </a:endParaRPr>
          </a:p>
          <a:p>
            <a:pPr marL="0" indent="0" algn="ctr">
              <a:buNone/>
            </a:pPr>
            <a:r>
              <a:rPr lang="en-US" sz="4400" dirty="0">
                <a:solidFill>
                  <a:srgbClr val="002060"/>
                </a:solidFill>
              </a:rPr>
              <a:t>Assessment of Risk</a:t>
            </a:r>
          </a:p>
          <a:p>
            <a:pPr marL="0" indent="0" algn="ctr">
              <a:buNone/>
            </a:pPr>
            <a:endParaRPr lang="en-US" sz="4400" dirty="0">
              <a:solidFill>
                <a:srgbClr val="002060"/>
              </a:solidFill>
            </a:endParaRPr>
          </a:p>
          <a:p>
            <a:pPr marL="0" indent="0" algn="ctr">
              <a:buNone/>
            </a:pPr>
            <a:r>
              <a:rPr lang="en-US" sz="4400" dirty="0">
                <a:solidFill>
                  <a:srgbClr val="002060"/>
                </a:solidFill>
              </a:rPr>
              <a:t>Assessment of Need</a:t>
            </a:r>
          </a:p>
          <a:p>
            <a:pPr marL="0" indent="0" algn="ctr">
              <a:buNone/>
            </a:pPr>
            <a:endParaRPr lang="en-US" sz="4400" dirty="0">
              <a:solidFill>
                <a:srgbClr val="002060"/>
              </a:solidFill>
            </a:endParaRPr>
          </a:p>
          <a:p>
            <a:pPr marL="0" indent="0" algn="ctr">
              <a:buNone/>
            </a:pPr>
            <a:r>
              <a:rPr lang="en-US" sz="4400" dirty="0">
                <a:solidFill>
                  <a:srgbClr val="002060"/>
                </a:solidFill>
              </a:rPr>
              <a:t>BOP</a:t>
            </a:r>
          </a:p>
          <a:p>
            <a:pPr marL="0" indent="0" algn="ctr">
              <a:buNone/>
            </a:pPr>
            <a:endParaRPr lang="en-US" sz="4400" dirty="0">
              <a:solidFill>
                <a:srgbClr val="002060"/>
              </a:solidFill>
            </a:endParaRPr>
          </a:p>
          <a:p>
            <a:pPr marL="0" indent="0" algn="ctr">
              <a:buNone/>
            </a:pPr>
            <a:r>
              <a:rPr lang="en-US" sz="4400" dirty="0">
                <a:solidFill>
                  <a:srgbClr val="002060"/>
                </a:solidFill>
              </a:rPr>
              <a:t>Contracts</a:t>
            </a:r>
          </a:p>
          <a:p>
            <a:pPr marL="0" indent="0" algn="ctr">
              <a:buNone/>
            </a:pPr>
            <a:endParaRPr lang="en-US" sz="2400" dirty="0">
              <a:solidFill>
                <a:srgbClr val="002060"/>
              </a:solidFill>
            </a:endParaRPr>
          </a:p>
          <a:p>
            <a:pPr marL="0" indent="0" algn="ctr">
              <a:buNone/>
            </a:pPr>
            <a:endParaRPr lang="en-US" sz="2400" dirty="0">
              <a:solidFill>
                <a:srgbClr val="002060"/>
              </a:solidFill>
            </a:endParaRPr>
          </a:p>
          <a:p>
            <a:pPr marL="0" indent="0" algn="ctr">
              <a:buNone/>
            </a:pPr>
            <a:endParaRPr lang="en-US" sz="2400" dirty="0">
              <a:solidFill>
                <a:srgbClr val="002060"/>
              </a:solidFill>
            </a:endParaRPr>
          </a:p>
          <a:p>
            <a:pPr marL="0" indent="0" algn="ctr">
              <a:buNone/>
            </a:pPr>
            <a:endParaRPr lang="en-US" sz="2400" dirty="0">
              <a:solidFill>
                <a:srgbClr val="002060"/>
              </a:solidFill>
            </a:endParaRPr>
          </a:p>
          <a:p>
            <a:pPr marL="0" indent="0" algn="ctr">
              <a:buNone/>
            </a:pPr>
            <a:endParaRPr lang="en-US" sz="2400" dirty="0"/>
          </a:p>
        </p:txBody>
      </p:sp>
      <p:sp>
        <p:nvSpPr>
          <p:cNvPr id="4" name="TextBox 3">
            <a:extLst>
              <a:ext uri="{FF2B5EF4-FFF2-40B4-BE49-F238E27FC236}">
                <a16:creationId xmlns:a16="http://schemas.microsoft.com/office/drawing/2014/main" id="{1A7E53CB-841E-4101-8FBB-98F8AF79E93C}"/>
              </a:ext>
            </a:extLst>
          </p:cNvPr>
          <p:cNvSpPr txBox="1"/>
          <p:nvPr/>
        </p:nvSpPr>
        <p:spPr>
          <a:xfrm>
            <a:off x="4274832" y="1703496"/>
            <a:ext cx="3511850" cy="4154984"/>
          </a:xfrm>
          <a:prstGeom prst="rect">
            <a:avLst/>
          </a:prstGeom>
          <a:noFill/>
        </p:spPr>
        <p:txBody>
          <a:bodyPr wrap="square" rtlCol="0">
            <a:spAutoFit/>
          </a:bodyPr>
          <a:lstStyle/>
          <a:p>
            <a:pPr algn="ctr"/>
            <a:r>
              <a:rPr lang="en-US" sz="2400" b="1" dirty="0"/>
              <a:t>The Hour After That: </a:t>
            </a:r>
          </a:p>
          <a:p>
            <a:pPr lvl="0" algn="ctr">
              <a:defRPr/>
            </a:pPr>
            <a:endParaRPr lang="en-US" sz="2400" dirty="0">
              <a:solidFill>
                <a:srgbClr val="002060"/>
              </a:solidFill>
            </a:endParaRPr>
          </a:p>
          <a:p>
            <a:pPr lvl="0" algn="ctr">
              <a:defRPr/>
            </a:pPr>
            <a:r>
              <a:rPr lang="en-US" sz="2400" dirty="0">
                <a:solidFill>
                  <a:srgbClr val="002060"/>
                </a:solidFill>
              </a:rPr>
              <a:t>Prescribing Opioids</a:t>
            </a:r>
          </a:p>
          <a:p>
            <a:pPr algn="ctr"/>
            <a:endParaRPr lang="en-US" sz="2400" dirty="0">
              <a:solidFill>
                <a:srgbClr val="002060"/>
              </a:solidFill>
            </a:endParaRPr>
          </a:p>
          <a:p>
            <a:pPr algn="ctr"/>
            <a:r>
              <a:rPr lang="en-US" sz="2400" dirty="0">
                <a:solidFill>
                  <a:srgbClr val="002060"/>
                </a:solidFill>
              </a:rPr>
              <a:t>Opioid equivalents</a:t>
            </a:r>
          </a:p>
          <a:p>
            <a:pPr algn="ctr"/>
            <a:endParaRPr lang="en-US" sz="2400" dirty="0">
              <a:solidFill>
                <a:srgbClr val="002060"/>
              </a:solidFill>
            </a:endParaRPr>
          </a:p>
          <a:p>
            <a:pPr algn="ctr"/>
            <a:r>
              <a:rPr lang="en-US" sz="2400" dirty="0">
                <a:solidFill>
                  <a:srgbClr val="002060"/>
                </a:solidFill>
              </a:rPr>
              <a:t>Testing:</a:t>
            </a:r>
          </a:p>
          <a:p>
            <a:pPr algn="ctr"/>
            <a:r>
              <a:rPr lang="en-US" sz="2400" dirty="0">
                <a:solidFill>
                  <a:srgbClr val="002060"/>
                </a:solidFill>
              </a:rPr>
              <a:t>Urine </a:t>
            </a:r>
          </a:p>
          <a:p>
            <a:pPr algn="ctr"/>
            <a:r>
              <a:rPr lang="en-US" sz="2400" dirty="0">
                <a:solidFill>
                  <a:srgbClr val="002060"/>
                </a:solidFill>
              </a:rPr>
              <a:t>Pill counts</a:t>
            </a:r>
          </a:p>
          <a:p>
            <a:pPr algn="ctr"/>
            <a:endParaRPr lang="en-US" sz="2400" dirty="0">
              <a:solidFill>
                <a:srgbClr val="002060"/>
              </a:solidFill>
            </a:endParaRPr>
          </a:p>
          <a:p>
            <a:pPr algn="ctr"/>
            <a:endParaRPr lang="en-US" sz="2400" dirty="0"/>
          </a:p>
        </p:txBody>
      </p:sp>
      <p:sp>
        <p:nvSpPr>
          <p:cNvPr id="7" name="TextBox 6">
            <a:extLst>
              <a:ext uri="{FF2B5EF4-FFF2-40B4-BE49-F238E27FC236}">
                <a16:creationId xmlns:a16="http://schemas.microsoft.com/office/drawing/2014/main" id="{ED9BC9BB-B55B-4ACD-8D21-D28F6B922D6E}"/>
              </a:ext>
            </a:extLst>
          </p:cNvPr>
          <p:cNvSpPr txBox="1"/>
          <p:nvPr/>
        </p:nvSpPr>
        <p:spPr>
          <a:xfrm>
            <a:off x="8815516" y="1690688"/>
            <a:ext cx="236912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rPr>
              <a:t>The Last </a:t>
            </a:r>
            <a:r>
              <a:rPr lang="en-US" sz="2400" b="1" noProof="0" dirty="0">
                <a:latin typeface="Calibri" panose="020F0502020204030204"/>
              </a:rPr>
              <a:t>H</a:t>
            </a:r>
            <a:r>
              <a:rPr lang="en-US" sz="2400" b="1" dirty="0">
                <a:latin typeface="Calibri" panose="020F0502020204030204"/>
              </a:rPr>
              <a:t>our:</a:t>
            </a:r>
            <a:endParaRPr kumimoji="0" lang="en-US" sz="2400" b="1" i="0" u="none" strike="noStrike" kern="1200" cap="none" spc="0" normalizeH="0" baseline="0" noProof="0" dirty="0">
              <a:ln>
                <a:noFill/>
              </a:ln>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The New CDC</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Guidelines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algn="ctr"/>
            <a:r>
              <a:rPr lang="en-US" sz="2400" dirty="0">
                <a:solidFill>
                  <a:srgbClr val="002060"/>
                </a:solidFill>
              </a:rPr>
              <a:t>The WV Opioid Reduction Act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11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fade">
                                      <p:cBhvr>
                                        <p:cTn id="45" dur="500"/>
                                        <p:tgtEl>
                                          <p:spTgt spid="4">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fade">
                                      <p:cBhvr>
                                        <p:cTn id="50" dur="500"/>
                                        <p:tgtEl>
                                          <p:spTgt spid="4">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fade">
                                      <p:cBhvr>
                                        <p:cTn id="55" dur="500"/>
                                        <p:tgtEl>
                                          <p:spTgt spid="4">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
                                            <p:txEl>
                                              <p:pRg st="7" end="7"/>
                                            </p:txEl>
                                          </p:spTgt>
                                        </p:tgtEl>
                                        <p:attrNameLst>
                                          <p:attrName>style.visibility</p:attrName>
                                        </p:attrNameLst>
                                      </p:cBhvr>
                                      <p:to>
                                        <p:strVal val="visible"/>
                                      </p:to>
                                    </p:set>
                                    <p:animEffect transition="in" filter="fade">
                                      <p:cBhvr>
                                        <p:cTn id="60" dur="500"/>
                                        <p:tgtEl>
                                          <p:spTgt spid="4">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
                                            <p:txEl>
                                              <p:pRg st="8" end="8"/>
                                            </p:txEl>
                                          </p:spTgt>
                                        </p:tgtEl>
                                        <p:attrNameLst>
                                          <p:attrName>style.visibility</p:attrName>
                                        </p:attrNameLst>
                                      </p:cBhvr>
                                      <p:to>
                                        <p:strVal val="visible"/>
                                      </p:to>
                                    </p:set>
                                    <p:animEffect transition="in" filter="fade">
                                      <p:cBhvr>
                                        <p:cTn id="65" dur="500"/>
                                        <p:tgtEl>
                                          <p:spTgt spid="4">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7">
                                            <p:txEl>
                                              <p:pRg st="0" end="0"/>
                                            </p:txEl>
                                          </p:spTgt>
                                        </p:tgtEl>
                                        <p:attrNameLst>
                                          <p:attrName>style.visibility</p:attrName>
                                        </p:attrNameLst>
                                      </p:cBhvr>
                                      <p:to>
                                        <p:strVal val="visible"/>
                                      </p:to>
                                    </p:set>
                                    <p:animEffect transition="in" filter="fade">
                                      <p:cBhvr>
                                        <p:cTn id="74" dur="500"/>
                                        <p:tgtEl>
                                          <p:spTgt spid="7">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xEl>
                                              <p:pRg st="2" end="2"/>
                                            </p:txEl>
                                          </p:spTgt>
                                        </p:tgtEl>
                                        <p:attrNameLst>
                                          <p:attrName>style.visibility</p:attrName>
                                        </p:attrNameLst>
                                      </p:cBhvr>
                                      <p:to>
                                        <p:strVal val="visible"/>
                                      </p:to>
                                    </p:set>
                                    <p:animEffect transition="in" filter="fade">
                                      <p:cBhvr>
                                        <p:cTn id="79" dur="500"/>
                                        <p:tgtEl>
                                          <p:spTgt spid="7">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7">
                                            <p:txEl>
                                              <p:pRg st="4" end="4"/>
                                            </p:txEl>
                                          </p:spTgt>
                                        </p:tgtEl>
                                        <p:attrNameLst>
                                          <p:attrName>style.visibility</p:attrName>
                                        </p:attrNameLst>
                                      </p:cBhvr>
                                      <p:to>
                                        <p:strVal val="visible"/>
                                      </p:to>
                                    </p:set>
                                    <p:animEffect transition="in" filter="fade">
                                      <p:cBhvr>
                                        <p:cTn id="84"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15941-2D14-450D-BF0D-E26BF0E11DE0}"/>
              </a:ext>
            </a:extLst>
          </p:cNvPr>
          <p:cNvSpPr>
            <a:spLocks noGrp="1"/>
          </p:cNvSpPr>
          <p:nvPr>
            <p:ph type="title"/>
          </p:nvPr>
        </p:nvSpPr>
        <p:spPr/>
        <p:txBody>
          <a:bodyPr/>
          <a:lstStyle/>
          <a:p>
            <a:r>
              <a:rPr lang="en-US" b="1" dirty="0">
                <a:solidFill>
                  <a:srgbClr val="002060"/>
                </a:solidFill>
              </a:rPr>
              <a:t>The 2018 WV Opioid Legislation-SB 273 </a:t>
            </a:r>
          </a:p>
        </p:txBody>
      </p:sp>
      <p:pic>
        <p:nvPicPr>
          <p:cNvPr id="4" name="Content Placeholder 3">
            <a:extLst>
              <a:ext uri="{FF2B5EF4-FFF2-40B4-BE49-F238E27FC236}">
                <a16:creationId xmlns:a16="http://schemas.microsoft.com/office/drawing/2014/main" id="{2BE348DF-0E89-449D-97BD-0F6941C149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805" y="1959134"/>
            <a:ext cx="11183521" cy="744311"/>
          </a:xfrm>
          <a:prstGeom prst="rect">
            <a:avLst/>
          </a:prstGeom>
        </p:spPr>
      </p:pic>
      <p:pic>
        <p:nvPicPr>
          <p:cNvPr id="6" name="Picture 5">
            <a:extLst>
              <a:ext uri="{FF2B5EF4-FFF2-40B4-BE49-F238E27FC236}">
                <a16:creationId xmlns:a16="http://schemas.microsoft.com/office/drawing/2014/main" id="{01D0B6BD-1180-4DAB-B83D-321A0BB8DEFB}"/>
              </a:ext>
            </a:extLst>
          </p:cNvPr>
          <p:cNvPicPr>
            <a:picLocks noChangeAspect="1"/>
          </p:cNvPicPr>
          <p:nvPr/>
        </p:nvPicPr>
        <p:blipFill>
          <a:blip r:embed="rId3"/>
          <a:stretch>
            <a:fillRect/>
          </a:stretch>
        </p:blipFill>
        <p:spPr>
          <a:xfrm>
            <a:off x="838200" y="2980196"/>
            <a:ext cx="3824287" cy="3512679"/>
          </a:xfrm>
          <a:prstGeom prst="rect">
            <a:avLst/>
          </a:prstGeom>
          <a:ln w="19050">
            <a:solidFill>
              <a:schemeClr val="tx1"/>
            </a:solidFill>
          </a:ln>
        </p:spPr>
      </p:pic>
      <p:sp>
        <p:nvSpPr>
          <p:cNvPr id="5" name="Content Placeholder 2">
            <a:extLst>
              <a:ext uri="{FF2B5EF4-FFF2-40B4-BE49-F238E27FC236}">
                <a16:creationId xmlns:a16="http://schemas.microsoft.com/office/drawing/2014/main" id="{34F67819-97F4-4149-86C2-CDC46A00F5B5}"/>
              </a:ext>
            </a:extLst>
          </p:cNvPr>
          <p:cNvSpPr txBox="1">
            <a:spLocks/>
          </p:cNvSpPr>
          <p:nvPr/>
        </p:nvSpPr>
        <p:spPr>
          <a:xfrm>
            <a:off x="5124893" y="3033470"/>
            <a:ext cx="6784433" cy="3512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 summary of </a:t>
            </a: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SB 273 </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is available on the WVBOM website: </a:t>
            </a:r>
          </a:p>
          <a:p>
            <a:pPr marL="0" marR="0" lvl="0" indent="0" algn="ctr"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https://wvbom.wv.gov/article.asp?id=55&amp;action2=showArticle&amp;ty=CTTS</a:t>
            </a:r>
          </a:p>
          <a:p>
            <a:pPr marL="0" marR="0" lvl="0" indent="0" algn="ctr" defTabSz="914400" rtl="0" eaLnBrk="1" fontAlgn="auto" latinLnBrk="0" hangingPunct="1">
              <a:lnSpc>
                <a:spcPct val="90000"/>
              </a:lnSpc>
              <a:spcBef>
                <a:spcPts val="1000"/>
              </a:spcBef>
              <a:spcAft>
                <a:spcPts val="0"/>
              </a:spcAft>
              <a:buClrTx/>
              <a:buSzTx/>
              <a:buNone/>
              <a:tabLst/>
              <a:defRPr/>
            </a:pPr>
            <a:r>
              <a:rPr lang="en-US" dirty="0">
                <a:solidFill>
                  <a:sysClr val="windowText" lastClr="000000"/>
                </a:solidFill>
                <a:latin typeface="Calibri" panose="020F0502020204030204"/>
              </a:rPr>
              <a:t>T</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he entirety of </a:t>
            </a: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SB 273</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https://legiscan.com/WV/bill/SB273/2018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82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246438" y="1992529"/>
            <a:ext cx="5497415" cy="3693319"/>
          </a:xfrm>
          <a:prstGeom prst="rect">
            <a:avLst/>
          </a:prstGeom>
        </p:spPr>
        <p:txBody>
          <a:bodyPr wrap="square">
            <a:spAutoFit/>
          </a:bodyPr>
          <a:lstStyle/>
          <a:p>
            <a:r>
              <a:rPr lang="en-US" dirty="0">
                <a:solidFill>
                  <a:srgbClr val="000000"/>
                </a:solidFill>
                <a:latin typeface="Open Sans"/>
              </a:rPr>
              <a:t>Data from death investigations in 18 states during 2003–2014 indicate that:</a:t>
            </a:r>
          </a:p>
          <a:p>
            <a:endParaRPr lang="en-US" dirty="0">
              <a:solidFill>
                <a:srgbClr val="000000"/>
              </a:solidFill>
              <a:latin typeface="Open Sans"/>
            </a:endParaRPr>
          </a:p>
          <a:p>
            <a:r>
              <a:rPr lang="en-US" dirty="0">
                <a:solidFill>
                  <a:srgbClr val="000000"/>
                </a:solidFill>
                <a:latin typeface="Open Sans"/>
              </a:rPr>
              <a:t>Approximately </a:t>
            </a:r>
            <a:r>
              <a:rPr lang="en-US" b="1" dirty="0">
                <a:solidFill>
                  <a:srgbClr val="FF0000"/>
                </a:solidFill>
                <a:latin typeface="Open Sans"/>
              </a:rPr>
              <a:t>9% of suicide decedents had evidence of chronic pain at the time of death; </a:t>
            </a:r>
            <a:r>
              <a:rPr lang="en-US" dirty="0">
                <a:solidFill>
                  <a:srgbClr val="000000"/>
                </a:solidFill>
                <a:latin typeface="Open Sans"/>
              </a:rPr>
              <a:t>..this is likely an underestimate..</a:t>
            </a:r>
          </a:p>
          <a:p>
            <a:endParaRPr lang="en-US" dirty="0">
              <a:solidFill>
                <a:srgbClr val="000000"/>
              </a:solidFill>
              <a:latin typeface="Open Sans"/>
            </a:endParaRPr>
          </a:p>
          <a:p>
            <a:endParaRPr lang="en-US" dirty="0">
              <a:solidFill>
                <a:srgbClr val="000000"/>
              </a:solidFill>
              <a:latin typeface="Open Sans"/>
            </a:endParaRPr>
          </a:p>
          <a:p>
            <a:r>
              <a:rPr lang="en-US" dirty="0">
                <a:solidFill>
                  <a:srgbClr val="000000"/>
                </a:solidFill>
                <a:latin typeface="Open Sans"/>
              </a:rPr>
              <a:t>These factors and potentially harmful outcomes associated with chronic pain for some persons add to the clinical complexity and </a:t>
            </a:r>
            <a:r>
              <a:rPr lang="en-US" b="1" dirty="0">
                <a:solidFill>
                  <a:srgbClr val="C00000"/>
                </a:solidFill>
                <a:latin typeface="Open Sans"/>
              </a:rPr>
              <a:t>underscore the importance of adequately treating and providing care to persons with pain. </a:t>
            </a:r>
            <a:endParaRPr lang="en-US" dirty="0"/>
          </a:p>
        </p:txBody>
      </p:sp>
      <p:pic>
        <p:nvPicPr>
          <p:cNvPr id="4" name="Picture 3"/>
          <p:cNvPicPr>
            <a:picLocks noChangeAspect="1"/>
          </p:cNvPicPr>
          <p:nvPr/>
        </p:nvPicPr>
        <p:blipFill>
          <a:blip r:embed="rId2"/>
          <a:stretch>
            <a:fillRect/>
          </a:stretch>
        </p:blipFill>
        <p:spPr>
          <a:xfrm>
            <a:off x="6759852" y="2583402"/>
            <a:ext cx="4859281" cy="3262544"/>
          </a:xfrm>
          <a:prstGeom prst="rect">
            <a:avLst/>
          </a:prstGeom>
          <a:ln w="38100">
            <a:solidFill>
              <a:schemeClr val="tx1"/>
            </a:solidFill>
          </a:ln>
        </p:spPr>
      </p:pic>
      <p:sp>
        <p:nvSpPr>
          <p:cNvPr id="5" name="Rectangle 4"/>
          <p:cNvSpPr/>
          <p:nvPr/>
        </p:nvSpPr>
        <p:spPr>
          <a:xfrm>
            <a:off x="6457026" y="6492439"/>
            <a:ext cx="6096000" cy="246221"/>
          </a:xfrm>
          <a:prstGeom prst="rect">
            <a:avLst/>
          </a:prstGeom>
        </p:spPr>
        <p:txBody>
          <a:bodyPr>
            <a:spAutoFit/>
          </a:bodyPr>
          <a:lstStyle/>
          <a:p>
            <a:r>
              <a:rPr lang="en-US" sz="1000" dirty="0"/>
              <a:t>https://www.wvnstv.com/archives/update-names-released-in-mcdowell-county-murder-suicide/amp/</a:t>
            </a:r>
          </a:p>
        </p:txBody>
      </p:sp>
    </p:spTree>
    <p:extLst>
      <p:ext uri="{BB962C8B-B14F-4D97-AF65-F5344CB8AC3E}">
        <p14:creationId xmlns:p14="http://schemas.microsoft.com/office/powerpoint/2010/main" val="16003376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CDC3-D811-47F7-B907-0AE1E5395DCC}"/>
              </a:ext>
            </a:extLst>
          </p:cNvPr>
          <p:cNvSpPr>
            <a:spLocks noGrp="1"/>
          </p:cNvSpPr>
          <p:nvPr>
            <p:ph type="title"/>
          </p:nvPr>
        </p:nvSpPr>
        <p:spPr/>
        <p:txBody>
          <a:bodyPr/>
          <a:lstStyle/>
          <a:p>
            <a:r>
              <a:rPr lang="en-US" b="1" dirty="0">
                <a:solidFill>
                  <a:srgbClr val="002060"/>
                </a:solidFill>
              </a:rPr>
              <a:t>The 2018 WV Opioid Legislation-SB 273 </a:t>
            </a:r>
            <a:endParaRPr lang="en-US" dirty="0"/>
          </a:p>
        </p:txBody>
      </p:sp>
      <p:sp>
        <p:nvSpPr>
          <p:cNvPr id="3" name="TextBox 2">
            <a:extLst>
              <a:ext uri="{FF2B5EF4-FFF2-40B4-BE49-F238E27FC236}">
                <a16:creationId xmlns:a16="http://schemas.microsoft.com/office/drawing/2014/main" id="{C2270A45-4FA3-4713-ACBF-0FD6A01EE39A}"/>
              </a:ext>
            </a:extLst>
          </p:cNvPr>
          <p:cNvSpPr txBox="1"/>
          <p:nvPr/>
        </p:nvSpPr>
        <p:spPr>
          <a:xfrm>
            <a:off x="7165075" y="2647666"/>
            <a:ext cx="4873082" cy="2308324"/>
          </a:xfrm>
          <a:prstGeom prst="rect">
            <a:avLst/>
          </a:prstGeom>
          <a:noFill/>
        </p:spPr>
        <p:txBody>
          <a:bodyPr wrap="square" rtlCol="0">
            <a:spAutoFit/>
          </a:bodyPr>
          <a:lstStyle/>
          <a:p>
            <a:r>
              <a:rPr lang="en-US" sz="2400" dirty="0"/>
              <a:t>SB 273 was amended during the 2019 by passage of </a:t>
            </a:r>
            <a:r>
              <a:rPr lang="en-US" sz="2400" b="1" dirty="0"/>
              <a:t>HB 2768</a:t>
            </a:r>
          </a:p>
          <a:p>
            <a:endParaRPr lang="en-US" sz="2400" dirty="0"/>
          </a:p>
          <a:p>
            <a:endParaRPr lang="en-US" sz="2400" dirty="0"/>
          </a:p>
          <a:p>
            <a:r>
              <a:rPr lang="en-US" sz="2400" dirty="0"/>
              <a:t>HB 2768’s amendments to the ORA became </a:t>
            </a:r>
            <a:r>
              <a:rPr lang="en-US" sz="2400" b="1" dirty="0"/>
              <a:t>effective on June 7, 2019.</a:t>
            </a:r>
            <a:r>
              <a:rPr lang="en-US" sz="2400" dirty="0"/>
              <a:t> </a:t>
            </a:r>
          </a:p>
        </p:txBody>
      </p:sp>
      <p:pic>
        <p:nvPicPr>
          <p:cNvPr id="4" name="Picture 3">
            <a:extLst>
              <a:ext uri="{FF2B5EF4-FFF2-40B4-BE49-F238E27FC236}">
                <a16:creationId xmlns:a16="http://schemas.microsoft.com/office/drawing/2014/main" id="{FA4498B8-46B0-4162-B06B-002C51D69A67}"/>
              </a:ext>
            </a:extLst>
          </p:cNvPr>
          <p:cNvPicPr>
            <a:picLocks noChangeAspect="1"/>
          </p:cNvPicPr>
          <p:nvPr/>
        </p:nvPicPr>
        <p:blipFill>
          <a:blip r:embed="rId2"/>
          <a:stretch>
            <a:fillRect/>
          </a:stretch>
        </p:blipFill>
        <p:spPr>
          <a:xfrm>
            <a:off x="358446" y="2224585"/>
            <a:ext cx="6478284" cy="4053385"/>
          </a:xfrm>
          <a:prstGeom prst="rect">
            <a:avLst/>
          </a:prstGeom>
        </p:spPr>
      </p:pic>
      <p:sp>
        <p:nvSpPr>
          <p:cNvPr id="7" name="Rectangle 6">
            <a:extLst>
              <a:ext uri="{FF2B5EF4-FFF2-40B4-BE49-F238E27FC236}">
                <a16:creationId xmlns:a16="http://schemas.microsoft.com/office/drawing/2014/main" id="{BFDFC97F-B4FA-4944-859C-0F95301FF0D5}"/>
              </a:ext>
            </a:extLst>
          </p:cNvPr>
          <p:cNvSpPr/>
          <p:nvPr/>
        </p:nvSpPr>
        <p:spPr>
          <a:xfrm>
            <a:off x="0" y="6596390"/>
            <a:ext cx="12215578" cy="261610"/>
          </a:xfrm>
          <a:prstGeom prst="rect">
            <a:avLst/>
          </a:prstGeom>
        </p:spPr>
        <p:txBody>
          <a:bodyPr wrap="square">
            <a:spAutoFit/>
          </a:bodyPr>
          <a:lstStyle/>
          <a:p>
            <a:r>
              <a:rPr lang="en-US" sz="1100" dirty="0"/>
              <a:t>https://www.wsaz.com/content/news/Members-of-WVaHouse-of-Delegates-respond-to-education-omnibus-bill-passing-in-Senate-505327291.html</a:t>
            </a:r>
          </a:p>
        </p:txBody>
      </p:sp>
    </p:spTree>
    <p:extLst>
      <p:ext uri="{BB962C8B-B14F-4D97-AF65-F5344CB8AC3E}">
        <p14:creationId xmlns:p14="http://schemas.microsoft.com/office/powerpoint/2010/main" val="318189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CDD7-802E-4ECE-A4DB-23B75470F090}"/>
              </a:ext>
            </a:extLst>
          </p:cNvPr>
          <p:cNvSpPr>
            <a:spLocks noGrp="1"/>
          </p:cNvSpPr>
          <p:nvPr>
            <p:ph type="title"/>
          </p:nvPr>
        </p:nvSpPr>
        <p:spPr/>
        <p:txBody>
          <a:bodyPr/>
          <a:lstStyle/>
          <a:p>
            <a:r>
              <a:rPr lang="en-US" b="1" dirty="0">
                <a:solidFill>
                  <a:srgbClr val="002060"/>
                </a:solidFill>
              </a:rPr>
              <a:t>House Bill 2768</a:t>
            </a:r>
          </a:p>
        </p:txBody>
      </p:sp>
      <p:sp>
        <p:nvSpPr>
          <p:cNvPr id="3" name="Content Placeholder 2">
            <a:extLst>
              <a:ext uri="{FF2B5EF4-FFF2-40B4-BE49-F238E27FC236}">
                <a16:creationId xmlns:a16="http://schemas.microsoft.com/office/drawing/2014/main" id="{67BE564D-363C-4028-A714-A2A9F298A3E6}"/>
              </a:ext>
            </a:extLst>
          </p:cNvPr>
          <p:cNvSpPr>
            <a:spLocks noGrp="1"/>
          </p:cNvSpPr>
          <p:nvPr>
            <p:ph sz="half" idx="1"/>
          </p:nvPr>
        </p:nvSpPr>
        <p:spPr>
          <a:xfrm>
            <a:off x="1003111" y="1960175"/>
            <a:ext cx="10515600" cy="4351338"/>
          </a:xfrm>
        </p:spPr>
        <p:txBody>
          <a:bodyPr>
            <a:normAutofit lnSpcReduction="10000"/>
          </a:bodyPr>
          <a:lstStyle/>
          <a:p>
            <a:pPr lvl="0"/>
            <a:r>
              <a:rPr lang="en-US" dirty="0"/>
              <a:t>Clarifies that the Opioid Reduction Act </a:t>
            </a:r>
            <a:r>
              <a:rPr lang="en-US" b="1" dirty="0"/>
              <a:t>applies only to Schedule II opioid drugs</a:t>
            </a:r>
            <a:r>
              <a:rPr lang="en-US" dirty="0"/>
              <a:t>;</a:t>
            </a:r>
          </a:p>
          <a:p>
            <a:pPr lvl="0"/>
            <a:endParaRPr lang="en-US" dirty="0"/>
          </a:p>
          <a:p>
            <a:pPr lvl="0"/>
            <a:r>
              <a:rPr lang="en-US" dirty="0"/>
              <a:t>Clarifies that the Opioid Reduction Act </a:t>
            </a:r>
            <a:r>
              <a:rPr lang="en-US" b="1" dirty="0"/>
              <a:t>does not apply</a:t>
            </a:r>
            <a:r>
              <a:rPr lang="en-US" dirty="0"/>
              <a:t> to a patient being prescribed, or ordered, any medication </a:t>
            </a:r>
            <a:r>
              <a:rPr lang="en-US" b="1" dirty="0"/>
              <a:t>in an inpatient setting at a hospital</a:t>
            </a:r>
            <a:r>
              <a:rPr lang="en-US" dirty="0"/>
              <a:t>;</a:t>
            </a:r>
          </a:p>
          <a:p>
            <a:pPr lvl="0"/>
            <a:endParaRPr lang="en-US" dirty="0"/>
          </a:p>
          <a:p>
            <a:pPr lvl="0"/>
            <a:r>
              <a:rPr lang="en-US" dirty="0"/>
              <a:t>Clarifies that a prescription for a four-day supply of a Schedule II </a:t>
            </a:r>
            <a:r>
              <a:rPr lang="en-US" b="1" dirty="0"/>
              <a:t>opioid drug issued to a patient in the emergency room</a:t>
            </a:r>
            <a:r>
              <a:rPr lang="en-US" dirty="0"/>
              <a:t> for outpatient use</a:t>
            </a:r>
            <a:r>
              <a:rPr lang="en-US" dirty="0">
                <a:solidFill>
                  <a:schemeClr val="accent1"/>
                </a:solidFill>
              </a:rPr>
              <a:t> </a:t>
            </a:r>
            <a:r>
              <a:rPr lang="en-US" b="1" dirty="0"/>
              <a:t>is not an initial prescription</a:t>
            </a:r>
            <a:r>
              <a:rPr lang="en-US" dirty="0"/>
              <a:t>;</a:t>
            </a:r>
          </a:p>
          <a:p>
            <a:endParaRPr lang="en-US" dirty="0"/>
          </a:p>
        </p:txBody>
      </p:sp>
      <p:sp>
        <p:nvSpPr>
          <p:cNvPr id="6" name="Rectangle 5">
            <a:extLst>
              <a:ext uri="{FF2B5EF4-FFF2-40B4-BE49-F238E27FC236}">
                <a16:creationId xmlns:a16="http://schemas.microsoft.com/office/drawing/2014/main" id="{75D06D7E-77ED-4593-A465-A7C6C8ED1B21}"/>
              </a:ext>
            </a:extLst>
          </p:cNvPr>
          <p:cNvSpPr/>
          <p:nvPr/>
        </p:nvSpPr>
        <p:spPr>
          <a:xfrm>
            <a:off x="7400925" y="6581001"/>
            <a:ext cx="4791075" cy="276999"/>
          </a:xfrm>
          <a:prstGeom prst="rect">
            <a:avLst/>
          </a:prstGeom>
        </p:spPr>
        <p:txBody>
          <a:bodyPr wrap="square">
            <a:spAutoFit/>
          </a:bodyPr>
          <a:lstStyle/>
          <a:p>
            <a:r>
              <a:rPr lang="en-US" sz="1200" dirty="0"/>
              <a:t>https://wvbom.wv.gov/article.asp?id=69&amp;action2=showArticle&amp;ty=CTTS</a:t>
            </a:r>
          </a:p>
        </p:txBody>
      </p:sp>
    </p:spTree>
    <p:extLst>
      <p:ext uri="{BB962C8B-B14F-4D97-AF65-F5344CB8AC3E}">
        <p14:creationId xmlns:p14="http://schemas.microsoft.com/office/powerpoint/2010/main" val="64684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CDD7-802E-4ECE-A4DB-23B75470F090}"/>
              </a:ext>
            </a:extLst>
          </p:cNvPr>
          <p:cNvSpPr>
            <a:spLocks noGrp="1"/>
          </p:cNvSpPr>
          <p:nvPr>
            <p:ph type="title"/>
          </p:nvPr>
        </p:nvSpPr>
        <p:spPr/>
        <p:txBody>
          <a:bodyPr/>
          <a:lstStyle/>
          <a:p>
            <a:r>
              <a:rPr lang="en-US" b="1" dirty="0">
                <a:solidFill>
                  <a:srgbClr val="002060"/>
                </a:solidFill>
              </a:rPr>
              <a:t>House Bill 2768</a:t>
            </a:r>
          </a:p>
        </p:txBody>
      </p:sp>
      <p:sp>
        <p:nvSpPr>
          <p:cNvPr id="3" name="Content Placeholder 2">
            <a:extLst>
              <a:ext uri="{FF2B5EF4-FFF2-40B4-BE49-F238E27FC236}">
                <a16:creationId xmlns:a16="http://schemas.microsoft.com/office/drawing/2014/main" id="{67BE564D-363C-4028-A714-A2A9F298A3E6}"/>
              </a:ext>
            </a:extLst>
          </p:cNvPr>
          <p:cNvSpPr>
            <a:spLocks noGrp="1"/>
          </p:cNvSpPr>
          <p:nvPr>
            <p:ph sz="half" idx="1"/>
          </p:nvPr>
        </p:nvSpPr>
        <p:spPr>
          <a:xfrm>
            <a:off x="838199" y="1825625"/>
            <a:ext cx="10284725" cy="4351338"/>
          </a:xfrm>
        </p:spPr>
        <p:txBody>
          <a:bodyPr>
            <a:normAutofit/>
          </a:bodyPr>
          <a:lstStyle/>
          <a:p>
            <a:pPr lvl="0"/>
            <a:endParaRPr lang="en-US" dirty="0"/>
          </a:p>
          <a:p>
            <a:pPr lvl="0"/>
            <a:r>
              <a:rPr lang="en-US" dirty="0"/>
              <a:t>Clarifies that, “[t]he physical exam </a:t>
            </a:r>
            <a:r>
              <a:rPr lang="en-US" b="1" dirty="0"/>
              <a:t>should be relevant to the specific diagnosis </a:t>
            </a:r>
            <a:r>
              <a:rPr lang="en-US" dirty="0"/>
              <a:t>and course of treatment, and should assess whether the course of treatment would be safe and effective for the patient;”</a:t>
            </a:r>
          </a:p>
          <a:p>
            <a:pPr marL="0" lvl="0" indent="0">
              <a:buNone/>
            </a:pPr>
            <a:endParaRPr lang="en-US" dirty="0"/>
          </a:p>
          <a:p>
            <a:pPr lvl="0"/>
            <a:r>
              <a:rPr lang="en-US" dirty="0"/>
              <a:t>Clarifies that </a:t>
            </a:r>
            <a:r>
              <a:rPr lang="en-US" b="1" dirty="0"/>
              <a:t>a narcotics contract is not required until the issuance of a third prescription for a Schedule II </a:t>
            </a:r>
            <a:r>
              <a:rPr lang="en-US" dirty="0"/>
              <a:t>opioid drug and adds a new provision that </a:t>
            </a:r>
            <a:r>
              <a:rPr lang="en-US" u="sng" dirty="0"/>
              <a:t>a narcotics contract must include whether another physician is approved to prescribe to the patient</a:t>
            </a:r>
            <a:r>
              <a:rPr lang="en-US" dirty="0"/>
              <a:t>;</a:t>
            </a:r>
          </a:p>
          <a:p>
            <a:endParaRPr lang="en-US" dirty="0"/>
          </a:p>
        </p:txBody>
      </p:sp>
    </p:spTree>
    <p:extLst>
      <p:ext uri="{BB962C8B-B14F-4D97-AF65-F5344CB8AC3E}">
        <p14:creationId xmlns:p14="http://schemas.microsoft.com/office/powerpoint/2010/main" val="11803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CDD7-802E-4ECE-A4DB-23B75470F090}"/>
              </a:ext>
            </a:extLst>
          </p:cNvPr>
          <p:cNvSpPr>
            <a:spLocks noGrp="1"/>
          </p:cNvSpPr>
          <p:nvPr>
            <p:ph type="title"/>
          </p:nvPr>
        </p:nvSpPr>
        <p:spPr/>
        <p:txBody>
          <a:bodyPr/>
          <a:lstStyle/>
          <a:p>
            <a:r>
              <a:rPr lang="en-US" b="1" dirty="0">
                <a:solidFill>
                  <a:srgbClr val="002060"/>
                </a:solidFill>
              </a:rPr>
              <a:t>House Bill 2768</a:t>
            </a:r>
          </a:p>
        </p:txBody>
      </p:sp>
      <p:sp>
        <p:nvSpPr>
          <p:cNvPr id="3" name="Content Placeholder 2">
            <a:extLst>
              <a:ext uri="{FF2B5EF4-FFF2-40B4-BE49-F238E27FC236}">
                <a16:creationId xmlns:a16="http://schemas.microsoft.com/office/drawing/2014/main" id="{67BE564D-363C-4028-A714-A2A9F298A3E6}"/>
              </a:ext>
            </a:extLst>
          </p:cNvPr>
          <p:cNvSpPr>
            <a:spLocks noGrp="1"/>
          </p:cNvSpPr>
          <p:nvPr>
            <p:ph sz="half" idx="1"/>
          </p:nvPr>
        </p:nvSpPr>
        <p:spPr>
          <a:xfrm>
            <a:off x="838199" y="1825625"/>
            <a:ext cx="10515599" cy="4351338"/>
          </a:xfrm>
        </p:spPr>
        <p:txBody>
          <a:bodyPr/>
          <a:lstStyle/>
          <a:p>
            <a:pPr lvl="0"/>
            <a:endParaRPr lang="en-US" dirty="0"/>
          </a:p>
          <a:p>
            <a:pPr lvl="0"/>
            <a:endParaRPr lang="en-US" dirty="0"/>
          </a:p>
          <a:p>
            <a:pPr lvl="0"/>
            <a:r>
              <a:rPr lang="en-US" dirty="0"/>
              <a:t>Clarifies that a </a:t>
            </a:r>
            <a:r>
              <a:rPr lang="en-US" b="1" dirty="0">
                <a:solidFill>
                  <a:schemeClr val="accent1">
                    <a:lumMod val="75000"/>
                  </a:schemeClr>
                </a:solidFill>
              </a:rPr>
              <a:t>pharmacist is not responsible</a:t>
            </a:r>
            <a:r>
              <a:rPr lang="en-US" dirty="0"/>
              <a:t> for enforcing the requirements of the Opioid Reduction Act;</a:t>
            </a:r>
          </a:p>
          <a:p>
            <a:pPr lvl="0"/>
            <a:endParaRPr lang="en-US" dirty="0"/>
          </a:p>
          <a:p>
            <a:pPr lvl="0"/>
            <a:r>
              <a:rPr lang="en-US" dirty="0"/>
              <a:t>Allows for a subsequent Schedule II opioid drug </a:t>
            </a:r>
            <a:r>
              <a:rPr lang="en-US" b="1" dirty="0"/>
              <a:t>prescription less than six days after the initial prescription</a:t>
            </a:r>
            <a:r>
              <a:rPr lang="en-US" dirty="0"/>
              <a:t>; and,</a:t>
            </a:r>
          </a:p>
        </p:txBody>
      </p:sp>
    </p:spTree>
    <p:extLst>
      <p:ext uri="{BB962C8B-B14F-4D97-AF65-F5344CB8AC3E}">
        <p14:creationId xmlns:p14="http://schemas.microsoft.com/office/powerpoint/2010/main" val="15614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CDD7-802E-4ECE-A4DB-23B75470F090}"/>
              </a:ext>
            </a:extLst>
          </p:cNvPr>
          <p:cNvSpPr>
            <a:spLocks noGrp="1"/>
          </p:cNvSpPr>
          <p:nvPr>
            <p:ph type="title"/>
          </p:nvPr>
        </p:nvSpPr>
        <p:spPr/>
        <p:txBody>
          <a:bodyPr/>
          <a:lstStyle/>
          <a:p>
            <a:r>
              <a:rPr lang="en-US" b="1" dirty="0">
                <a:solidFill>
                  <a:srgbClr val="002060"/>
                </a:solidFill>
              </a:rPr>
              <a:t>House Bill 2768</a:t>
            </a:r>
          </a:p>
        </p:txBody>
      </p:sp>
      <p:sp>
        <p:nvSpPr>
          <p:cNvPr id="3" name="Content Placeholder 2">
            <a:extLst>
              <a:ext uri="{FF2B5EF4-FFF2-40B4-BE49-F238E27FC236}">
                <a16:creationId xmlns:a16="http://schemas.microsoft.com/office/drawing/2014/main" id="{67BE564D-363C-4028-A714-A2A9F298A3E6}"/>
              </a:ext>
            </a:extLst>
          </p:cNvPr>
          <p:cNvSpPr>
            <a:spLocks noGrp="1"/>
          </p:cNvSpPr>
          <p:nvPr>
            <p:ph sz="half" idx="1"/>
          </p:nvPr>
        </p:nvSpPr>
        <p:spPr>
          <a:xfrm>
            <a:off x="838200" y="1825625"/>
            <a:ext cx="10352964" cy="4351338"/>
          </a:xfrm>
        </p:spPr>
        <p:txBody>
          <a:bodyPr>
            <a:normAutofit/>
          </a:bodyPr>
          <a:lstStyle/>
          <a:p>
            <a:endParaRPr lang="en-US" dirty="0"/>
          </a:p>
          <a:p>
            <a:r>
              <a:rPr lang="en-US" dirty="0"/>
              <a:t>Amends the ORA in circumstances when a practitioner acquires a patient from another practitioner, at a different practice or practice group. .</a:t>
            </a:r>
          </a:p>
          <a:p>
            <a:endParaRPr lang="en-US" dirty="0"/>
          </a:p>
          <a:p>
            <a:r>
              <a:rPr lang="en-US" b="1" dirty="0">
                <a:solidFill>
                  <a:schemeClr val="accent1">
                    <a:lumMod val="75000"/>
                  </a:schemeClr>
                </a:solidFill>
              </a:rPr>
              <a:t>The first Schedule II opioid drug prescription issued by the new practitioner to the acquired patient is considered an initial prescription</a:t>
            </a:r>
            <a:r>
              <a:rPr lang="en-US" dirty="0"/>
              <a:t>, such that the prescription </a:t>
            </a:r>
            <a:r>
              <a:rPr lang="en-US" b="1" dirty="0"/>
              <a:t>must be limited to a seven-day supply</a:t>
            </a:r>
            <a:r>
              <a:rPr lang="en-US" dirty="0"/>
              <a:t>, unless the acquiring physician and the previous prescriber are members of the same practice group.</a:t>
            </a:r>
          </a:p>
          <a:p>
            <a:endParaRPr lang="en-US" dirty="0"/>
          </a:p>
        </p:txBody>
      </p:sp>
    </p:spTree>
    <p:extLst>
      <p:ext uri="{BB962C8B-B14F-4D97-AF65-F5344CB8AC3E}">
        <p14:creationId xmlns:p14="http://schemas.microsoft.com/office/powerpoint/2010/main" val="11452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5F16-66A2-49C5-9C8F-4831FB39BB64}"/>
              </a:ext>
            </a:extLst>
          </p:cNvPr>
          <p:cNvSpPr>
            <a:spLocks noGrp="1"/>
          </p:cNvSpPr>
          <p:nvPr>
            <p:ph type="title"/>
          </p:nvPr>
        </p:nvSpPr>
        <p:spPr/>
        <p:txBody>
          <a:bodyPr/>
          <a:lstStyle/>
          <a:p>
            <a:r>
              <a:rPr lang="en-US" b="1" dirty="0">
                <a:solidFill>
                  <a:srgbClr val="002060"/>
                </a:solidFill>
              </a:rPr>
              <a:t>The 2018 WV Opioid Legislation-SB 273 </a:t>
            </a:r>
          </a:p>
        </p:txBody>
      </p:sp>
      <p:sp>
        <p:nvSpPr>
          <p:cNvPr id="3" name="Content Placeholder 2">
            <a:extLst>
              <a:ext uri="{FF2B5EF4-FFF2-40B4-BE49-F238E27FC236}">
                <a16:creationId xmlns:a16="http://schemas.microsoft.com/office/drawing/2014/main" id="{B43CD6FD-A83E-4373-B73E-8D8BFDC60A85}"/>
              </a:ext>
            </a:extLst>
          </p:cNvPr>
          <p:cNvSpPr>
            <a:spLocks noGrp="1"/>
          </p:cNvSpPr>
          <p:nvPr>
            <p:ph idx="1"/>
          </p:nvPr>
        </p:nvSpPr>
        <p:spPr/>
        <p:txBody>
          <a:bodyPr/>
          <a:lstStyle/>
          <a:p>
            <a:pPr marL="0" indent="0" algn="ctr" fontAlgn="base">
              <a:buNone/>
            </a:pPr>
            <a:r>
              <a:rPr lang="en-US" b="1" dirty="0"/>
              <a:t>§16-5H-2. Definitions.</a:t>
            </a:r>
            <a:endParaRPr lang="en-US" dirty="0"/>
          </a:p>
          <a:p>
            <a:pPr marL="0" indent="0" fontAlgn="base">
              <a:buNone/>
            </a:pPr>
            <a:endParaRPr lang="en-US" b="1" dirty="0"/>
          </a:p>
          <a:p>
            <a:pPr marL="0" indent="0" fontAlgn="base">
              <a:buNone/>
            </a:pPr>
            <a:br>
              <a:rPr lang="en-US" b="1" dirty="0"/>
            </a:br>
            <a:r>
              <a:rPr lang="en-US" dirty="0"/>
              <a:t>“</a:t>
            </a:r>
            <a:r>
              <a:rPr lang="en-US" b="1" dirty="0">
                <a:solidFill>
                  <a:srgbClr val="002060"/>
                </a:solidFill>
              </a:rPr>
              <a:t>Chronic pain</a:t>
            </a:r>
            <a:r>
              <a:rPr lang="en-US" dirty="0"/>
              <a:t>” means pain that has persisted after reasonable medical efforts have been made to relieve the pain or cure its cause and that has continued, either continuously or episodically, for </a:t>
            </a:r>
            <a:r>
              <a:rPr lang="en-US" b="1" dirty="0">
                <a:solidFill>
                  <a:srgbClr val="002060"/>
                </a:solidFill>
              </a:rPr>
              <a:t>longer than three continuous months</a:t>
            </a:r>
            <a:r>
              <a:rPr lang="en-US" dirty="0"/>
              <a:t>. For purposes of this article, “chronic pain” does not include pain directly associated with a terminal condition.</a:t>
            </a:r>
          </a:p>
          <a:p>
            <a:pPr marL="0" indent="0">
              <a:buNone/>
            </a:pPr>
            <a:endParaRPr lang="en-US" b="1" dirty="0"/>
          </a:p>
        </p:txBody>
      </p:sp>
    </p:spTree>
    <p:extLst>
      <p:ext uri="{BB962C8B-B14F-4D97-AF65-F5344CB8AC3E}">
        <p14:creationId xmlns:p14="http://schemas.microsoft.com/office/powerpoint/2010/main" val="332485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903C-EBE5-484D-BF18-B710B0F0C200}"/>
              </a:ext>
            </a:extLst>
          </p:cNvPr>
          <p:cNvSpPr>
            <a:spLocks noGrp="1"/>
          </p:cNvSpPr>
          <p:nvPr>
            <p:ph type="title"/>
          </p:nvPr>
        </p:nvSpPr>
        <p:spPr/>
        <p:txBody>
          <a:bodyPr/>
          <a:lstStyle/>
          <a:p>
            <a:r>
              <a:rPr lang="en-US" b="1" dirty="0">
                <a:solidFill>
                  <a:srgbClr val="002060"/>
                </a:solidFill>
              </a:rPr>
              <a:t>The 2018 WV Opioid Legislation-SB 273 </a:t>
            </a:r>
            <a:endParaRPr lang="en-US" b="1" dirty="0"/>
          </a:p>
        </p:txBody>
      </p:sp>
      <p:sp>
        <p:nvSpPr>
          <p:cNvPr id="3" name="Content Placeholder 2">
            <a:extLst>
              <a:ext uri="{FF2B5EF4-FFF2-40B4-BE49-F238E27FC236}">
                <a16:creationId xmlns:a16="http://schemas.microsoft.com/office/drawing/2014/main" id="{73B510E3-72FB-4722-BD4D-12B6E61D4CC4}"/>
              </a:ext>
            </a:extLst>
          </p:cNvPr>
          <p:cNvSpPr>
            <a:spLocks noGrp="1"/>
          </p:cNvSpPr>
          <p:nvPr>
            <p:ph idx="1"/>
          </p:nvPr>
        </p:nvSpPr>
        <p:spPr/>
        <p:txBody>
          <a:bodyPr>
            <a:normAutofit fontScale="92500"/>
          </a:bodyPr>
          <a:lstStyle/>
          <a:p>
            <a:pPr marL="0" indent="0" algn="ctr" fontAlgn="base">
              <a:buNone/>
            </a:pPr>
            <a:r>
              <a:rPr lang="en-US" b="1" dirty="0"/>
              <a:t>More Definitions..</a:t>
            </a:r>
          </a:p>
          <a:p>
            <a:pPr marL="0" indent="0" algn="ctr">
              <a:buNone/>
            </a:pPr>
            <a:r>
              <a:rPr lang="en-US" sz="2600" b="1" cap="all" dirty="0"/>
              <a:t>ARTICLE 3A. </a:t>
            </a:r>
          </a:p>
          <a:p>
            <a:pPr marL="0" indent="0">
              <a:buNone/>
            </a:pPr>
            <a:endParaRPr lang="en-US" b="1" cap="all" dirty="0"/>
          </a:p>
          <a:p>
            <a:pPr marL="0" indent="0">
              <a:buNone/>
            </a:pPr>
            <a:r>
              <a:rPr lang="en-US" sz="2600" dirty="0"/>
              <a:t>“</a:t>
            </a:r>
            <a:r>
              <a:rPr lang="en-US" sz="2600" b="1" dirty="0">
                <a:solidFill>
                  <a:srgbClr val="002060"/>
                </a:solidFill>
              </a:rPr>
              <a:t>Pain</a:t>
            </a:r>
            <a:r>
              <a:rPr lang="en-US" sz="2600" dirty="0"/>
              <a:t>” means an unpleasant sensory and emotional experience associated with actual or potential tissue damage or described in terms of such damage.</a:t>
            </a:r>
            <a:endParaRPr lang="en-US" sz="2600" b="1" dirty="0"/>
          </a:p>
          <a:p>
            <a:pPr marL="0" indent="0" fontAlgn="base">
              <a:buNone/>
            </a:pPr>
            <a:br>
              <a:rPr lang="en-US" sz="2600" b="1" dirty="0"/>
            </a:br>
            <a:r>
              <a:rPr lang="en-US" sz="2600" dirty="0"/>
              <a:t>“</a:t>
            </a:r>
            <a:r>
              <a:rPr lang="en-US" sz="2600" b="1" dirty="0">
                <a:solidFill>
                  <a:srgbClr val="002060"/>
                </a:solidFill>
              </a:rPr>
              <a:t>Acute pain</a:t>
            </a:r>
            <a:r>
              <a:rPr lang="en-US" sz="2600" dirty="0"/>
              <a:t>” means a time limited pain caused by a specific disease or injury.</a:t>
            </a:r>
          </a:p>
          <a:p>
            <a:pPr marL="0" indent="0" fontAlgn="base">
              <a:buNone/>
            </a:pPr>
            <a:endParaRPr lang="en-US" sz="2600" dirty="0"/>
          </a:p>
          <a:p>
            <a:pPr marL="0" indent="0" fontAlgn="base">
              <a:buNone/>
            </a:pPr>
            <a:r>
              <a:rPr lang="en-US" sz="2600" dirty="0"/>
              <a:t>“</a:t>
            </a:r>
            <a:r>
              <a:rPr lang="en-US" sz="2600" b="1" dirty="0">
                <a:solidFill>
                  <a:srgbClr val="002060"/>
                </a:solidFill>
              </a:rPr>
              <a:t>Chronic pain</a:t>
            </a:r>
            <a:r>
              <a:rPr lang="en-US" sz="2600" dirty="0"/>
              <a:t>” means a noncancer, non-end of life pain </a:t>
            </a:r>
            <a:r>
              <a:rPr lang="en-US" sz="2600" dirty="0">
                <a:solidFill>
                  <a:srgbClr val="FF0000"/>
                </a:solidFill>
              </a:rPr>
              <a:t>lasting more than three months </a:t>
            </a:r>
            <a:r>
              <a:rPr lang="en-US" sz="2600" dirty="0"/>
              <a:t>or longer than the duration of normal tissue healing.</a:t>
            </a:r>
          </a:p>
          <a:p>
            <a:pPr marL="0" indent="0">
              <a:buNone/>
            </a:pPr>
            <a:endParaRPr lang="en-US" dirty="0"/>
          </a:p>
        </p:txBody>
      </p:sp>
    </p:spTree>
    <p:extLst>
      <p:ext uri="{BB962C8B-B14F-4D97-AF65-F5344CB8AC3E}">
        <p14:creationId xmlns:p14="http://schemas.microsoft.com/office/powerpoint/2010/main" val="5148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A8FC-AC86-492F-AF02-CCA8F8E3DB24}"/>
              </a:ext>
            </a:extLst>
          </p:cNvPr>
          <p:cNvSpPr>
            <a:spLocks noGrp="1"/>
          </p:cNvSpPr>
          <p:nvPr>
            <p:ph type="title"/>
          </p:nvPr>
        </p:nvSpPr>
        <p:spPr/>
        <p:txBody>
          <a:bodyPr/>
          <a:lstStyle/>
          <a:p>
            <a:r>
              <a:rPr lang="en-US" b="1" dirty="0">
                <a:solidFill>
                  <a:srgbClr val="002060"/>
                </a:solidFill>
              </a:rPr>
              <a:t>The 2018 WV Opioid Legislation-SB 273 </a:t>
            </a:r>
            <a:endParaRPr lang="en-US" b="1" dirty="0"/>
          </a:p>
        </p:txBody>
      </p:sp>
      <p:sp>
        <p:nvSpPr>
          <p:cNvPr id="3" name="Content Placeholder 2">
            <a:extLst>
              <a:ext uri="{FF2B5EF4-FFF2-40B4-BE49-F238E27FC236}">
                <a16:creationId xmlns:a16="http://schemas.microsoft.com/office/drawing/2014/main" id="{6CF3A744-D94F-49F2-B97F-946A941495D3}"/>
              </a:ext>
            </a:extLst>
          </p:cNvPr>
          <p:cNvSpPr>
            <a:spLocks noGrp="1"/>
          </p:cNvSpPr>
          <p:nvPr>
            <p:ph idx="1"/>
          </p:nvPr>
        </p:nvSpPr>
        <p:spPr>
          <a:xfrm>
            <a:off x="331304" y="1825625"/>
            <a:ext cx="11569147" cy="4351338"/>
          </a:xfrm>
        </p:spPr>
        <p:txBody>
          <a:bodyPr>
            <a:normAutofit/>
          </a:bodyPr>
          <a:lstStyle/>
          <a:p>
            <a:endParaRPr lang="en-US" dirty="0"/>
          </a:p>
          <a:p>
            <a:pPr marL="0" indent="0" fontAlgn="base">
              <a:buNone/>
            </a:pPr>
            <a:r>
              <a:rPr lang="en-US" dirty="0"/>
              <a:t>“</a:t>
            </a:r>
            <a:r>
              <a:rPr lang="en-US" b="1" dirty="0">
                <a:solidFill>
                  <a:srgbClr val="002060"/>
                </a:solidFill>
              </a:rPr>
              <a:t>Pain management clinic</a:t>
            </a:r>
            <a:r>
              <a:rPr lang="en-US" dirty="0"/>
              <a:t>” means all </a:t>
            </a:r>
            <a:r>
              <a:rPr lang="en-US" dirty="0">
                <a:solidFill>
                  <a:srgbClr val="FF0000"/>
                </a:solidFill>
              </a:rPr>
              <a:t>privately-owned pain management clinics</a:t>
            </a:r>
            <a:r>
              <a:rPr lang="en-US" dirty="0"/>
              <a:t>, facilities, or offices not otherwise exempted from this article and which meet both of the following criteria:</a:t>
            </a:r>
          </a:p>
          <a:p>
            <a:pPr marL="0" indent="0" fontAlgn="base">
              <a:buNone/>
            </a:pPr>
            <a:endParaRPr lang="en-US" dirty="0"/>
          </a:p>
          <a:p>
            <a:pPr marL="0" indent="0" fontAlgn="base">
              <a:buNone/>
            </a:pPr>
            <a:r>
              <a:rPr lang="en-US" sz="2400" dirty="0"/>
              <a:t>(1) Where in any month more than </a:t>
            </a:r>
            <a:r>
              <a:rPr lang="en-US" sz="2400" b="1" dirty="0">
                <a:solidFill>
                  <a:srgbClr val="FF0000"/>
                </a:solidFill>
              </a:rPr>
              <a:t>50%</a:t>
            </a:r>
            <a:r>
              <a:rPr lang="en-US" sz="2400" dirty="0"/>
              <a:t> of patients of the clinic are prescribed or dispensed Schedule II opioids or other Schedule II controlled substances specified in rules promulgated pursuant to this article for chronic pain resulting from conditions that are not terminal; and</a:t>
            </a:r>
          </a:p>
          <a:p>
            <a:pPr marL="0" indent="0" fontAlgn="base">
              <a:buNone/>
            </a:pPr>
            <a:endParaRPr lang="en-US" sz="2400" dirty="0"/>
          </a:p>
          <a:p>
            <a:pPr marL="0" indent="0" fontAlgn="base">
              <a:buNone/>
            </a:pPr>
            <a:r>
              <a:rPr lang="en-US" sz="2400" dirty="0"/>
              <a:t>(2) The facility meets any other identifying criteria established by the secretary by rule.</a:t>
            </a:r>
          </a:p>
        </p:txBody>
      </p:sp>
    </p:spTree>
    <p:extLst>
      <p:ext uri="{BB962C8B-B14F-4D97-AF65-F5344CB8AC3E}">
        <p14:creationId xmlns:p14="http://schemas.microsoft.com/office/powerpoint/2010/main" val="3616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903C-EBE5-484D-BF18-B710B0F0C200}"/>
              </a:ext>
            </a:extLst>
          </p:cNvPr>
          <p:cNvSpPr>
            <a:spLocks noGrp="1"/>
          </p:cNvSpPr>
          <p:nvPr>
            <p:ph type="title"/>
          </p:nvPr>
        </p:nvSpPr>
        <p:spPr/>
        <p:txBody>
          <a:bodyPr/>
          <a:lstStyle/>
          <a:p>
            <a:r>
              <a:rPr lang="en-US" b="1" dirty="0">
                <a:solidFill>
                  <a:srgbClr val="002060"/>
                </a:solidFill>
              </a:rPr>
              <a:t>The 2018 WV Opioid Legislation-SB 273 </a:t>
            </a:r>
            <a:endParaRPr lang="en-US" b="1" dirty="0"/>
          </a:p>
        </p:txBody>
      </p:sp>
      <p:sp>
        <p:nvSpPr>
          <p:cNvPr id="3" name="Content Placeholder 2">
            <a:extLst>
              <a:ext uri="{FF2B5EF4-FFF2-40B4-BE49-F238E27FC236}">
                <a16:creationId xmlns:a16="http://schemas.microsoft.com/office/drawing/2014/main" id="{73B510E3-72FB-4722-BD4D-12B6E61D4CC4}"/>
              </a:ext>
            </a:extLst>
          </p:cNvPr>
          <p:cNvSpPr>
            <a:spLocks noGrp="1"/>
          </p:cNvSpPr>
          <p:nvPr>
            <p:ph idx="1"/>
          </p:nvPr>
        </p:nvSpPr>
        <p:spPr/>
        <p:txBody>
          <a:bodyPr/>
          <a:lstStyle/>
          <a:p>
            <a:pPr marL="0" indent="0">
              <a:buNone/>
            </a:pPr>
            <a:endParaRPr lang="en-US" dirty="0"/>
          </a:p>
          <a:p>
            <a:pPr marL="0" indent="0">
              <a:buNone/>
            </a:pPr>
            <a:r>
              <a:rPr lang="en-US" dirty="0"/>
              <a:t>“</a:t>
            </a:r>
            <a:r>
              <a:rPr lang="en-US" b="1" dirty="0">
                <a:solidFill>
                  <a:srgbClr val="002060"/>
                </a:solidFill>
              </a:rPr>
              <a:t>Addiction</a:t>
            </a:r>
            <a:r>
              <a:rPr lang="en-US" dirty="0"/>
              <a:t>” means a primary, chronic disease of brain reward, motivation, memory, and related circuitry.  Addiction is characterized by inability to consistently abstain; impairment in behavioral control; craving; diminished recognition of significant problems with one’s behaviors; interpersonal problems with one’s behaviors and interpersonal relationships; a dysfunctional emotional response; and as addiction is currently defined by the </a:t>
            </a:r>
            <a:r>
              <a:rPr lang="en-US" dirty="0">
                <a:solidFill>
                  <a:srgbClr val="002060"/>
                </a:solidFill>
              </a:rPr>
              <a:t>American Society of Addiction Medicine</a:t>
            </a:r>
            <a:r>
              <a:rPr lang="en-US" dirty="0"/>
              <a:t>.</a:t>
            </a:r>
          </a:p>
        </p:txBody>
      </p:sp>
    </p:spTree>
    <p:extLst>
      <p:ext uri="{BB962C8B-B14F-4D97-AF65-F5344CB8AC3E}">
        <p14:creationId xmlns:p14="http://schemas.microsoft.com/office/powerpoint/2010/main" val="115808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The 2018 WV Opioid Legislation-SB 273 </a:t>
            </a:r>
            <a:endParaRPr lang="en-US" b="1" dirty="0"/>
          </a:p>
        </p:txBody>
      </p:sp>
      <p:sp>
        <p:nvSpPr>
          <p:cNvPr id="3" name="Content Placeholder 2"/>
          <p:cNvSpPr>
            <a:spLocks noGrp="1"/>
          </p:cNvSpPr>
          <p:nvPr>
            <p:ph idx="1"/>
          </p:nvPr>
        </p:nvSpPr>
        <p:spPr/>
        <p:txBody>
          <a:bodyPr>
            <a:normAutofit lnSpcReduction="10000"/>
          </a:bodyPr>
          <a:lstStyle/>
          <a:p>
            <a:pPr lvl="0"/>
            <a:endParaRPr lang="en-US" dirty="0"/>
          </a:p>
          <a:p>
            <a:pPr marL="0" lvl="0" indent="0" algn="ctr">
              <a:buNone/>
            </a:pPr>
            <a:r>
              <a:rPr lang="en-US" b="1" dirty="0"/>
              <a:t>Steps to Compliance:</a:t>
            </a:r>
          </a:p>
          <a:p>
            <a:pPr marL="0" lvl="0" indent="0" algn="ctr">
              <a:buNone/>
            </a:pPr>
            <a:endParaRPr lang="en-US" dirty="0"/>
          </a:p>
          <a:p>
            <a:pPr marL="514350" lvl="0" indent="-514350">
              <a:buFont typeface="+mj-lt"/>
              <a:buAutoNum type="arabicPeriod"/>
            </a:pPr>
            <a:r>
              <a:rPr lang="en-US" dirty="0"/>
              <a:t>Determine if patient is </a:t>
            </a:r>
            <a:r>
              <a:rPr lang="en-US" b="1" dirty="0">
                <a:solidFill>
                  <a:srgbClr val="002060"/>
                </a:solidFill>
              </a:rPr>
              <a:t>exempt.</a:t>
            </a:r>
          </a:p>
          <a:p>
            <a:pPr marL="514350" lvl="0" indent="-514350">
              <a:buFont typeface="+mj-lt"/>
              <a:buAutoNum type="arabicPeriod"/>
            </a:pPr>
            <a:endParaRPr lang="en-US" dirty="0">
              <a:solidFill>
                <a:srgbClr val="002060"/>
              </a:solidFill>
            </a:endParaRPr>
          </a:p>
          <a:p>
            <a:pPr marL="514350" lvl="0" indent="-514350">
              <a:buFont typeface="+mj-lt"/>
              <a:buAutoNum type="arabicPeriod"/>
            </a:pPr>
            <a:r>
              <a:rPr lang="en-US" dirty="0"/>
              <a:t>Determine the </a:t>
            </a:r>
            <a:r>
              <a:rPr lang="en-US" b="1" dirty="0">
                <a:solidFill>
                  <a:srgbClr val="002060"/>
                </a:solidFill>
              </a:rPr>
              <a:t>type of controlled substance </a:t>
            </a:r>
            <a:r>
              <a:rPr lang="en-US" dirty="0"/>
              <a:t>being used.</a:t>
            </a:r>
          </a:p>
          <a:p>
            <a:pPr marL="514350" lvl="0" indent="-514350">
              <a:buFont typeface="+mj-lt"/>
              <a:buAutoNum type="arabicPeriod"/>
            </a:pPr>
            <a:endParaRPr lang="en-US" dirty="0"/>
          </a:p>
          <a:p>
            <a:pPr marL="514350" lvl="0" indent="-514350">
              <a:buFont typeface="+mj-lt"/>
              <a:buAutoNum type="arabicPeriod"/>
            </a:pPr>
            <a:r>
              <a:rPr lang="en-US" dirty="0"/>
              <a:t>Determine if controlled substance treatment began prior to </a:t>
            </a:r>
            <a:r>
              <a:rPr lang="en-US" b="1" dirty="0">
                <a:solidFill>
                  <a:srgbClr val="002060"/>
                </a:solidFill>
              </a:rPr>
              <a:t>1/1/2018.</a:t>
            </a:r>
          </a:p>
          <a:p>
            <a:endParaRPr lang="en-US" dirty="0"/>
          </a:p>
        </p:txBody>
      </p:sp>
    </p:spTree>
    <p:extLst>
      <p:ext uri="{BB962C8B-B14F-4D97-AF65-F5344CB8AC3E}">
        <p14:creationId xmlns:p14="http://schemas.microsoft.com/office/powerpoint/2010/main" val="358650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533401" y="1998472"/>
            <a:ext cx="6096000" cy="3416320"/>
          </a:xfrm>
          <a:prstGeom prst="rect">
            <a:avLst/>
          </a:prstGeom>
        </p:spPr>
        <p:txBody>
          <a:bodyPr wrap="square">
            <a:spAutoFit/>
          </a:bodyPr>
          <a:lstStyle/>
          <a:p>
            <a:r>
              <a:rPr lang="en-US" b="1" dirty="0">
                <a:solidFill>
                  <a:schemeClr val="accent1">
                    <a:lumMod val="75000"/>
                  </a:schemeClr>
                </a:solidFill>
                <a:latin typeface="Open Sans"/>
              </a:rPr>
              <a:t>Pain might go unrecognized</a:t>
            </a:r>
            <a:r>
              <a:rPr lang="en-US" dirty="0">
                <a:solidFill>
                  <a:srgbClr val="000000"/>
                </a:solidFill>
                <a:latin typeface="Open Sans"/>
              </a:rPr>
              <a:t>, and some persons :</a:t>
            </a:r>
          </a:p>
          <a:p>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members of marginalized racial and ethnic groups; </a:t>
            </a:r>
          </a:p>
          <a:p>
            <a:pPr marL="285750" indent="-285750">
              <a:buFont typeface="Courier New" panose="02070309020205020404" pitchFamily="49" charset="0"/>
              <a:buChar char="o"/>
            </a:pPr>
            <a:r>
              <a:rPr lang="en-US" dirty="0">
                <a:solidFill>
                  <a:srgbClr val="000000"/>
                </a:solidFill>
                <a:latin typeface="Open Sans"/>
              </a:rPr>
              <a:t>women; </a:t>
            </a:r>
          </a:p>
          <a:p>
            <a:pPr marL="285750" indent="-285750">
              <a:buFont typeface="Courier New" panose="02070309020205020404" pitchFamily="49" charset="0"/>
              <a:buChar char="o"/>
            </a:pPr>
            <a:r>
              <a:rPr lang="en-US" dirty="0">
                <a:solidFill>
                  <a:srgbClr val="000000"/>
                </a:solidFill>
                <a:latin typeface="Open Sans"/>
              </a:rPr>
              <a:t>older persons; </a:t>
            </a:r>
          </a:p>
          <a:p>
            <a:pPr marL="285750" indent="-285750">
              <a:buFont typeface="Courier New" panose="02070309020205020404" pitchFamily="49" charset="0"/>
              <a:buChar char="o"/>
            </a:pPr>
            <a:r>
              <a:rPr lang="en-US" dirty="0">
                <a:solidFill>
                  <a:srgbClr val="000000"/>
                </a:solidFill>
                <a:latin typeface="Open Sans"/>
              </a:rPr>
              <a:t>persons with cognitive impairment; </a:t>
            </a:r>
          </a:p>
          <a:p>
            <a:pPr marL="285750" indent="-285750">
              <a:buFont typeface="Courier New" panose="02070309020205020404" pitchFamily="49" charset="0"/>
              <a:buChar char="o"/>
            </a:pPr>
            <a:r>
              <a:rPr lang="en-US" dirty="0">
                <a:solidFill>
                  <a:srgbClr val="000000"/>
                </a:solidFill>
                <a:latin typeface="Open Sans"/>
              </a:rPr>
              <a:t>persons with mental and substance use disorders, </a:t>
            </a:r>
          </a:p>
          <a:p>
            <a:pPr marL="285750" indent="-285750">
              <a:buFont typeface="Courier New" panose="02070309020205020404" pitchFamily="49" charset="0"/>
              <a:buChar char="o"/>
            </a:pPr>
            <a:r>
              <a:rPr lang="en-US" dirty="0">
                <a:solidFill>
                  <a:srgbClr val="000000"/>
                </a:solidFill>
                <a:latin typeface="Open Sans"/>
              </a:rPr>
              <a:t>sickle cell disease, </a:t>
            </a:r>
          </a:p>
          <a:p>
            <a:pPr marL="285750" indent="-285750">
              <a:buFont typeface="Courier New" panose="02070309020205020404" pitchFamily="49" charset="0"/>
              <a:buChar char="o"/>
            </a:pPr>
            <a:r>
              <a:rPr lang="en-US" dirty="0">
                <a:solidFill>
                  <a:srgbClr val="000000"/>
                </a:solidFill>
                <a:latin typeface="Open Sans"/>
              </a:rPr>
              <a:t>cancer-related pain; and </a:t>
            </a:r>
          </a:p>
          <a:p>
            <a:pPr marL="285750" indent="-285750">
              <a:buFont typeface="Courier New" panose="02070309020205020404" pitchFamily="49" charset="0"/>
              <a:buChar char="o"/>
            </a:pPr>
            <a:r>
              <a:rPr lang="en-US" dirty="0">
                <a:solidFill>
                  <a:srgbClr val="000000"/>
                </a:solidFill>
                <a:latin typeface="Open Sans"/>
              </a:rPr>
              <a:t>persons at the end of life</a:t>
            </a:r>
          </a:p>
          <a:p>
            <a:pPr marL="285750" indent="-285750">
              <a:buFont typeface="Courier New" panose="02070309020205020404" pitchFamily="49" charset="0"/>
              <a:buChar char="o"/>
            </a:pPr>
            <a:endParaRPr lang="en-US" dirty="0">
              <a:solidFill>
                <a:srgbClr val="000000"/>
              </a:solidFill>
              <a:latin typeface="Open Sans"/>
            </a:endParaRPr>
          </a:p>
          <a:p>
            <a:r>
              <a:rPr lang="en-US" dirty="0">
                <a:solidFill>
                  <a:srgbClr val="000000"/>
                </a:solidFill>
                <a:latin typeface="Open Sans"/>
              </a:rPr>
              <a:t>can be at risk for </a:t>
            </a:r>
            <a:r>
              <a:rPr lang="en-US" b="1" dirty="0">
                <a:solidFill>
                  <a:srgbClr val="C00000"/>
                </a:solidFill>
                <a:latin typeface="Open Sans"/>
              </a:rPr>
              <a:t>inadequate pain treatment</a:t>
            </a:r>
            <a:r>
              <a:rPr lang="en-US" dirty="0">
                <a:solidFill>
                  <a:srgbClr val="000000"/>
                </a:solidFill>
                <a:latin typeface="Open Sans"/>
              </a:rPr>
              <a:t>.</a:t>
            </a:r>
            <a:endParaRPr lang="en-US" dirty="0"/>
          </a:p>
        </p:txBody>
      </p:sp>
      <p:pic>
        <p:nvPicPr>
          <p:cNvPr id="5" name="Picture 4"/>
          <p:cNvPicPr>
            <a:picLocks noChangeAspect="1"/>
          </p:cNvPicPr>
          <p:nvPr/>
        </p:nvPicPr>
        <p:blipFill>
          <a:blip r:embed="rId2"/>
          <a:stretch>
            <a:fillRect/>
          </a:stretch>
        </p:blipFill>
        <p:spPr>
          <a:xfrm>
            <a:off x="6749388" y="2384270"/>
            <a:ext cx="4676775" cy="3705225"/>
          </a:xfrm>
          <a:prstGeom prst="rect">
            <a:avLst/>
          </a:prstGeom>
          <a:ln w="38100">
            <a:solidFill>
              <a:schemeClr val="tx1"/>
            </a:solidFill>
          </a:ln>
        </p:spPr>
      </p:pic>
    </p:spTree>
    <p:extLst>
      <p:ext uri="{BB962C8B-B14F-4D97-AF65-F5344CB8AC3E}">
        <p14:creationId xmlns:p14="http://schemas.microsoft.com/office/powerpoint/2010/main" val="12486514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The 2018 WV Opioid Legislation-SB 273</a:t>
            </a:r>
            <a:endParaRPr lang="en-US" b="1" dirty="0"/>
          </a:p>
        </p:txBody>
      </p:sp>
      <p:sp>
        <p:nvSpPr>
          <p:cNvPr id="3" name="Content Placeholder 2"/>
          <p:cNvSpPr>
            <a:spLocks noGrp="1"/>
          </p:cNvSpPr>
          <p:nvPr>
            <p:ph idx="1"/>
          </p:nvPr>
        </p:nvSpPr>
        <p:spPr/>
        <p:txBody>
          <a:bodyPr>
            <a:normAutofit lnSpcReduction="10000"/>
          </a:bodyPr>
          <a:lstStyle/>
          <a:p>
            <a:pPr marL="0" lvl="0" indent="0" algn="ctr">
              <a:buNone/>
            </a:pPr>
            <a:endParaRPr lang="en-US" dirty="0"/>
          </a:p>
          <a:p>
            <a:pPr marL="0" lvl="0" indent="0" algn="ctr">
              <a:buNone/>
            </a:pPr>
            <a:r>
              <a:rPr lang="en-US" b="1" dirty="0"/>
              <a:t>Who is Exempt?</a:t>
            </a:r>
          </a:p>
          <a:p>
            <a:pPr lvl="0"/>
            <a:endParaRPr lang="en-US" dirty="0"/>
          </a:p>
          <a:p>
            <a:pPr lvl="0"/>
            <a:r>
              <a:rPr lang="en-US" dirty="0"/>
              <a:t>Patients with active cancer</a:t>
            </a:r>
          </a:p>
          <a:p>
            <a:pPr lvl="0"/>
            <a:r>
              <a:rPr lang="en-US" dirty="0"/>
              <a:t>Hospice patients</a:t>
            </a:r>
          </a:p>
          <a:p>
            <a:pPr lvl="0"/>
            <a:r>
              <a:rPr lang="en-US" dirty="0"/>
              <a:t>Palliative care patients</a:t>
            </a:r>
          </a:p>
          <a:p>
            <a:pPr lvl="0"/>
            <a:r>
              <a:rPr lang="en-US" dirty="0"/>
              <a:t>Patients in long term care facilities</a:t>
            </a:r>
          </a:p>
          <a:p>
            <a:pPr lvl="0"/>
            <a:r>
              <a:rPr lang="en-US" dirty="0"/>
              <a:t>Controlled substances being used to treat a substance use disorder</a:t>
            </a:r>
          </a:p>
          <a:p>
            <a:r>
              <a:rPr lang="en-US" b="1" dirty="0"/>
              <a:t>Patients in an inpatient setting at a hospital-HB 2768 </a:t>
            </a:r>
          </a:p>
          <a:p>
            <a:endParaRPr lang="en-US" dirty="0"/>
          </a:p>
        </p:txBody>
      </p:sp>
    </p:spTree>
    <p:extLst>
      <p:ext uri="{BB962C8B-B14F-4D97-AF65-F5344CB8AC3E}">
        <p14:creationId xmlns:p14="http://schemas.microsoft.com/office/powerpoint/2010/main" val="218098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The 2018 WV Opioid Legislation-SB 273</a:t>
            </a:r>
            <a:endParaRPr lang="en-US" b="1" dirty="0"/>
          </a:p>
        </p:txBody>
      </p:sp>
      <p:sp>
        <p:nvSpPr>
          <p:cNvPr id="3" name="Content Placeholder 2"/>
          <p:cNvSpPr>
            <a:spLocks noGrp="1"/>
          </p:cNvSpPr>
          <p:nvPr>
            <p:ph idx="1"/>
          </p:nvPr>
        </p:nvSpPr>
        <p:spPr/>
        <p:txBody>
          <a:bodyPr>
            <a:normAutofit fontScale="92500" lnSpcReduction="20000"/>
          </a:bodyPr>
          <a:lstStyle/>
          <a:p>
            <a:pPr marL="0" indent="0">
              <a:buNone/>
            </a:pPr>
            <a:endParaRPr lang="en-US" dirty="0"/>
          </a:p>
          <a:p>
            <a:pPr marL="0" indent="0" algn="ctr">
              <a:buNone/>
            </a:pPr>
            <a:r>
              <a:rPr lang="en-US" b="1" dirty="0"/>
              <a:t>Management Determined by TYPE and TIME</a:t>
            </a:r>
          </a:p>
          <a:p>
            <a:pPr marL="0" indent="0">
              <a:buNone/>
            </a:pPr>
            <a:endParaRPr lang="en-US" dirty="0"/>
          </a:p>
          <a:p>
            <a:pPr marL="0" indent="0">
              <a:buNone/>
            </a:pPr>
            <a:r>
              <a:rPr lang="en-US" b="1" dirty="0"/>
              <a:t>TYPES</a:t>
            </a:r>
            <a:r>
              <a:rPr lang="en-US" dirty="0"/>
              <a:t>:  </a:t>
            </a:r>
          </a:p>
          <a:p>
            <a:pPr marL="0" indent="0">
              <a:buNone/>
            </a:pPr>
            <a:endParaRPr lang="en-US" dirty="0"/>
          </a:p>
          <a:p>
            <a:pPr marL="0" indent="0">
              <a:buNone/>
            </a:pPr>
            <a:r>
              <a:rPr lang="en-US" dirty="0"/>
              <a:t>1. </a:t>
            </a:r>
            <a:r>
              <a:rPr lang="en-US" b="1" dirty="0"/>
              <a:t>Schedule II Opioids, </a:t>
            </a:r>
          </a:p>
          <a:p>
            <a:pPr marL="0" indent="0">
              <a:buNone/>
            </a:pPr>
            <a:r>
              <a:rPr lang="en-US" dirty="0"/>
              <a:t>2. </a:t>
            </a:r>
            <a:r>
              <a:rPr lang="en-US" strike="sngStrike" dirty="0"/>
              <a:t>Schedule II Non-Opioids-Benzodiazepines</a:t>
            </a:r>
            <a:r>
              <a:rPr lang="en-US" dirty="0"/>
              <a:t>, per HB 2768</a:t>
            </a:r>
          </a:p>
          <a:p>
            <a:pPr marL="0" indent="0">
              <a:buNone/>
            </a:pPr>
            <a:r>
              <a:rPr lang="en-US" dirty="0"/>
              <a:t>3. </a:t>
            </a:r>
            <a:r>
              <a:rPr lang="en-US" strike="sngStrike" dirty="0"/>
              <a:t>Non-Schedule II Opioids,</a:t>
            </a:r>
            <a:r>
              <a:rPr lang="en-US" dirty="0"/>
              <a:t> per HB 2768</a:t>
            </a:r>
          </a:p>
          <a:p>
            <a:pPr marL="0" indent="0">
              <a:buNone/>
            </a:pPr>
            <a:endParaRPr lang="en-US" dirty="0"/>
          </a:p>
          <a:p>
            <a:pPr marL="0" indent="0">
              <a:buNone/>
            </a:pPr>
            <a:r>
              <a:rPr lang="en-US" b="1" dirty="0"/>
              <a:t>TIME</a:t>
            </a:r>
            <a:r>
              <a:rPr lang="en-US" dirty="0"/>
              <a:t>:  Either before or after </a:t>
            </a:r>
            <a:r>
              <a:rPr lang="en-US" b="1" dirty="0"/>
              <a:t>1/1/18</a:t>
            </a:r>
          </a:p>
          <a:p>
            <a:pPr marL="0" indent="0">
              <a:buNone/>
            </a:pPr>
            <a:endParaRPr lang="en-US" dirty="0"/>
          </a:p>
        </p:txBody>
      </p:sp>
    </p:spTree>
    <p:extLst>
      <p:ext uri="{BB962C8B-B14F-4D97-AF65-F5344CB8AC3E}">
        <p14:creationId xmlns:p14="http://schemas.microsoft.com/office/powerpoint/2010/main" val="417156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The 2018 WV Opioid Legislation-SB 273</a:t>
            </a:r>
            <a:endParaRPr lang="en-US" b="1" dirty="0"/>
          </a:p>
        </p:txBody>
      </p:sp>
      <p:sp>
        <p:nvSpPr>
          <p:cNvPr id="3" name="Content Placeholder 2"/>
          <p:cNvSpPr>
            <a:spLocks noGrp="1"/>
          </p:cNvSpPr>
          <p:nvPr>
            <p:ph idx="1"/>
          </p:nvPr>
        </p:nvSpPr>
        <p:spPr/>
        <p:txBody>
          <a:bodyPr>
            <a:normAutofit/>
          </a:bodyPr>
          <a:lstStyle/>
          <a:p>
            <a:pPr marL="0" lvl="0" indent="0" algn="ctr">
              <a:buNone/>
            </a:pPr>
            <a:r>
              <a:rPr lang="en-US" b="1" dirty="0"/>
              <a:t>Opioids That Are C II and Began Prior to 1/1/18..</a:t>
            </a:r>
          </a:p>
          <a:p>
            <a:pPr marL="0" lvl="0" indent="0" algn="ctr">
              <a:buNone/>
            </a:pPr>
            <a:endParaRPr lang="en-US" dirty="0"/>
          </a:p>
          <a:p>
            <a:pPr marL="0" lvl="0" indent="0">
              <a:buNone/>
            </a:pPr>
            <a:r>
              <a:rPr lang="en-US" b="1" dirty="0">
                <a:solidFill>
                  <a:srgbClr val="C00000"/>
                </a:solidFill>
              </a:rPr>
              <a:t>No changes</a:t>
            </a:r>
          </a:p>
          <a:p>
            <a:pPr marL="0" lvl="0" indent="0">
              <a:buNone/>
            </a:pPr>
            <a:endParaRPr lang="en-US" dirty="0"/>
          </a:p>
          <a:p>
            <a:pPr marL="0" lvl="0" indent="0">
              <a:buNone/>
            </a:pPr>
            <a:r>
              <a:rPr lang="en-US" b="1" dirty="0"/>
              <a:t>Yearly review </a:t>
            </a:r>
            <a:r>
              <a:rPr lang="en-US" dirty="0"/>
              <a:t>of </a:t>
            </a:r>
            <a:r>
              <a:rPr lang="en-US" b="1" dirty="0"/>
              <a:t>PDMP </a:t>
            </a:r>
            <a:r>
              <a:rPr lang="en-US" dirty="0"/>
              <a:t>and documentation </a:t>
            </a:r>
          </a:p>
          <a:p>
            <a:pPr marL="0" lvl="0" indent="0">
              <a:buNone/>
            </a:pPr>
            <a:endParaRPr lang="en-US" dirty="0"/>
          </a:p>
          <a:p>
            <a:pPr marL="0" lvl="0" indent="0">
              <a:buNone/>
            </a:pPr>
            <a:r>
              <a:rPr lang="en-US" b="1" dirty="0"/>
              <a:t>Physical Exam </a:t>
            </a:r>
            <a:r>
              <a:rPr lang="en-US" dirty="0"/>
              <a:t>every </a:t>
            </a:r>
            <a:r>
              <a:rPr lang="en-US" b="1" dirty="0"/>
              <a:t>3</a:t>
            </a:r>
            <a:r>
              <a:rPr lang="en-US" dirty="0"/>
              <a:t> months. Not from SB273 but per professional guidelines and standards of care.</a:t>
            </a:r>
          </a:p>
          <a:p>
            <a:pPr marL="0" lvl="0" indent="0">
              <a:buNone/>
            </a:pPr>
            <a:endParaRPr lang="en-US" dirty="0"/>
          </a:p>
          <a:p>
            <a:endParaRPr lang="en-US" dirty="0"/>
          </a:p>
        </p:txBody>
      </p:sp>
    </p:spTree>
    <p:extLst>
      <p:ext uri="{BB962C8B-B14F-4D97-AF65-F5344CB8AC3E}">
        <p14:creationId xmlns:p14="http://schemas.microsoft.com/office/powerpoint/2010/main" val="4391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The 2018 WV Opioid Legislation-SB 273</a:t>
            </a:r>
            <a:endParaRPr lang="en-US" b="1" dirty="0">
              <a:solidFill>
                <a:schemeClr val="accent2">
                  <a:lumMod val="75000"/>
                </a:schemeClr>
              </a:solidFill>
            </a:endParaRPr>
          </a:p>
        </p:txBody>
      </p:sp>
      <p:sp>
        <p:nvSpPr>
          <p:cNvPr id="3" name="Content Placeholder 2"/>
          <p:cNvSpPr>
            <a:spLocks noGrp="1"/>
          </p:cNvSpPr>
          <p:nvPr>
            <p:ph idx="1"/>
          </p:nvPr>
        </p:nvSpPr>
        <p:spPr/>
        <p:txBody>
          <a:bodyPr/>
          <a:lstStyle/>
          <a:p>
            <a:pPr marL="457200" lvl="1" indent="0" algn="ctr">
              <a:buNone/>
            </a:pPr>
            <a:r>
              <a:rPr lang="en-US" sz="2800" b="1" dirty="0"/>
              <a:t>Opioids that are Not C II</a:t>
            </a:r>
            <a:endParaRPr lang="en-US" sz="2800" dirty="0"/>
          </a:p>
          <a:p>
            <a:pPr marL="457200" lvl="1" indent="0">
              <a:buNone/>
            </a:pPr>
            <a:endParaRPr lang="en-US" dirty="0"/>
          </a:p>
          <a:p>
            <a:pPr marL="0" lvl="0" indent="0">
              <a:buNone/>
            </a:pPr>
            <a:r>
              <a:rPr lang="en-US" b="1" dirty="0">
                <a:solidFill>
                  <a:srgbClr val="C00000"/>
                </a:solidFill>
              </a:rPr>
              <a:t>No changes</a:t>
            </a:r>
          </a:p>
          <a:p>
            <a:pPr marL="0" lvl="0" indent="0">
              <a:buNone/>
            </a:pPr>
            <a:endParaRPr lang="en-US" dirty="0"/>
          </a:p>
          <a:p>
            <a:pPr marL="0" lvl="0" indent="0">
              <a:buNone/>
            </a:pPr>
            <a:r>
              <a:rPr lang="en-US" b="1" dirty="0"/>
              <a:t>Review PDMP </a:t>
            </a:r>
            <a:r>
              <a:rPr lang="en-US" b="1" dirty="0">
                <a:solidFill>
                  <a:srgbClr val="FF0000"/>
                </a:solidFill>
              </a:rPr>
              <a:t>prior to prescribing and at least yearly.</a:t>
            </a:r>
            <a:r>
              <a:rPr lang="en-US" dirty="0"/>
              <a:t>  Document the review.</a:t>
            </a:r>
          </a:p>
          <a:p>
            <a:pPr marL="0" lvl="0" indent="0">
              <a:buNone/>
            </a:pPr>
            <a:endParaRPr lang="en-US" dirty="0"/>
          </a:p>
          <a:p>
            <a:pPr marL="0" lvl="0" indent="0">
              <a:buNone/>
            </a:pPr>
            <a:r>
              <a:rPr lang="en-US" b="1" dirty="0"/>
              <a:t>Examples:  </a:t>
            </a:r>
            <a:r>
              <a:rPr lang="en-US" dirty="0"/>
              <a:t>Tramadol, Some formulation of codeine</a:t>
            </a:r>
          </a:p>
          <a:p>
            <a:pPr marL="0" indent="0">
              <a:buNone/>
            </a:pPr>
            <a:endParaRPr lang="en-US" dirty="0"/>
          </a:p>
        </p:txBody>
      </p:sp>
    </p:spTree>
    <p:extLst>
      <p:ext uri="{BB962C8B-B14F-4D97-AF65-F5344CB8AC3E}">
        <p14:creationId xmlns:p14="http://schemas.microsoft.com/office/powerpoint/2010/main" val="196333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The 2018 WV Opioid Legislation-SB 273</a:t>
            </a:r>
            <a:endParaRPr lang="en-US" b="1" dirty="0"/>
          </a:p>
        </p:txBody>
      </p:sp>
      <p:sp>
        <p:nvSpPr>
          <p:cNvPr id="3" name="Content Placeholder 2"/>
          <p:cNvSpPr>
            <a:spLocks noGrp="1"/>
          </p:cNvSpPr>
          <p:nvPr>
            <p:ph idx="1"/>
          </p:nvPr>
        </p:nvSpPr>
        <p:spPr/>
        <p:txBody>
          <a:bodyPr>
            <a:normAutofit/>
          </a:bodyPr>
          <a:lstStyle/>
          <a:p>
            <a:pPr marL="0" lvl="0" indent="0" algn="ctr">
              <a:spcBef>
                <a:spcPts val="0"/>
              </a:spcBef>
              <a:buNone/>
            </a:pPr>
            <a:r>
              <a:rPr lang="en-US" b="1" dirty="0"/>
              <a:t>C II Opioids</a:t>
            </a:r>
            <a:r>
              <a:rPr lang="en-US" b="1" dirty="0">
                <a:solidFill>
                  <a:schemeClr val="accent2">
                    <a:lumMod val="75000"/>
                  </a:schemeClr>
                </a:solidFill>
              </a:rPr>
              <a:t> </a:t>
            </a:r>
            <a:r>
              <a:rPr lang="en-US" dirty="0"/>
              <a:t>began on/after 1/1/18 </a:t>
            </a:r>
          </a:p>
          <a:p>
            <a:pPr marL="0" lvl="0" indent="0" algn="ctr">
              <a:spcBef>
                <a:spcPts val="0"/>
              </a:spcBef>
              <a:buNone/>
            </a:pPr>
            <a:r>
              <a:rPr lang="en-US" b="1" dirty="0">
                <a:solidFill>
                  <a:srgbClr val="FF0000"/>
                </a:solidFill>
              </a:rPr>
              <a:t>First Prescription</a:t>
            </a:r>
          </a:p>
          <a:p>
            <a:pPr marL="0" lvl="0" indent="0">
              <a:buNone/>
            </a:pPr>
            <a:endParaRPr lang="en-US" dirty="0"/>
          </a:p>
          <a:p>
            <a:pPr marL="0" lvl="0" indent="0">
              <a:spcBef>
                <a:spcPts val="600"/>
              </a:spcBef>
              <a:buNone/>
            </a:pPr>
            <a:r>
              <a:rPr lang="en-US" sz="2600" b="1" dirty="0"/>
              <a:t>1. </a:t>
            </a:r>
            <a:r>
              <a:rPr lang="en-US" sz="2600" dirty="0"/>
              <a:t>Ask if the patient has a </a:t>
            </a:r>
            <a:r>
              <a:rPr lang="en-US" sz="2600" b="1" dirty="0">
                <a:solidFill>
                  <a:srgbClr val="002060"/>
                </a:solidFill>
              </a:rPr>
              <a:t>Non-Opioid Advanced Directive</a:t>
            </a:r>
            <a:r>
              <a:rPr lang="en-US" sz="2600" dirty="0"/>
              <a:t>?  </a:t>
            </a:r>
            <a:r>
              <a:rPr lang="en-US" sz="2600" b="1" dirty="0"/>
              <a:t>NOAD </a:t>
            </a:r>
          </a:p>
          <a:p>
            <a:pPr marL="0" lvl="0" indent="0">
              <a:spcBef>
                <a:spcPts val="600"/>
              </a:spcBef>
              <a:buNone/>
            </a:pPr>
            <a:r>
              <a:rPr lang="en-US" sz="2600" b="1" dirty="0"/>
              <a:t>2. </a:t>
            </a:r>
            <a:r>
              <a:rPr lang="en-US" sz="2600" dirty="0"/>
              <a:t>Inform the patient .. they can fill the Rx in a lesser quantity.</a:t>
            </a:r>
          </a:p>
          <a:p>
            <a:pPr marL="0" lvl="0" indent="0">
              <a:spcBef>
                <a:spcPts val="600"/>
              </a:spcBef>
              <a:buNone/>
            </a:pPr>
            <a:r>
              <a:rPr lang="en-US" sz="2600" b="1" dirty="0"/>
              <a:t>3. </a:t>
            </a:r>
            <a:r>
              <a:rPr lang="en-US" sz="2600" dirty="0"/>
              <a:t>Are there multiple serious </a:t>
            </a:r>
            <a:r>
              <a:rPr lang="en-US" sz="2600" b="1" dirty="0">
                <a:solidFill>
                  <a:srgbClr val="FF0000"/>
                </a:solidFill>
              </a:rPr>
              <a:t>risks</a:t>
            </a:r>
            <a:r>
              <a:rPr lang="en-US" sz="2600" dirty="0"/>
              <a:t> from opioids?  </a:t>
            </a:r>
          </a:p>
          <a:p>
            <a:pPr marL="0" lvl="0" indent="0">
              <a:spcBef>
                <a:spcPts val="600"/>
              </a:spcBef>
              <a:buNone/>
            </a:pPr>
            <a:r>
              <a:rPr lang="en-US" sz="2600" b="1" dirty="0"/>
              <a:t>4. </a:t>
            </a:r>
            <a:r>
              <a:rPr lang="en-US" sz="2600" dirty="0"/>
              <a:t>If the patient is a </a:t>
            </a:r>
            <a:r>
              <a:rPr lang="en-US" sz="2600" b="1" dirty="0"/>
              <a:t>minor </a:t>
            </a:r>
            <a:r>
              <a:rPr lang="en-US" sz="2600" dirty="0"/>
              <a:t>then </a:t>
            </a:r>
            <a:r>
              <a:rPr lang="en-US" sz="2600" b="1" dirty="0">
                <a:solidFill>
                  <a:srgbClr val="002060"/>
                </a:solidFill>
              </a:rPr>
              <a:t>the parent or guardian must be aware </a:t>
            </a:r>
            <a:r>
              <a:rPr lang="en-US" sz="2600" dirty="0"/>
              <a:t>of the reasons why the prescription is necessary.</a:t>
            </a:r>
          </a:p>
          <a:p>
            <a:pPr marL="0" indent="0">
              <a:spcBef>
                <a:spcPts val="600"/>
              </a:spcBef>
              <a:buNone/>
            </a:pPr>
            <a:r>
              <a:rPr lang="en-US" sz="2600" b="1" dirty="0"/>
              <a:t>5</a:t>
            </a:r>
            <a:r>
              <a:rPr lang="en-US" sz="2600" dirty="0"/>
              <a:t>. Limited to</a:t>
            </a:r>
            <a:r>
              <a:rPr lang="en-US" sz="2600" b="1" dirty="0">
                <a:solidFill>
                  <a:srgbClr val="FF0000"/>
                </a:solidFill>
              </a:rPr>
              <a:t> seven </a:t>
            </a:r>
            <a:r>
              <a:rPr lang="en-US" sz="2600" dirty="0"/>
              <a:t>days worth of medication by PCP.</a:t>
            </a:r>
          </a:p>
          <a:p>
            <a:pPr marL="0" lvl="0" indent="0">
              <a:spcBef>
                <a:spcPts val="600"/>
              </a:spcBef>
              <a:buNone/>
            </a:pPr>
            <a:endParaRPr lang="en-US" sz="2600" dirty="0"/>
          </a:p>
          <a:p>
            <a:endParaRPr lang="en-US" dirty="0"/>
          </a:p>
        </p:txBody>
      </p:sp>
    </p:spTree>
    <p:extLst>
      <p:ext uri="{BB962C8B-B14F-4D97-AF65-F5344CB8AC3E}">
        <p14:creationId xmlns:p14="http://schemas.microsoft.com/office/powerpoint/2010/main" val="284557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The 2018 WV Opioid Legislation-SB 273</a:t>
            </a:r>
            <a:endParaRPr lang="en-US" b="1" dirty="0"/>
          </a:p>
        </p:txBody>
      </p:sp>
      <p:sp>
        <p:nvSpPr>
          <p:cNvPr id="3" name="Content Placeholder 2"/>
          <p:cNvSpPr>
            <a:spLocks noGrp="1"/>
          </p:cNvSpPr>
          <p:nvPr>
            <p:ph idx="1"/>
          </p:nvPr>
        </p:nvSpPr>
        <p:spPr/>
        <p:txBody>
          <a:bodyPr>
            <a:normAutofit/>
          </a:bodyPr>
          <a:lstStyle/>
          <a:p>
            <a:pPr marL="0" lvl="0" indent="0" algn="ctr">
              <a:spcBef>
                <a:spcPts val="0"/>
              </a:spcBef>
              <a:buNone/>
            </a:pPr>
            <a:r>
              <a:rPr lang="en-US" b="1" dirty="0"/>
              <a:t>C II Opioids</a:t>
            </a:r>
            <a:r>
              <a:rPr lang="en-US" b="1" dirty="0">
                <a:solidFill>
                  <a:schemeClr val="accent2">
                    <a:lumMod val="75000"/>
                  </a:schemeClr>
                </a:solidFill>
              </a:rPr>
              <a:t> </a:t>
            </a:r>
            <a:r>
              <a:rPr lang="en-US" dirty="0"/>
              <a:t>began on/after 1/1/18 </a:t>
            </a:r>
          </a:p>
          <a:p>
            <a:pPr marL="0" lvl="0" indent="0" algn="ctr">
              <a:spcBef>
                <a:spcPts val="0"/>
              </a:spcBef>
              <a:buNone/>
            </a:pPr>
            <a:r>
              <a:rPr lang="en-US" b="1" dirty="0">
                <a:solidFill>
                  <a:srgbClr val="FF0000"/>
                </a:solidFill>
              </a:rPr>
              <a:t>First Prescription </a:t>
            </a:r>
            <a:r>
              <a:rPr lang="en-US" b="1" dirty="0"/>
              <a:t>-Document:</a:t>
            </a:r>
          </a:p>
          <a:p>
            <a:pPr marL="0" lvl="0" indent="0">
              <a:buNone/>
            </a:pPr>
            <a:endParaRPr lang="en-US" dirty="0"/>
          </a:p>
          <a:p>
            <a:pPr marL="0" lvl="0" indent="0">
              <a:spcBef>
                <a:spcPts val="600"/>
              </a:spcBef>
              <a:buNone/>
            </a:pPr>
            <a:r>
              <a:rPr lang="en-US" b="1" dirty="0"/>
              <a:t>6. </a:t>
            </a:r>
            <a:r>
              <a:rPr lang="en-US" b="1" dirty="0">
                <a:solidFill>
                  <a:srgbClr val="002060"/>
                </a:solidFill>
              </a:rPr>
              <a:t>Non-opioid medications </a:t>
            </a:r>
            <a:r>
              <a:rPr lang="en-US" dirty="0"/>
              <a:t>that have been tried.  </a:t>
            </a:r>
          </a:p>
          <a:p>
            <a:pPr marL="0" lvl="0" indent="0">
              <a:spcBef>
                <a:spcPts val="600"/>
              </a:spcBef>
              <a:buNone/>
            </a:pPr>
            <a:r>
              <a:rPr lang="en-US" b="1" dirty="0"/>
              <a:t>7. </a:t>
            </a:r>
            <a:r>
              <a:rPr lang="en-US" b="1" dirty="0">
                <a:solidFill>
                  <a:srgbClr val="002060"/>
                </a:solidFill>
              </a:rPr>
              <a:t>Non-Pharmacological approaches </a:t>
            </a:r>
            <a:r>
              <a:rPr lang="en-US" dirty="0"/>
              <a:t>tried.  </a:t>
            </a:r>
          </a:p>
          <a:p>
            <a:pPr marL="0" lvl="0" indent="0">
              <a:buNone/>
            </a:pPr>
            <a:r>
              <a:rPr lang="en-US" b="1" dirty="0"/>
              <a:t>8</a:t>
            </a:r>
            <a:r>
              <a:rPr lang="en-US" dirty="0"/>
              <a:t>. Substance abuse history.</a:t>
            </a:r>
          </a:p>
          <a:p>
            <a:pPr marL="0" lvl="0" indent="0">
              <a:buNone/>
            </a:pPr>
            <a:r>
              <a:rPr lang="en-US" b="1" dirty="0"/>
              <a:t>9</a:t>
            </a:r>
            <a:r>
              <a:rPr lang="en-US" dirty="0"/>
              <a:t>. Plan for determining the cause of pain.  </a:t>
            </a:r>
          </a:p>
          <a:p>
            <a:pPr marL="0" lvl="0" indent="0">
              <a:buNone/>
            </a:pPr>
            <a:r>
              <a:rPr lang="en-US" b="1" dirty="0"/>
              <a:t>10. </a:t>
            </a:r>
            <a:r>
              <a:rPr lang="en-US" dirty="0"/>
              <a:t>CSMP/PDMP database reviewed. </a:t>
            </a:r>
          </a:p>
          <a:p>
            <a:endParaRPr lang="en-US" dirty="0"/>
          </a:p>
        </p:txBody>
      </p:sp>
    </p:spTree>
    <p:extLst>
      <p:ext uri="{BB962C8B-B14F-4D97-AF65-F5344CB8AC3E}">
        <p14:creationId xmlns:p14="http://schemas.microsoft.com/office/powerpoint/2010/main" val="4702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The 2018 WV Opioid Legislation-SB 273 </a:t>
            </a:r>
            <a:endParaRPr lang="en-US" b="1" dirty="0"/>
          </a:p>
        </p:txBody>
      </p:sp>
      <p:sp>
        <p:nvSpPr>
          <p:cNvPr id="3" name="Content Placeholder 2"/>
          <p:cNvSpPr>
            <a:spLocks noGrp="1"/>
          </p:cNvSpPr>
          <p:nvPr>
            <p:ph idx="1"/>
          </p:nvPr>
        </p:nvSpPr>
        <p:spPr/>
        <p:txBody>
          <a:bodyPr>
            <a:normAutofit/>
          </a:bodyPr>
          <a:lstStyle/>
          <a:p>
            <a:pPr marL="0" lvl="0" indent="0" algn="ctr">
              <a:buNone/>
            </a:pPr>
            <a:r>
              <a:rPr lang="en-US" b="1" dirty="0"/>
              <a:t>C II Opioids </a:t>
            </a:r>
            <a:r>
              <a:rPr lang="en-US" dirty="0"/>
              <a:t>began on/after 1/1/18 </a:t>
            </a:r>
          </a:p>
          <a:p>
            <a:pPr marL="0" lvl="0" indent="0" algn="ctr">
              <a:buNone/>
            </a:pPr>
            <a:r>
              <a:rPr lang="en-US" b="1" dirty="0">
                <a:solidFill>
                  <a:srgbClr val="FF0000"/>
                </a:solidFill>
              </a:rPr>
              <a:t>Second Prescription</a:t>
            </a:r>
          </a:p>
          <a:p>
            <a:pPr marL="0" lvl="0" indent="0" algn="ctr">
              <a:buNone/>
            </a:pPr>
            <a:endParaRPr lang="en-US" b="1" dirty="0">
              <a:solidFill>
                <a:srgbClr val="FF0000"/>
              </a:solidFill>
            </a:endParaRPr>
          </a:p>
          <a:p>
            <a:pPr marL="0" indent="0">
              <a:buNone/>
            </a:pPr>
            <a:r>
              <a:rPr lang="en-US" dirty="0"/>
              <a:t>HB 2768 allows a subsequent prescription </a:t>
            </a:r>
            <a:r>
              <a:rPr lang="en-US" b="1" dirty="0"/>
              <a:t>less than six days after issuing the initial prescription</a:t>
            </a:r>
            <a:r>
              <a:rPr lang="en-US" dirty="0"/>
              <a:t>.</a:t>
            </a:r>
          </a:p>
          <a:p>
            <a:pPr marL="0" indent="0">
              <a:buNone/>
            </a:pPr>
            <a:endParaRPr lang="en-US" dirty="0"/>
          </a:p>
          <a:p>
            <a:pPr marL="0" indent="0">
              <a:buNone/>
            </a:pPr>
            <a:r>
              <a:rPr lang="en-US" dirty="0"/>
              <a:t>HB 2768 provide that the </a:t>
            </a:r>
            <a:r>
              <a:rPr lang="en-US" b="1" dirty="0"/>
              <a:t>narcotics contract is not required until the third prescription</a:t>
            </a:r>
            <a:r>
              <a:rPr lang="en-US" dirty="0"/>
              <a:t> for the Schedule II opioid drug. </a:t>
            </a:r>
          </a:p>
          <a:p>
            <a:endParaRPr lang="en-US" dirty="0"/>
          </a:p>
        </p:txBody>
      </p:sp>
    </p:spTree>
    <p:extLst>
      <p:ext uri="{BB962C8B-B14F-4D97-AF65-F5344CB8AC3E}">
        <p14:creationId xmlns:p14="http://schemas.microsoft.com/office/powerpoint/2010/main" val="27126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The 2018 WV Opioid Legislation-SB 273 </a:t>
            </a:r>
            <a:endParaRPr lang="en-US" b="1" dirty="0"/>
          </a:p>
        </p:txBody>
      </p:sp>
      <p:sp>
        <p:nvSpPr>
          <p:cNvPr id="3" name="Content Placeholder 2"/>
          <p:cNvSpPr>
            <a:spLocks noGrp="1"/>
          </p:cNvSpPr>
          <p:nvPr>
            <p:ph idx="1"/>
          </p:nvPr>
        </p:nvSpPr>
        <p:spPr/>
        <p:txBody>
          <a:bodyPr>
            <a:normAutofit/>
          </a:bodyPr>
          <a:lstStyle/>
          <a:p>
            <a:pPr marL="0" lvl="0" indent="0" algn="ctr">
              <a:buNone/>
            </a:pPr>
            <a:r>
              <a:rPr lang="en-US" b="1" dirty="0"/>
              <a:t>C II Opioids </a:t>
            </a:r>
            <a:r>
              <a:rPr lang="en-US" dirty="0"/>
              <a:t>began on/after 1/1/18 </a:t>
            </a:r>
          </a:p>
          <a:p>
            <a:pPr marL="0" lvl="0" indent="0" algn="ctr">
              <a:buNone/>
            </a:pPr>
            <a:r>
              <a:rPr lang="en-US" b="1" dirty="0">
                <a:solidFill>
                  <a:srgbClr val="FF0000"/>
                </a:solidFill>
              </a:rPr>
              <a:t>Second Prescription-Document:</a:t>
            </a:r>
          </a:p>
          <a:p>
            <a:pPr lvl="0"/>
            <a:endParaRPr lang="en-US" dirty="0"/>
          </a:p>
          <a:p>
            <a:pPr marL="0" lvl="0" indent="0">
              <a:buNone/>
            </a:pPr>
            <a:r>
              <a:rPr lang="en-US" b="1" dirty="0"/>
              <a:t>1. </a:t>
            </a:r>
            <a:r>
              <a:rPr lang="en-US" b="1" dirty="0">
                <a:solidFill>
                  <a:srgbClr val="0070C0"/>
                </a:solidFill>
              </a:rPr>
              <a:t>Rationale</a:t>
            </a:r>
            <a:r>
              <a:rPr lang="en-US" dirty="0"/>
              <a:t> for the 2</a:t>
            </a:r>
            <a:r>
              <a:rPr lang="en-US" baseline="30000" dirty="0"/>
              <a:t>nd </a:t>
            </a:r>
            <a:r>
              <a:rPr lang="en-US" dirty="0"/>
              <a:t>Prescription.  </a:t>
            </a:r>
          </a:p>
          <a:p>
            <a:pPr marL="0" lvl="0" indent="0">
              <a:buNone/>
            </a:pPr>
            <a:r>
              <a:rPr lang="en-US" dirty="0"/>
              <a:t>2. That there is not an undue </a:t>
            </a:r>
            <a:r>
              <a:rPr lang="en-US" b="1" dirty="0"/>
              <a:t>risk </a:t>
            </a:r>
            <a:r>
              <a:rPr lang="en-US" dirty="0"/>
              <a:t>of abuse, addiction or diversion. </a:t>
            </a:r>
          </a:p>
          <a:p>
            <a:pPr marL="0" lvl="0" indent="0">
              <a:buNone/>
            </a:pPr>
            <a:r>
              <a:rPr lang="en-US" b="1" dirty="0"/>
              <a:t>3. </a:t>
            </a:r>
            <a:r>
              <a:rPr lang="en-US" b="1" dirty="0">
                <a:solidFill>
                  <a:srgbClr val="0070C0"/>
                </a:solidFill>
              </a:rPr>
              <a:t>Discussion</a:t>
            </a:r>
            <a:r>
              <a:rPr lang="en-US" b="1" dirty="0"/>
              <a:t> of the risks </a:t>
            </a:r>
            <a:r>
              <a:rPr lang="en-US" dirty="0"/>
              <a:t>of addiction, dependence,  and overdose and the dangers of taking opioids with alcohol, benzodiazepines, or other depressants;</a:t>
            </a:r>
          </a:p>
          <a:p>
            <a:pPr marL="0" lvl="0" indent="0">
              <a:buNone/>
            </a:pPr>
            <a:r>
              <a:rPr lang="en-US" dirty="0"/>
              <a:t>4.</a:t>
            </a:r>
            <a:r>
              <a:rPr lang="en-US" dirty="0">
                <a:solidFill>
                  <a:srgbClr val="0070C0"/>
                </a:solidFill>
              </a:rPr>
              <a:t> </a:t>
            </a:r>
            <a:r>
              <a:rPr lang="en-US" b="1" dirty="0">
                <a:solidFill>
                  <a:srgbClr val="0070C0"/>
                </a:solidFill>
              </a:rPr>
              <a:t>Discussion</a:t>
            </a:r>
            <a:r>
              <a:rPr lang="en-US" dirty="0">
                <a:solidFill>
                  <a:srgbClr val="0070C0"/>
                </a:solidFill>
              </a:rPr>
              <a:t> </a:t>
            </a:r>
            <a:r>
              <a:rPr lang="en-US" dirty="0"/>
              <a:t>of alternative treatments. </a:t>
            </a:r>
          </a:p>
          <a:p>
            <a:endParaRPr lang="en-US" dirty="0"/>
          </a:p>
        </p:txBody>
      </p:sp>
    </p:spTree>
    <p:extLst>
      <p:ext uri="{BB962C8B-B14F-4D97-AF65-F5344CB8AC3E}">
        <p14:creationId xmlns:p14="http://schemas.microsoft.com/office/powerpoint/2010/main" val="82585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The 2018 WV Opioid Legislation-SB 273 </a:t>
            </a:r>
            <a:endParaRPr lang="en-US" b="1" dirty="0"/>
          </a:p>
        </p:txBody>
      </p:sp>
      <p:sp>
        <p:nvSpPr>
          <p:cNvPr id="3" name="Content Placeholder 2"/>
          <p:cNvSpPr>
            <a:spLocks noGrp="1"/>
          </p:cNvSpPr>
          <p:nvPr>
            <p:ph idx="1"/>
          </p:nvPr>
        </p:nvSpPr>
        <p:spPr/>
        <p:txBody>
          <a:bodyPr>
            <a:normAutofit/>
          </a:bodyPr>
          <a:lstStyle/>
          <a:p>
            <a:pPr marL="0" lvl="0" indent="0" algn="ctr">
              <a:buNone/>
            </a:pPr>
            <a:r>
              <a:rPr lang="en-US" b="1" dirty="0"/>
              <a:t>C II Opioids </a:t>
            </a:r>
            <a:r>
              <a:rPr lang="en-US" dirty="0"/>
              <a:t>began on/after 1/1/18 </a:t>
            </a:r>
          </a:p>
          <a:p>
            <a:pPr marL="0" lvl="0" indent="0" algn="ctr">
              <a:buNone/>
            </a:pPr>
            <a:r>
              <a:rPr lang="en-US" b="1" dirty="0">
                <a:solidFill>
                  <a:srgbClr val="FF0000"/>
                </a:solidFill>
              </a:rPr>
              <a:t>Third Prescription</a:t>
            </a:r>
          </a:p>
          <a:p>
            <a:pPr marL="0" lvl="0" indent="0">
              <a:buNone/>
            </a:pPr>
            <a:endParaRPr lang="en-US" sz="2400" dirty="0"/>
          </a:p>
          <a:p>
            <a:pPr marL="0" lvl="0" indent="0">
              <a:buNone/>
            </a:pPr>
            <a:r>
              <a:rPr lang="en-US" dirty="0"/>
              <a:t>1. </a:t>
            </a:r>
            <a:r>
              <a:rPr lang="en-US" b="1" dirty="0">
                <a:solidFill>
                  <a:srgbClr val="002060"/>
                </a:solidFill>
              </a:rPr>
              <a:t>Consider referral to pain management</a:t>
            </a:r>
            <a:r>
              <a:rPr lang="en-US" dirty="0"/>
              <a:t>.  </a:t>
            </a:r>
          </a:p>
          <a:p>
            <a:pPr marL="0" lvl="0" indent="0">
              <a:buNone/>
            </a:pPr>
            <a:r>
              <a:rPr lang="en-US" dirty="0"/>
              <a:t>2. Discuss the benefits of being referred and the risks of choosing not to be referred.</a:t>
            </a:r>
          </a:p>
          <a:p>
            <a:pPr marL="0" lvl="0" indent="0">
              <a:buNone/>
            </a:pPr>
            <a:r>
              <a:rPr lang="en-US" dirty="0"/>
              <a:t>3. If the patient declines pain management then you must:</a:t>
            </a:r>
          </a:p>
          <a:p>
            <a:pPr marL="0" lvl="0" indent="0">
              <a:buNone/>
            </a:pPr>
            <a:r>
              <a:rPr lang="en-US" dirty="0"/>
              <a:t>4. </a:t>
            </a:r>
            <a:r>
              <a:rPr lang="en-US" b="1" dirty="0">
                <a:solidFill>
                  <a:srgbClr val="002060"/>
                </a:solidFill>
              </a:rPr>
              <a:t>Document: </a:t>
            </a:r>
            <a:r>
              <a:rPr lang="en-US" b="1" dirty="0">
                <a:solidFill>
                  <a:srgbClr val="0070C0"/>
                </a:solidFill>
              </a:rPr>
              <a:t>that the patient knowingly declined treatment</a:t>
            </a:r>
            <a:r>
              <a:rPr lang="en-US" dirty="0"/>
              <a:t> from a pain clinic or pain specialist.</a:t>
            </a:r>
          </a:p>
          <a:p>
            <a:endParaRPr lang="en-US" dirty="0"/>
          </a:p>
        </p:txBody>
      </p:sp>
    </p:spTree>
    <p:extLst>
      <p:ext uri="{BB962C8B-B14F-4D97-AF65-F5344CB8AC3E}">
        <p14:creationId xmlns:p14="http://schemas.microsoft.com/office/powerpoint/2010/main" val="361164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DE95-C98C-4752-B3A1-0217EED5E138}"/>
              </a:ext>
            </a:extLst>
          </p:cNvPr>
          <p:cNvSpPr>
            <a:spLocks noGrp="1"/>
          </p:cNvSpPr>
          <p:nvPr>
            <p:ph type="title"/>
          </p:nvPr>
        </p:nvSpPr>
        <p:spPr/>
        <p:txBody>
          <a:bodyPr/>
          <a:lstStyle/>
          <a:p>
            <a:r>
              <a:rPr lang="en-US" b="1" dirty="0">
                <a:solidFill>
                  <a:srgbClr val="002060"/>
                </a:solidFill>
              </a:rPr>
              <a:t>The 2018 WV Opioid Legislation-SB 273 </a:t>
            </a:r>
            <a:endParaRPr lang="en-US" dirty="0"/>
          </a:p>
        </p:txBody>
      </p:sp>
      <p:sp>
        <p:nvSpPr>
          <p:cNvPr id="3" name="Text Placeholder 2">
            <a:extLst>
              <a:ext uri="{FF2B5EF4-FFF2-40B4-BE49-F238E27FC236}">
                <a16:creationId xmlns:a16="http://schemas.microsoft.com/office/drawing/2014/main" id="{F818015F-4AD1-499B-B930-829E2462FB53}"/>
              </a:ext>
            </a:extLst>
          </p:cNvPr>
          <p:cNvSpPr>
            <a:spLocks noGrp="1"/>
          </p:cNvSpPr>
          <p:nvPr>
            <p:ph type="body" idx="1"/>
          </p:nvPr>
        </p:nvSpPr>
        <p:spPr>
          <a:xfrm>
            <a:off x="2050877" y="1685926"/>
            <a:ext cx="7893395" cy="823912"/>
          </a:xfrm>
        </p:spPr>
        <p:txBody>
          <a:bodyPr>
            <a:noAutofit/>
          </a:bodyPr>
          <a:lstStyle/>
          <a:p>
            <a:pPr lvl="0" algn="ctr"/>
            <a:r>
              <a:rPr lang="en-US" dirty="0"/>
              <a:t>C II Opioids began on/after 1/1/18 </a:t>
            </a:r>
          </a:p>
          <a:p>
            <a:pPr lvl="0" algn="ctr"/>
            <a:r>
              <a:rPr lang="en-US" dirty="0">
                <a:solidFill>
                  <a:srgbClr val="FF0000"/>
                </a:solidFill>
              </a:rPr>
              <a:t>Third Prescription</a:t>
            </a:r>
          </a:p>
        </p:txBody>
      </p:sp>
      <p:sp>
        <p:nvSpPr>
          <p:cNvPr id="4" name="Content Placeholder 3">
            <a:extLst>
              <a:ext uri="{FF2B5EF4-FFF2-40B4-BE49-F238E27FC236}">
                <a16:creationId xmlns:a16="http://schemas.microsoft.com/office/drawing/2014/main" id="{0B4A0D36-6488-49C6-90A0-2DA840EB13E7}"/>
              </a:ext>
            </a:extLst>
          </p:cNvPr>
          <p:cNvSpPr>
            <a:spLocks noGrp="1"/>
          </p:cNvSpPr>
          <p:nvPr>
            <p:ph sz="half" idx="2"/>
          </p:nvPr>
        </p:nvSpPr>
        <p:spPr>
          <a:xfrm>
            <a:off x="477077" y="2762998"/>
            <a:ext cx="5520497" cy="3684588"/>
          </a:xfrm>
        </p:spPr>
        <p:txBody>
          <a:bodyPr>
            <a:normAutofit/>
          </a:bodyPr>
          <a:lstStyle/>
          <a:p>
            <a:pPr marL="0" lvl="0" indent="0">
              <a:buNone/>
            </a:pPr>
            <a:r>
              <a:rPr lang="en-US" b="1" dirty="0">
                <a:solidFill>
                  <a:srgbClr val="002060"/>
                </a:solidFill>
              </a:rPr>
              <a:t>Review, every three months</a:t>
            </a:r>
            <a:r>
              <a:rPr lang="en-US" dirty="0"/>
              <a:t>, </a:t>
            </a:r>
          </a:p>
          <a:p>
            <a:pPr lvl="0"/>
            <a:r>
              <a:rPr lang="en-US" sz="2400" dirty="0"/>
              <a:t>the course of treatment, </a:t>
            </a:r>
          </a:p>
          <a:p>
            <a:pPr lvl="0"/>
            <a:r>
              <a:rPr lang="en-US" sz="2400" dirty="0"/>
              <a:t>any new information about the etiology of the pain, and </a:t>
            </a:r>
          </a:p>
          <a:p>
            <a:pPr lvl="0"/>
            <a:r>
              <a:rPr lang="en-US" sz="2400" dirty="0"/>
              <a:t>the patient’s progress toward treatment objectives and </a:t>
            </a:r>
          </a:p>
          <a:p>
            <a:pPr lvl="0"/>
            <a:r>
              <a:rPr lang="en-US" sz="2400" dirty="0"/>
              <a:t>document the results of that review.</a:t>
            </a:r>
          </a:p>
          <a:p>
            <a:endParaRPr lang="en-US" dirty="0"/>
          </a:p>
        </p:txBody>
      </p:sp>
      <p:sp>
        <p:nvSpPr>
          <p:cNvPr id="6" name="Content Placeholder 5">
            <a:extLst>
              <a:ext uri="{FF2B5EF4-FFF2-40B4-BE49-F238E27FC236}">
                <a16:creationId xmlns:a16="http://schemas.microsoft.com/office/drawing/2014/main" id="{75ACC557-255C-4327-9B38-3C5E4E603950}"/>
              </a:ext>
            </a:extLst>
          </p:cNvPr>
          <p:cNvSpPr>
            <a:spLocks noGrp="1"/>
          </p:cNvSpPr>
          <p:nvPr>
            <p:ph sz="quarter" idx="4"/>
          </p:nvPr>
        </p:nvSpPr>
        <p:spPr>
          <a:xfrm>
            <a:off x="6384235" y="2675410"/>
            <a:ext cx="5688496" cy="3684588"/>
          </a:xfrm>
        </p:spPr>
        <p:txBody>
          <a:bodyPr>
            <a:normAutofit/>
          </a:bodyPr>
          <a:lstStyle/>
          <a:p>
            <a:pPr marL="0" indent="0">
              <a:buNone/>
            </a:pPr>
            <a:r>
              <a:rPr lang="en-US" b="1" dirty="0">
                <a:solidFill>
                  <a:srgbClr val="002060"/>
                </a:solidFill>
              </a:rPr>
              <a:t>Periodically make efforts to either.. </a:t>
            </a:r>
          </a:p>
          <a:p>
            <a:r>
              <a:rPr lang="en-US" sz="2400" dirty="0"/>
              <a:t>stop the use of the controlled substance, </a:t>
            </a:r>
          </a:p>
          <a:p>
            <a:r>
              <a:rPr lang="en-US" sz="2400" dirty="0"/>
              <a:t>decrease the dosage, </a:t>
            </a:r>
          </a:p>
          <a:p>
            <a:r>
              <a:rPr lang="en-US" sz="2400" dirty="0"/>
              <a:t>try other drugs or treatment modalities and </a:t>
            </a:r>
          </a:p>
          <a:p>
            <a:r>
              <a:rPr lang="en-US" sz="2400" dirty="0"/>
              <a:t>document with specificity the efforts undertaken.</a:t>
            </a:r>
          </a:p>
          <a:p>
            <a:endParaRPr lang="en-US" dirty="0"/>
          </a:p>
        </p:txBody>
      </p:sp>
      <p:sp>
        <p:nvSpPr>
          <p:cNvPr id="7" name="TextBox 6">
            <a:extLst>
              <a:ext uri="{FF2B5EF4-FFF2-40B4-BE49-F238E27FC236}">
                <a16:creationId xmlns:a16="http://schemas.microsoft.com/office/drawing/2014/main" id="{227AD712-BCA4-4129-9A6A-0ED1851DF251}"/>
              </a:ext>
            </a:extLst>
          </p:cNvPr>
          <p:cNvSpPr txBox="1"/>
          <p:nvPr/>
        </p:nvSpPr>
        <p:spPr>
          <a:xfrm>
            <a:off x="1738881" y="6216753"/>
            <a:ext cx="8911094" cy="461665"/>
          </a:xfrm>
          <a:prstGeom prst="rect">
            <a:avLst/>
          </a:prstGeom>
          <a:noFill/>
        </p:spPr>
        <p:txBody>
          <a:bodyPr wrap="none" rtlCol="0">
            <a:spAutoFit/>
          </a:bodyPr>
          <a:lstStyle/>
          <a:p>
            <a:r>
              <a:rPr lang="en-US" sz="2400" b="1" dirty="0">
                <a:solidFill>
                  <a:srgbClr val="002060"/>
                </a:solidFill>
              </a:rPr>
              <a:t>Assess</a:t>
            </a:r>
            <a:r>
              <a:rPr lang="en-US" sz="2400" dirty="0"/>
              <a:t> the patient risk of dependence and document the assessment.</a:t>
            </a:r>
          </a:p>
        </p:txBody>
      </p:sp>
    </p:spTree>
    <p:extLst>
      <p:ext uri="{BB962C8B-B14F-4D97-AF65-F5344CB8AC3E}">
        <p14:creationId xmlns:p14="http://schemas.microsoft.com/office/powerpoint/2010/main" val="286510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fade">
                                      <p:cBhvr>
                                        <p:cTn id="38" dur="500"/>
                                        <p:tgtEl>
                                          <p:spTgt spid="6">
                                            <p:txEl>
                                              <p:pRg st="1" end="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500"/>
                                        <p:tgtEl>
                                          <p:spTgt spid="6">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500"/>
                                        <p:tgtEl>
                                          <p:spTgt spid="6">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186266" y="2518350"/>
            <a:ext cx="7416800" cy="3970318"/>
          </a:xfrm>
          <a:prstGeom prst="rect">
            <a:avLst/>
          </a:prstGeom>
        </p:spPr>
        <p:txBody>
          <a:bodyPr wrap="square">
            <a:spAutoFit/>
          </a:bodyPr>
          <a:lstStyle/>
          <a:p>
            <a:r>
              <a:rPr lang="en-US" dirty="0">
                <a:solidFill>
                  <a:srgbClr val="000000"/>
                </a:solidFill>
                <a:latin typeface="Open Sans"/>
              </a:rPr>
              <a:t>For example:  </a:t>
            </a:r>
          </a:p>
          <a:p>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Patients who identify as Black or African American (Black), Hispanic or Latino, and Asian receive fewer postpartum pain assessments relative to White patients.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Black and Hispanic patients are less likely than White patients to receive analgesia for acute pain.</a:t>
            </a:r>
          </a:p>
          <a:p>
            <a:pPr marL="285750" indent="-285750">
              <a:buFont typeface="Courier New" panose="02070309020205020404" pitchFamily="49" charset="0"/>
              <a:buChar char="o"/>
            </a:pPr>
            <a:r>
              <a:rPr lang="en-US" dirty="0">
                <a:solidFill>
                  <a:srgbClr val="000000"/>
                </a:solidFill>
                <a:latin typeface="Open Sans"/>
              </a:rPr>
              <a:t> </a:t>
            </a:r>
          </a:p>
          <a:p>
            <a:pPr marL="285750" indent="-285750">
              <a:buFont typeface="Courier New" panose="02070309020205020404" pitchFamily="49" charset="0"/>
              <a:buChar char="o"/>
            </a:pPr>
            <a:r>
              <a:rPr lang="en-US" dirty="0">
                <a:solidFill>
                  <a:srgbClr val="000000"/>
                </a:solidFill>
                <a:latin typeface="Open Sans"/>
              </a:rPr>
              <a:t>Among opioid patients receiving opioids, Black patients are less likely to be referred to a pain specialist, and</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Black patients receive prescription opioids at lower dosages than White patients. </a:t>
            </a:r>
            <a:endParaRPr lang="en-US" dirty="0"/>
          </a:p>
        </p:txBody>
      </p:sp>
      <p:sp>
        <p:nvSpPr>
          <p:cNvPr id="4" name="Rectangle 3"/>
          <p:cNvSpPr/>
          <p:nvPr/>
        </p:nvSpPr>
        <p:spPr>
          <a:xfrm>
            <a:off x="186266" y="1762036"/>
            <a:ext cx="11421533" cy="646331"/>
          </a:xfrm>
          <a:prstGeom prst="rect">
            <a:avLst/>
          </a:prstGeom>
        </p:spPr>
        <p:txBody>
          <a:bodyPr wrap="square">
            <a:spAutoFit/>
          </a:bodyPr>
          <a:lstStyle/>
          <a:p>
            <a:r>
              <a:rPr lang="en-US" dirty="0">
                <a:solidFill>
                  <a:srgbClr val="000000"/>
                </a:solidFill>
                <a:latin typeface="Open Sans"/>
              </a:rPr>
              <a:t>Although opportunity exists for improved pain management across the United States, data underscore opportunities for addressing specific, long-standing health disparities in the treatment of pain. </a:t>
            </a:r>
          </a:p>
        </p:txBody>
      </p:sp>
      <p:pic>
        <p:nvPicPr>
          <p:cNvPr id="5" name="Picture 4"/>
          <p:cNvPicPr>
            <a:picLocks noChangeAspect="1"/>
          </p:cNvPicPr>
          <p:nvPr/>
        </p:nvPicPr>
        <p:blipFill>
          <a:blip r:embed="rId2"/>
          <a:stretch>
            <a:fillRect/>
          </a:stretch>
        </p:blipFill>
        <p:spPr>
          <a:xfrm>
            <a:off x="7739987" y="2798534"/>
            <a:ext cx="2695575" cy="1704975"/>
          </a:xfrm>
          <a:prstGeom prst="rect">
            <a:avLst/>
          </a:prstGeom>
          <a:ln w="38100">
            <a:solidFill>
              <a:schemeClr val="tx1"/>
            </a:solidFill>
          </a:ln>
        </p:spPr>
      </p:pic>
      <p:sp>
        <p:nvSpPr>
          <p:cNvPr id="6" name="Rectangle 5"/>
          <p:cNvSpPr/>
          <p:nvPr/>
        </p:nvSpPr>
        <p:spPr>
          <a:xfrm>
            <a:off x="8441369" y="6257836"/>
            <a:ext cx="3345977" cy="230832"/>
          </a:xfrm>
          <a:prstGeom prst="rect">
            <a:avLst/>
          </a:prstGeom>
        </p:spPr>
        <p:txBody>
          <a:bodyPr wrap="square">
            <a:spAutoFit/>
          </a:bodyPr>
          <a:lstStyle/>
          <a:p>
            <a:r>
              <a:rPr lang="en-US" sz="900" dirty="0"/>
              <a:t>https://www.nia.nih.gov/health/providing-care-diverse-population</a:t>
            </a:r>
          </a:p>
        </p:txBody>
      </p:sp>
      <p:pic>
        <p:nvPicPr>
          <p:cNvPr id="7" name="Picture 6"/>
          <p:cNvPicPr>
            <a:picLocks noChangeAspect="1"/>
          </p:cNvPicPr>
          <p:nvPr/>
        </p:nvPicPr>
        <p:blipFill>
          <a:blip r:embed="rId3"/>
          <a:stretch>
            <a:fillRect/>
          </a:stretch>
        </p:blipFill>
        <p:spPr>
          <a:xfrm>
            <a:off x="8441369" y="3930394"/>
            <a:ext cx="3086100" cy="1876425"/>
          </a:xfrm>
          <a:prstGeom prst="rect">
            <a:avLst/>
          </a:prstGeom>
          <a:ln w="38100">
            <a:solidFill>
              <a:schemeClr val="tx1"/>
            </a:solidFill>
          </a:ln>
        </p:spPr>
      </p:pic>
      <p:sp>
        <p:nvSpPr>
          <p:cNvPr id="8" name="Rectangle 7"/>
          <p:cNvSpPr/>
          <p:nvPr/>
        </p:nvSpPr>
        <p:spPr>
          <a:xfrm>
            <a:off x="523782" y="6488668"/>
            <a:ext cx="11390050" cy="369332"/>
          </a:xfrm>
          <a:prstGeom prst="rect">
            <a:avLst/>
          </a:prstGeom>
        </p:spPr>
        <p:txBody>
          <a:bodyPr wrap="square">
            <a:spAutoFit/>
          </a:bodyPr>
          <a:lstStyle/>
          <a:p>
            <a:r>
              <a:rPr lang="en-US" sz="900" dirty="0"/>
              <a:t>https://www.google.com/search?q=blck+patient&amp;tbm=isch&amp;ved=2ahUKEwitk7Sp2pr7AhXRmmoFHRbDAiwQ2cCegQIABAA&amp;oq=blck+patient&amp;gs_lcp=CgNpbWcQAzIGCAAQCBAeOgQIABBDOgcIABCABBAYOggIABCABBCxAzoFCAAQgAQ6CAgAELEDEIMBOgkIABCABBAKEBhQhQdYsBpg5RtoAXAAeACAAdkBiAHkD5IBBjAuMTIuMZgBAKABAaoBC2d3cy13aXotaW1nsAEAwAEB&amp;sclient=img&amp;ei=ykJoY62GOdG1qtsPloaL4AI&amp;bih=810&amp;biw=1542#imgrc=2ZDv5JVr2p54gM</a:t>
            </a:r>
          </a:p>
        </p:txBody>
      </p:sp>
    </p:spTree>
    <p:extLst>
      <p:ext uri="{BB962C8B-B14F-4D97-AF65-F5344CB8AC3E}">
        <p14:creationId xmlns:p14="http://schemas.microsoft.com/office/powerpoint/2010/main" val="1775043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7A63-1348-41DD-A743-9CD9BDCC9E7E}"/>
              </a:ext>
            </a:extLst>
          </p:cNvPr>
          <p:cNvSpPr>
            <a:spLocks noGrp="1"/>
          </p:cNvSpPr>
          <p:nvPr>
            <p:ph type="title"/>
          </p:nvPr>
        </p:nvSpPr>
        <p:spPr/>
        <p:txBody>
          <a:bodyPr/>
          <a:lstStyle/>
          <a:p>
            <a:r>
              <a:rPr lang="en-US" b="1" dirty="0">
                <a:solidFill>
                  <a:srgbClr val="002060"/>
                </a:solidFill>
              </a:rPr>
              <a:t>The 2018 WV Opioid Legislation-SB 273 </a:t>
            </a:r>
            <a:endParaRPr lang="en-US" b="1" dirty="0"/>
          </a:p>
        </p:txBody>
      </p:sp>
      <p:sp>
        <p:nvSpPr>
          <p:cNvPr id="3" name="Content Placeholder 2">
            <a:extLst>
              <a:ext uri="{FF2B5EF4-FFF2-40B4-BE49-F238E27FC236}">
                <a16:creationId xmlns:a16="http://schemas.microsoft.com/office/drawing/2014/main" id="{57ADA427-D81B-44F7-945F-758494607EA6}"/>
              </a:ext>
            </a:extLst>
          </p:cNvPr>
          <p:cNvSpPr>
            <a:spLocks noGrp="1"/>
          </p:cNvSpPr>
          <p:nvPr>
            <p:ph idx="1"/>
          </p:nvPr>
        </p:nvSpPr>
        <p:spPr>
          <a:xfrm>
            <a:off x="357809" y="1825625"/>
            <a:ext cx="11529391" cy="4667250"/>
          </a:xfrm>
        </p:spPr>
        <p:txBody>
          <a:bodyPr>
            <a:normAutofit lnSpcReduction="10000"/>
          </a:bodyPr>
          <a:lstStyle/>
          <a:p>
            <a:pPr marL="0" indent="0" algn="ctr">
              <a:buNone/>
            </a:pPr>
            <a:r>
              <a:rPr lang="en-US" sz="3200" dirty="0"/>
              <a:t>West Virginia Controlled Substances Monitoring Act</a:t>
            </a:r>
          </a:p>
          <a:p>
            <a:pPr marL="0" indent="0" algn="ctr">
              <a:buNone/>
            </a:pPr>
            <a:r>
              <a:rPr lang="en-US" sz="3200" b="1" dirty="0"/>
              <a:t>§60A-9-7. Criminal penalties; and administrative violations.</a:t>
            </a:r>
          </a:p>
          <a:p>
            <a:pPr marL="0" indent="0" algn="ctr">
              <a:buNone/>
            </a:pPr>
            <a:endParaRPr lang="en-US" sz="3100" b="1" dirty="0"/>
          </a:p>
          <a:p>
            <a:pPr marL="0" indent="0">
              <a:buNone/>
            </a:pPr>
            <a:r>
              <a:rPr lang="en-US" sz="2400" b="1" dirty="0"/>
              <a:t>(f) </a:t>
            </a:r>
            <a:r>
              <a:rPr lang="en-US" sz="2400" dirty="0"/>
              <a:t>Any practitioner who </a:t>
            </a:r>
            <a:r>
              <a:rPr lang="en-US" sz="2400" b="1" dirty="0">
                <a:solidFill>
                  <a:srgbClr val="002060"/>
                </a:solidFill>
              </a:rPr>
              <a:t>fails to register with the West Virginia Controlled Substances Monitoring Program and obtain and maintain online or other electronic access to the program database</a:t>
            </a:r>
            <a:r>
              <a:rPr lang="en-US" sz="2400" dirty="0">
                <a:solidFill>
                  <a:srgbClr val="002060"/>
                </a:solidFill>
              </a:rPr>
              <a:t> </a:t>
            </a:r>
            <a:r>
              <a:rPr lang="en-US" sz="2400" dirty="0"/>
              <a:t>as required .. shall be subject to an administrative penalty of $1,000 by the licensing board of his or her licensure .. The provisions of this subsection shall become effective on July 1, 2016</a:t>
            </a:r>
          </a:p>
          <a:p>
            <a:pPr marL="0" indent="0">
              <a:buNone/>
            </a:pPr>
            <a:endParaRPr lang="en-US" sz="2400" dirty="0"/>
          </a:p>
          <a:p>
            <a:pPr marL="0" indent="0">
              <a:buNone/>
            </a:pPr>
            <a:endParaRPr lang="en-US" sz="2400" dirty="0"/>
          </a:p>
          <a:p>
            <a:pPr marL="0" indent="0" algn="ctr">
              <a:buNone/>
            </a:pPr>
            <a:r>
              <a:rPr lang="en-US" sz="2400" b="1" dirty="0">
                <a:solidFill>
                  <a:srgbClr val="FF0000"/>
                </a:solidFill>
              </a:rPr>
              <a:t>Prescribers are required to register with the WVBOP and Check BOPs!!</a:t>
            </a:r>
          </a:p>
        </p:txBody>
      </p:sp>
    </p:spTree>
    <p:extLst>
      <p:ext uri="{BB962C8B-B14F-4D97-AF65-F5344CB8AC3E}">
        <p14:creationId xmlns:p14="http://schemas.microsoft.com/office/powerpoint/2010/main" val="251643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7A63-1348-41DD-A743-9CD9BDCC9E7E}"/>
              </a:ext>
            </a:extLst>
          </p:cNvPr>
          <p:cNvSpPr>
            <a:spLocks noGrp="1"/>
          </p:cNvSpPr>
          <p:nvPr>
            <p:ph type="title"/>
          </p:nvPr>
        </p:nvSpPr>
        <p:spPr/>
        <p:txBody>
          <a:bodyPr/>
          <a:lstStyle/>
          <a:p>
            <a:r>
              <a:rPr lang="en-US" b="1" dirty="0">
                <a:solidFill>
                  <a:srgbClr val="002060"/>
                </a:solidFill>
              </a:rPr>
              <a:t>The 2018 WV Opioid Legislation-SB 273 </a:t>
            </a:r>
            <a:endParaRPr lang="en-US" b="1" dirty="0"/>
          </a:p>
        </p:txBody>
      </p:sp>
      <p:sp>
        <p:nvSpPr>
          <p:cNvPr id="3" name="Content Placeholder 2">
            <a:extLst>
              <a:ext uri="{FF2B5EF4-FFF2-40B4-BE49-F238E27FC236}">
                <a16:creationId xmlns:a16="http://schemas.microsoft.com/office/drawing/2014/main" id="{57ADA427-D81B-44F7-945F-758494607EA6}"/>
              </a:ext>
            </a:extLst>
          </p:cNvPr>
          <p:cNvSpPr>
            <a:spLocks noGrp="1"/>
          </p:cNvSpPr>
          <p:nvPr>
            <p:ph idx="1"/>
          </p:nvPr>
        </p:nvSpPr>
        <p:spPr>
          <a:xfrm>
            <a:off x="838200" y="1825625"/>
            <a:ext cx="10515600" cy="4667250"/>
          </a:xfrm>
        </p:spPr>
        <p:txBody>
          <a:bodyPr>
            <a:normAutofit fontScale="92500" lnSpcReduction="20000"/>
          </a:bodyPr>
          <a:lstStyle/>
          <a:p>
            <a:pPr marL="0" indent="0" algn="ctr">
              <a:buNone/>
            </a:pPr>
            <a:r>
              <a:rPr lang="en-US" sz="3100" b="1" dirty="0"/>
              <a:t>The WVBOP</a:t>
            </a:r>
            <a:endParaRPr lang="en-US" sz="1800" dirty="0"/>
          </a:p>
          <a:p>
            <a:pPr marL="0" indent="0" algn="ctr">
              <a:buNone/>
            </a:pPr>
            <a:r>
              <a:rPr lang="en-US" b="1" dirty="0">
                <a:solidFill>
                  <a:srgbClr val="002060"/>
                </a:solidFill>
              </a:rPr>
              <a:t>Compiles and reports </a:t>
            </a:r>
            <a:r>
              <a:rPr lang="en-US" dirty="0"/>
              <a:t>to licensing boards provider prescriber data. </a:t>
            </a:r>
          </a:p>
          <a:p>
            <a:pPr marL="0" indent="0">
              <a:buNone/>
            </a:pPr>
            <a:endParaRPr lang="en-US" dirty="0"/>
          </a:p>
          <a:p>
            <a:pPr marL="0" indent="0" fontAlgn="base">
              <a:buNone/>
            </a:pPr>
            <a:r>
              <a:rPr lang="en-US" sz="2600" b="1" dirty="0"/>
              <a:t>§30-3A-4. </a:t>
            </a:r>
            <a:r>
              <a:rPr lang="en-US" sz="2600" dirty="0"/>
              <a:t>Abnormal or unusual prescribing practices.</a:t>
            </a:r>
          </a:p>
          <a:p>
            <a:pPr marL="0" indent="0" fontAlgn="base">
              <a:buNone/>
            </a:pPr>
            <a:endParaRPr lang="en-US" sz="2600" dirty="0"/>
          </a:p>
          <a:p>
            <a:pPr marL="0" indent="0" fontAlgn="base">
              <a:buNone/>
            </a:pPr>
            <a:r>
              <a:rPr lang="en-US" sz="2600" b="1" dirty="0"/>
              <a:t> (a) </a:t>
            </a:r>
            <a:r>
              <a:rPr lang="en-US" sz="2600" dirty="0"/>
              <a:t>Upon receipt of the </a:t>
            </a:r>
            <a:r>
              <a:rPr lang="en-US" sz="2600" b="1" dirty="0">
                <a:solidFill>
                  <a:srgbClr val="002060"/>
                </a:solidFill>
              </a:rPr>
              <a:t>quarterly report</a:t>
            </a:r>
            <a:r>
              <a:rPr lang="en-US" sz="2600" b="1" dirty="0"/>
              <a:t> .. </a:t>
            </a:r>
            <a:r>
              <a:rPr lang="en-US" sz="2600" dirty="0"/>
              <a:t>the licensing board shall notify the prescriber that he or she has been identified as a potentially </a:t>
            </a:r>
            <a:r>
              <a:rPr lang="en-US" sz="2600" b="1" dirty="0">
                <a:solidFill>
                  <a:srgbClr val="002060"/>
                </a:solidFill>
              </a:rPr>
              <a:t>unusual or abnormal prescriber</a:t>
            </a:r>
            <a:r>
              <a:rPr lang="en-US" sz="2600" dirty="0"/>
              <a:t>.  The board may take appropriate action, including .. an investigation or disciplinary action based upon the findings .. in the report.  </a:t>
            </a:r>
          </a:p>
          <a:p>
            <a:pPr marL="0" indent="0" fontAlgn="base">
              <a:buNone/>
            </a:pPr>
            <a:endParaRPr lang="en-US" sz="2600" dirty="0"/>
          </a:p>
          <a:p>
            <a:pPr marL="0" indent="0" fontAlgn="base">
              <a:buNone/>
            </a:pPr>
            <a:r>
              <a:rPr lang="en-US" sz="2600" b="1" dirty="0"/>
              <a:t> (b) </a:t>
            </a:r>
            <a:r>
              <a:rPr lang="en-US" sz="2600" dirty="0"/>
              <a:t>A licensing board may upon receipt of .. information independent of the quarterly report .. </a:t>
            </a:r>
            <a:r>
              <a:rPr lang="en-US" sz="2600" b="1" dirty="0">
                <a:solidFill>
                  <a:srgbClr val="FF0000"/>
                </a:solidFill>
              </a:rPr>
              <a:t>initiate an investigation into any alleged abnormal prescribing or dispensing practices of a licensee</a:t>
            </a:r>
            <a:r>
              <a:rPr lang="en-US" sz="2600" b="1" dirty="0"/>
              <a:t>. </a:t>
            </a:r>
          </a:p>
          <a:p>
            <a:pPr marL="0" indent="0">
              <a:buNone/>
            </a:pPr>
            <a:endParaRPr lang="en-US" dirty="0"/>
          </a:p>
        </p:txBody>
      </p:sp>
    </p:spTree>
    <p:extLst>
      <p:ext uri="{BB962C8B-B14F-4D97-AF65-F5344CB8AC3E}">
        <p14:creationId xmlns:p14="http://schemas.microsoft.com/office/powerpoint/2010/main" val="417172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7A63-1348-41DD-A743-9CD9BDCC9E7E}"/>
              </a:ext>
            </a:extLst>
          </p:cNvPr>
          <p:cNvSpPr>
            <a:spLocks noGrp="1"/>
          </p:cNvSpPr>
          <p:nvPr>
            <p:ph type="title"/>
          </p:nvPr>
        </p:nvSpPr>
        <p:spPr/>
        <p:txBody>
          <a:bodyPr/>
          <a:lstStyle/>
          <a:p>
            <a:r>
              <a:rPr lang="en-US" b="1" dirty="0">
                <a:solidFill>
                  <a:srgbClr val="002060"/>
                </a:solidFill>
              </a:rPr>
              <a:t>The 2018 WV Opioid Legislation-SB 273 </a:t>
            </a:r>
            <a:endParaRPr lang="en-US" b="1" dirty="0"/>
          </a:p>
        </p:txBody>
      </p:sp>
      <p:sp>
        <p:nvSpPr>
          <p:cNvPr id="3" name="Content Placeholder 2">
            <a:extLst>
              <a:ext uri="{FF2B5EF4-FFF2-40B4-BE49-F238E27FC236}">
                <a16:creationId xmlns:a16="http://schemas.microsoft.com/office/drawing/2014/main" id="{57ADA427-D81B-44F7-945F-758494607EA6}"/>
              </a:ext>
            </a:extLst>
          </p:cNvPr>
          <p:cNvSpPr>
            <a:spLocks noGrp="1"/>
          </p:cNvSpPr>
          <p:nvPr>
            <p:ph idx="1"/>
          </p:nvPr>
        </p:nvSpPr>
        <p:spPr/>
        <p:txBody>
          <a:bodyPr>
            <a:normAutofit fontScale="92500" lnSpcReduction="20000"/>
          </a:bodyPr>
          <a:lstStyle/>
          <a:p>
            <a:pPr marL="0" indent="0" fontAlgn="base">
              <a:buNone/>
            </a:pPr>
            <a:br>
              <a:rPr lang="en-US" b="1" dirty="0"/>
            </a:br>
            <a:r>
              <a:rPr lang="en-US" b="1" dirty="0"/>
              <a:t>§60A-5-509.  </a:t>
            </a:r>
            <a:r>
              <a:rPr lang="en-US" u="sng" dirty="0"/>
              <a:t>Unlawful retaliation against health care providers</a:t>
            </a:r>
            <a:r>
              <a:rPr lang="en-US" b="1" dirty="0"/>
              <a:t>.  </a:t>
            </a:r>
            <a:endParaRPr lang="en-US" dirty="0"/>
          </a:p>
          <a:p>
            <a:pPr marL="0" indent="0" fontAlgn="base">
              <a:buNone/>
            </a:pPr>
            <a:endParaRPr lang="en-US" sz="1300" dirty="0"/>
          </a:p>
          <a:p>
            <a:pPr marL="0" indent="0">
              <a:buNone/>
            </a:pPr>
            <a:r>
              <a:rPr lang="en-US" sz="2600" b="1" dirty="0"/>
              <a:t>(a) </a:t>
            </a:r>
            <a:r>
              <a:rPr lang="en-US" sz="2600" dirty="0"/>
              <a:t>A .. provider has </a:t>
            </a:r>
            <a:r>
              <a:rPr lang="en-US" sz="2600" b="1" dirty="0">
                <a:solidFill>
                  <a:srgbClr val="0070C0"/>
                </a:solidFill>
              </a:rPr>
              <a:t>the right to exercise .. professional judgment </a:t>
            </a:r>
            <a:r>
              <a:rPr lang="en-US" sz="2600" dirty="0"/>
              <a:t>to decline to .. prescribe narcotics without being subject to actual or threatened acts of reprisal.  </a:t>
            </a:r>
          </a:p>
          <a:p>
            <a:pPr marL="0" indent="0">
              <a:buNone/>
            </a:pPr>
            <a:endParaRPr lang="en-US" sz="1300" dirty="0"/>
          </a:p>
          <a:p>
            <a:pPr marL="0" indent="0">
              <a:buNone/>
            </a:pPr>
            <a:r>
              <a:rPr lang="en-US" sz="2600" b="1" dirty="0"/>
              <a:t>(b) </a:t>
            </a:r>
            <a:r>
              <a:rPr lang="en-US" sz="2600" dirty="0"/>
              <a:t>It shall be </a:t>
            </a:r>
            <a:r>
              <a:rPr lang="en-US" sz="2600" b="1" dirty="0">
                <a:solidFill>
                  <a:srgbClr val="C00000"/>
                </a:solidFill>
              </a:rPr>
              <a:t>unlawful for any person .. to engage in any form of threats or reprisal </a:t>
            </a:r>
            <a:r>
              <a:rPr lang="en-US" sz="2600" dirty="0"/>
              <a:t>.. the purpose of which is to punish, embarrass, deny, or reduce privileges or compensation .. as a result of, or in retaliation for, the refusal of .. that provider to .. prescribe narcotics.  </a:t>
            </a:r>
          </a:p>
          <a:p>
            <a:pPr marL="0" indent="0">
              <a:buNone/>
            </a:pPr>
            <a:endParaRPr lang="en-US" sz="1400" dirty="0"/>
          </a:p>
          <a:p>
            <a:pPr marL="0" indent="0">
              <a:buNone/>
            </a:pPr>
            <a:r>
              <a:rPr lang="en-US" sz="2600" b="1" dirty="0"/>
              <a:t>(c) </a:t>
            </a:r>
            <a:r>
              <a:rPr lang="en-US" sz="2600" b="1" dirty="0">
                <a:solidFill>
                  <a:srgbClr val="0070C0"/>
                </a:solidFill>
              </a:rPr>
              <a:t>Any person or entity who violates the foregoing .. shall be liable in the amount of three times the economic loss </a:t>
            </a:r>
            <a:r>
              <a:rPr lang="en-US" sz="2600" dirty="0"/>
              <a:t>sustained as a direct and proximate result of the reprisal.</a:t>
            </a:r>
          </a:p>
        </p:txBody>
      </p:sp>
    </p:spTree>
    <p:extLst>
      <p:ext uri="{BB962C8B-B14F-4D97-AF65-F5344CB8AC3E}">
        <p14:creationId xmlns:p14="http://schemas.microsoft.com/office/powerpoint/2010/main" val="322475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5CE3E-3774-4809-AF8A-A6C239CC7F98}"/>
              </a:ext>
            </a:extLst>
          </p:cNvPr>
          <p:cNvSpPr>
            <a:spLocks noGrp="1"/>
          </p:cNvSpPr>
          <p:nvPr>
            <p:ph type="title"/>
          </p:nvPr>
        </p:nvSpPr>
        <p:spPr/>
        <p:txBody>
          <a:bodyPr/>
          <a:lstStyle/>
          <a:p>
            <a:r>
              <a:rPr lang="en-US" dirty="0">
                <a:solidFill>
                  <a:srgbClr val="002060"/>
                </a:solidFill>
              </a:rPr>
              <a:t>Done. </a:t>
            </a:r>
          </a:p>
        </p:txBody>
      </p:sp>
      <p:pic>
        <p:nvPicPr>
          <p:cNvPr id="7" name="Content Placeholder 6">
            <a:extLst>
              <a:ext uri="{FF2B5EF4-FFF2-40B4-BE49-F238E27FC236}">
                <a16:creationId xmlns:a16="http://schemas.microsoft.com/office/drawing/2014/main" id="{989805F0-A849-4F8A-8293-4FA584925B0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895261" y="2199813"/>
            <a:ext cx="4547129" cy="3410346"/>
          </a:xfrm>
        </p:spPr>
      </p:pic>
      <p:pic>
        <p:nvPicPr>
          <p:cNvPr id="9" name="Picture 8">
            <a:extLst>
              <a:ext uri="{FF2B5EF4-FFF2-40B4-BE49-F238E27FC236}">
                <a16:creationId xmlns:a16="http://schemas.microsoft.com/office/drawing/2014/main" id="{1D90A7E8-C6D4-47AA-B302-C9660764F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296" y="228599"/>
            <a:ext cx="8596242" cy="6447182"/>
          </a:xfrm>
          <a:prstGeom prst="rect">
            <a:avLst/>
          </a:prstGeom>
        </p:spPr>
      </p:pic>
    </p:spTree>
    <p:extLst>
      <p:ext uri="{BB962C8B-B14F-4D97-AF65-F5344CB8AC3E}">
        <p14:creationId xmlns:p14="http://schemas.microsoft.com/office/powerpoint/2010/main" val="409133544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A340-F053-48C2-8D20-F87121D69016}"/>
              </a:ext>
            </a:extLst>
          </p:cNvPr>
          <p:cNvSpPr>
            <a:spLocks noGrp="1"/>
          </p:cNvSpPr>
          <p:nvPr>
            <p:ph type="title"/>
          </p:nvPr>
        </p:nvSpPr>
        <p:spPr/>
        <p:txBody>
          <a:bodyPr/>
          <a:lstStyle/>
          <a:p>
            <a:r>
              <a:rPr lang="en-US" b="1" dirty="0">
                <a:solidFill>
                  <a:srgbClr val="002060"/>
                </a:solidFill>
              </a:rPr>
              <a:t>References-first half hour:</a:t>
            </a:r>
          </a:p>
        </p:txBody>
      </p:sp>
      <p:sp>
        <p:nvSpPr>
          <p:cNvPr id="3" name="Content Placeholder 2">
            <a:extLst>
              <a:ext uri="{FF2B5EF4-FFF2-40B4-BE49-F238E27FC236}">
                <a16:creationId xmlns:a16="http://schemas.microsoft.com/office/drawing/2014/main" id="{13BC0242-A877-4450-96B3-76D0D8C58979}"/>
              </a:ext>
            </a:extLst>
          </p:cNvPr>
          <p:cNvSpPr>
            <a:spLocks noGrp="1"/>
          </p:cNvSpPr>
          <p:nvPr>
            <p:ph idx="1"/>
          </p:nvPr>
        </p:nvSpPr>
        <p:spPr/>
        <p:txBody>
          <a:bodyPr>
            <a:normAutofit/>
          </a:bodyPr>
          <a:lstStyle/>
          <a:p>
            <a:pPr marL="0" indent="0">
              <a:buNone/>
            </a:pPr>
            <a:r>
              <a:rPr lang="en-US" sz="2400" dirty="0"/>
              <a:t>https://twitter.com/tomblinnews</a:t>
            </a:r>
          </a:p>
          <a:p>
            <a:pPr marL="0" indent="0">
              <a:buNone/>
            </a:pPr>
            <a:r>
              <a:rPr lang="en-US" sz="2400" dirty="0"/>
              <a:t>https://www.pressherald.com/2018/01/24/man-arrested-in-boston-had-more-than-5-kilos-of-fentanyl-federal-authorities-say/</a:t>
            </a:r>
          </a:p>
          <a:p>
            <a:pPr marL="0" indent="0">
              <a:buNone/>
            </a:pPr>
            <a:r>
              <a:rPr lang="en-US" sz="2400" dirty="0"/>
              <a:t>https://www.cdc.gov/drugoverdose/data/statedeaths.html</a:t>
            </a:r>
          </a:p>
          <a:p>
            <a:pPr marL="0" indent="0">
              <a:buNone/>
            </a:pPr>
            <a:r>
              <a:rPr lang="en-US" sz="2400" dirty="0"/>
              <a:t>https://wonder.cdc.gov 2017</a:t>
            </a:r>
          </a:p>
          <a:p>
            <a:pPr marL="0" indent="0">
              <a:buNone/>
            </a:pPr>
            <a:r>
              <a:rPr lang="en-US" sz="2400" dirty="0"/>
              <a:t>https://www.cdc.gov/drugoverdose/maps/rxstate2009.html</a:t>
            </a:r>
          </a:p>
          <a:p>
            <a:pPr marL="0" indent="0">
              <a:buNone/>
            </a:pPr>
            <a:r>
              <a:rPr lang="en-US" sz="2400" dirty="0"/>
              <a:t>https://www.cdc.gov/drugoverdose/maps/rxcounty2009.html</a:t>
            </a:r>
          </a:p>
          <a:p>
            <a:pPr marL="0" indent="0">
              <a:buNone/>
            </a:pPr>
            <a:r>
              <a:rPr lang="en-US" sz="2400" u="sng" dirty="0"/>
              <a:t>WV Drug Overdose Deaths Historical Overview 2001-2015</a:t>
            </a:r>
            <a:r>
              <a:rPr lang="en-US" sz="2400" dirty="0"/>
              <a:t>. Jim Justice, Bill Couch, </a:t>
            </a:r>
            <a:r>
              <a:rPr lang="en-US" sz="2400" dirty="0" err="1"/>
              <a:t>Rahaul</a:t>
            </a:r>
            <a:r>
              <a:rPr lang="en-US" sz="2400" dirty="0"/>
              <a:t> Gupta, MD.  August 17, 2017. </a:t>
            </a:r>
          </a:p>
          <a:p>
            <a:pPr marL="0" indent="0">
              <a:buNone/>
            </a:pPr>
            <a:r>
              <a:rPr lang="en-US" sz="2400" dirty="0"/>
              <a:t>WVBOM Website, 2/25/18, Excel report of discipline. </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383078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520" y="415925"/>
            <a:ext cx="10515600" cy="1325563"/>
          </a:xfrm>
        </p:spPr>
        <p:txBody>
          <a:bodyPr/>
          <a:lstStyle/>
          <a:p>
            <a:r>
              <a:rPr lang="en-US" dirty="0"/>
              <a:t>Bibliography</a:t>
            </a:r>
          </a:p>
        </p:txBody>
      </p:sp>
      <p:sp>
        <p:nvSpPr>
          <p:cNvPr id="3" name="TextBox 2"/>
          <p:cNvSpPr txBox="1"/>
          <p:nvPr/>
        </p:nvSpPr>
        <p:spPr>
          <a:xfrm rot="10800000" flipV="1">
            <a:off x="95469" y="1741488"/>
            <a:ext cx="11889385" cy="4616648"/>
          </a:xfrm>
          <a:prstGeom prst="rect">
            <a:avLst/>
          </a:prstGeom>
          <a:noFill/>
        </p:spPr>
        <p:txBody>
          <a:bodyPr wrap="square" rtlCol="0">
            <a:spAutoFit/>
          </a:bodyPr>
          <a:lstStyle/>
          <a:p>
            <a:r>
              <a:rPr lang="en-US" sz="1200" dirty="0" err="1"/>
              <a:t>Maierhofer</a:t>
            </a:r>
            <a:r>
              <a:rPr lang="en-US" sz="1200" dirty="0"/>
              <a:t> CN, </a:t>
            </a:r>
            <a:r>
              <a:rPr lang="en-US" sz="1200" dirty="0" err="1"/>
              <a:t>Ranapurwala</a:t>
            </a:r>
            <a:r>
              <a:rPr lang="en-US" sz="1200" dirty="0"/>
              <a:t> SI, </a:t>
            </a:r>
            <a:r>
              <a:rPr lang="en-US" sz="1200" dirty="0" err="1"/>
              <a:t>DiPrete</a:t>
            </a:r>
            <a:r>
              <a:rPr lang="en-US" sz="1200" dirty="0"/>
              <a:t> BL, Fulcher N, </a:t>
            </a:r>
            <a:r>
              <a:rPr lang="en-US" sz="1200" dirty="0" err="1"/>
              <a:t>Ringwalt</a:t>
            </a:r>
            <a:r>
              <a:rPr lang="en-US" sz="1200" dirty="0"/>
              <a:t> CL, </a:t>
            </a:r>
            <a:r>
              <a:rPr lang="en-US" sz="1200" dirty="0" err="1"/>
              <a:t>Chelminski</a:t>
            </a:r>
            <a:r>
              <a:rPr lang="en-US" sz="1200" dirty="0"/>
              <a:t> PR, Ives TJ, </a:t>
            </a:r>
            <a:r>
              <a:rPr lang="en-US" sz="1200" dirty="0" err="1"/>
              <a:t>Dasgupta</a:t>
            </a:r>
            <a:r>
              <a:rPr lang="en-US" sz="1200" dirty="0"/>
              <a:t> N, Go VF, Pence BW. Association Between Statewide Opioid Prescribing Interventions and Opioid Prescribing Patterns in North Carolina, 2006-2018. Pain Med. 2021 Dec 11;22(12):2931-2940. </a:t>
            </a:r>
            <a:r>
              <a:rPr lang="en-US" sz="1200" dirty="0" err="1"/>
              <a:t>doi</a:t>
            </a:r>
            <a:r>
              <a:rPr lang="en-US" sz="1200" dirty="0"/>
              <a:t>: 10.1093/pm/pnab181. PMID: 34175958; PMCID: PMC8665995.</a:t>
            </a:r>
          </a:p>
          <a:p>
            <a:endParaRPr lang="en-US" sz="1200" dirty="0"/>
          </a:p>
          <a:p>
            <a:r>
              <a:rPr lang="en-US" sz="1200" dirty="0"/>
              <a:t>Schumann SO 3rd, Zhang J, McCauley JL, </a:t>
            </a:r>
            <a:r>
              <a:rPr lang="en-US" sz="1200" dirty="0" err="1"/>
              <a:t>Heidari</a:t>
            </a:r>
            <a:r>
              <a:rPr lang="en-US" sz="1200" dirty="0"/>
              <a:t> K, Ball SJ. Effect of </a:t>
            </a:r>
            <a:r>
              <a:rPr lang="en-US" sz="1200" dirty="0" err="1"/>
              <a:t>Payor</a:t>
            </a:r>
            <a:r>
              <a:rPr lang="en-US" sz="1200" dirty="0"/>
              <a:t>-Mandated Review of Prescription Drug Monitoring Program on Opioid Prescriber Rates. South Med J. 2020 Sep;113(9):415-417. </a:t>
            </a:r>
            <a:r>
              <a:rPr lang="en-US" sz="1200" dirty="0" err="1"/>
              <a:t>doi</a:t>
            </a:r>
            <a:r>
              <a:rPr lang="en-US" sz="1200" dirty="0"/>
              <a:t>: 10.14423/SMJ.0000000000001139. PMID: 32885255.</a:t>
            </a:r>
          </a:p>
          <a:p>
            <a:endParaRPr lang="en-US" sz="1200" dirty="0"/>
          </a:p>
          <a:p>
            <a:r>
              <a:rPr lang="en-US" sz="1200" dirty="0" err="1"/>
              <a:t>Sedney</a:t>
            </a:r>
            <a:r>
              <a:rPr lang="en-US" sz="1200" dirty="0"/>
              <a:t> CL, </a:t>
            </a:r>
            <a:r>
              <a:rPr lang="en-US" sz="1200" dirty="0" err="1"/>
              <a:t>Khodaverdi</a:t>
            </a:r>
            <a:r>
              <a:rPr lang="en-US" sz="1200" dirty="0"/>
              <a:t> M, Pollini R, </a:t>
            </a:r>
            <a:r>
              <a:rPr lang="en-US" sz="1200" dirty="0" err="1"/>
              <a:t>Dekeseredy</a:t>
            </a:r>
            <a:r>
              <a:rPr lang="en-US" sz="1200" dirty="0"/>
              <a:t> P, Wood N, Haggerty T. Assessing the impact of a restrictive opioid prescribing law in West Virginia. </a:t>
            </a:r>
            <a:r>
              <a:rPr lang="en-US" sz="1200" dirty="0" err="1"/>
              <a:t>Subst</a:t>
            </a:r>
            <a:r>
              <a:rPr lang="en-US" sz="1200" dirty="0"/>
              <a:t> Abuse Treat </a:t>
            </a:r>
            <a:r>
              <a:rPr lang="en-US" sz="1200" dirty="0" err="1"/>
              <a:t>Prev</a:t>
            </a:r>
            <a:r>
              <a:rPr lang="en-US" sz="1200" dirty="0"/>
              <a:t> Policy. 2021 Feb 1;16(1):14. </a:t>
            </a:r>
            <a:r>
              <a:rPr lang="en-US" sz="1200" dirty="0" err="1"/>
              <a:t>doi</a:t>
            </a:r>
            <a:r>
              <a:rPr lang="en-US" sz="1200" dirty="0"/>
              <a:t>: 10.1186/s13011-021-00349-y. PMID: 33526045; PMCID: PMC7852151.</a:t>
            </a:r>
          </a:p>
          <a:p>
            <a:endParaRPr lang="en-US" sz="1200" dirty="0"/>
          </a:p>
          <a:p>
            <a:r>
              <a:rPr lang="en-US" sz="1200" dirty="0"/>
              <a:t>Hackman HH, Young LD, </a:t>
            </a:r>
            <a:r>
              <a:rPr lang="en-US" sz="1200" dirty="0" err="1"/>
              <a:t>Galanto</a:t>
            </a:r>
            <a:r>
              <a:rPr lang="en-US" sz="1200" dirty="0"/>
              <a:t> D, Johnson D, Xuan Z. Opioid days' supply limits: an interrupted time-series analysis of opioid prescribing before and following a Massachusetts law. Am J Drug Alcohol Abuse. 2021 May 4;47(3):350-359. </a:t>
            </a:r>
            <a:r>
              <a:rPr lang="en-US" sz="1200" dirty="0" err="1"/>
              <a:t>doi</a:t>
            </a:r>
            <a:r>
              <a:rPr lang="en-US" sz="1200" dirty="0"/>
              <a:t>: 10.1080/00952990.2020.1853140. </a:t>
            </a:r>
            <a:r>
              <a:rPr lang="en-US" sz="1200" dirty="0" err="1"/>
              <a:t>Epub</a:t>
            </a:r>
            <a:r>
              <a:rPr lang="en-US" sz="1200" dirty="0"/>
              <a:t> 2021 Jan 11. PMID: 33428460.</a:t>
            </a:r>
          </a:p>
          <a:p>
            <a:endParaRPr lang="en-US" sz="1200" dirty="0"/>
          </a:p>
          <a:p>
            <a:r>
              <a:rPr lang="en-US" sz="1200" dirty="0" err="1"/>
              <a:t>Ranapurwala</a:t>
            </a:r>
            <a:r>
              <a:rPr lang="en-US" sz="1200" dirty="0"/>
              <a:t> SI, Carnahan RM, Brown G, </a:t>
            </a:r>
            <a:r>
              <a:rPr lang="en-US" sz="1200" dirty="0" err="1"/>
              <a:t>Hinman</a:t>
            </a:r>
            <a:r>
              <a:rPr lang="en-US" sz="1200" dirty="0"/>
              <a:t> J, Casteel C. Impact of Iowa's Prescription Monitoring Program on Opioid Pain Reliever Prescribing Patterns: An Interrupted Time Series Study 2003-2014. Pain Med. 2019 Feb 1;20(2):290-300. </a:t>
            </a:r>
            <a:r>
              <a:rPr lang="en-US" sz="1200" dirty="0" err="1"/>
              <a:t>doi</a:t>
            </a:r>
            <a:r>
              <a:rPr lang="en-US" sz="1200" dirty="0"/>
              <a:t>: 10.1093/pm/pny029. Erratum in: Pain Med. 2019 Sep 1;20(9):1879. PMID: 29509935.</a:t>
            </a:r>
          </a:p>
          <a:p>
            <a:endParaRPr lang="en-US" sz="1200" dirty="0"/>
          </a:p>
          <a:p>
            <a:r>
              <a:rPr lang="en-US" sz="1200" dirty="0" err="1"/>
              <a:t>Rutkow</a:t>
            </a:r>
            <a:r>
              <a:rPr lang="en-US" sz="1200" dirty="0"/>
              <a:t> L, Chang HY, </a:t>
            </a:r>
            <a:r>
              <a:rPr lang="en-US" sz="1200" dirty="0" err="1"/>
              <a:t>Daubresse</a:t>
            </a:r>
            <a:r>
              <a:rPr lang="en-US" sz="1200" dirty="0"/>
              <a:t> M, Webster DW, Stuart EA, Alexander GC. Effect of Florida's Prescription Drug Monitoring Program and Pill Mill Laws on Opioid Prescribing and Use. JAMA Intern Med. 2015 Oct;175(10):1642-9. </a:t>
            </a:r>
            <a:r>
              <a:rPr lang="en-US" sz="1200" dirty="0" err="1"/>
              <a:t>doi</a:t>
            </a:r>
            <a:r>
              <a:rPr lang="en-US" sz="1200" dirty="0"/>
              <a:t>: 10.1001/jamainternmed.2015.3931. PMID: 26280092.</a:t>
            </a:r>
          </a:p>
          <a:p>
            <a:endParaRPr lang="en-US" sz="1200" dirty="0"/>
          </a:p>
          <a:p>
            <a:r>
              <a:rPr lang="en-US" sz="1200" dirty="0">
                <a:solidFill>
                  <a:srgbClr val="000000"/>
                </a:solidFill>
                <a:latin typeface="Open Sans"/>
              </a:rPr>
              <a:t>Dowell D, Ragan KR, Jones CM, Baldwin GT, Chou R. CDC Clinical Practice Guideline for Prescribing Opioids for Pain </a:t>
            </a:r>
            <a:r>
              <a:rPr lang="en-US" sz="1200" b="1" dirty="0">
                <a:solidFill>
                  <a:srgbClr val="000000"/>
                </a:solidFill>
                <a:latin typeface="Open Sans"/>
              </a:rPr>
              <a:t>—</a:t>
            </a:r>
            <a:r>
              <a:rPr lang="en-US" sz="1200" dirty="0">
                <a:solidFill>
                  <a:srgbClr val="000000"/>
                </a:solidFill>
                <a:latin typeface="Open Sans"/>
              </a:rPr>
              <a:t> United States, 2022. MMWR </a:t>
            </a:r>
            <a:r>
              <a:rPr lang="en-US" sz="1200" dirty="0" err="1">
                <a:solidFill>
                  <a:srgbClr val="000000"/>
                </a:solidFill>
                <a:latin typeface="Open Sans"/>
              </a:rPr>
              <a:t>Recomm</a:t>
            </a:r>
            <a:r>
              <a:rPr lang="en-US" sz="1200" dirty="0">
                <a:solidFill>
                  <a:srgbClr val="000000"/>
                </a:solidFill>
                <a:latin typeface="Open Sans"/>
              </a:rPr>
              <a:t> Rep 2022;71(No. RR-3):1–95. DOI:</a:t>
            </a:r>
            <a:r>
              <a:rPr lang="en-US" sz="1200" dirty="0">
                <a:latin typeface="Open Sans"/>
              </a:rPr>
              <a:t> </a:t>
            </a:r>
            <a:r>
              <a:rPr lang="en-US" sz="1200" u="sng" dirty="0">
                <a:latin typeface="Open Sans"/>
              </a:rPr>
              <a:t>http://dx.doi.org/10.15585/mmwr.rr7103a1</a:t>
            </a:r>
            <a:r>
              <a:rPr lang="en-US" sz="1200" dirty="0">
                <a:latin typeface="Open Sans"/>
              </a:rPr>
              <a:t>.</a:t>
            </a:r>
            <a:endParaRPr lang="en-US" sz="1200" dirty="0"/>
          </a:p>
          <a:p>
            <a:endParaRPr lang="en-US" dirty="0"/>
          </a:p>
          <a:p>
            <a:endParaRPr lang="en-US" dirty="0"/>
          </a:p>
          <a:p>
            <a:endParaRPr lang="en-US" dirty="0"/>
          </a:p>
        </p:txBody>
      </p:sp>
    </p:spTree>
    <p:extLst>
      <p:ext uri="{BB962C8B-B14F-4D97-AF65-F5344CB8AC3E}">
        <p14:creationId xmlns:p14="http://schemas.microsoft.com/office/powerpoint/2010/main" val="317553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8D76B-A5BA-442E-BACC-3C45BFF3460F}"/>
              </a:ext>
            </a:extLst>
          </p:cNvPr>
          <p:cNvSpPr>
            <a:spLocks noGrp="1"/>
          </p:cNvSpPr>
          <p:nvPr>
            <p:ph type="title"/>
          </p:nvPr>
        </p:nvSpPr>
        <p:spPr/>
        <p:txBody>
          <a:bodyPr/>
          <a:lstStyle/>
          <a:p>
            <a:r>
              <a:rPr lang="en-US" b="1" dirty="0">
                <a:solidFill>
                  <a:srgbClr val="002060"/>
                </a:solidFill>
              </a:rPr>
              <a:t>Bibliography</a:t>
            </a:r>
          </a:p>
        </p:txBody>
      </p:sp>
      <p:sp>
        <p:nvSpPr>
          <p:cNvPr id="3" name="Content Placeholder 2">
            <a:extLst>
              <a:ext uri="{FF2B5EF4-FFF2-40B4-BE49-F238E27FC236}">
                <a16:creationId xmlns:a16="http://schemas.microsoft.com/office/drawing/2014/main" id="{2D9E780E-2778-4F78-B8CC-31E847AF7829}"/>
              </a:ext>
            </a:extLst>
          </p:cNvPr>
          <p:cNvSpPr>
            <a:spLocks noGrp="1"/>
          </p:cNvSpPr>
          <p:nvPr>
            <p:ph idx="1"/>
          </p:nvPr>
        </p:nvSpPr>
        <p:spPr/>
        <p:txBody>
          <a:bodyPr>
            <a:normAutofit fontScale="70000" lnSpcReduction="20000"/>
          </a:bodyPr>
          <a:lstStyle/>
          <a:p>
            <a:pPr>
              <a:spcBef>
                <a:spcPts val="0"/>
              </a:spcBef>
            </a:pPr>
            <a:r>
              <a:rPr lang="en-US" sz="1900" dirty="0"/>
              <a:t>https://wvbom.wv.gov/Cont_Med_Education.asp</a:t>
            </a:r>
          </a:p>
          <a:p>
            <a:pPr>
              <a:spcBef>
                <a:spcPts val="0"/>
              </a:spcBef>
            </a:pPr>
            <a:endParaRPr lang="en-US" sz="1200" dirty="0"/>
          </a:p>
          <a:p>
            <a:pPr>
              <a:spcBef>
                <a:spcPts val="0"/>
              </a:spcBef>
            </a:pPr>
            <a:r>
              <a:rPr lang="pl-PL" sz="1900" dirty="0"/>
              <a:t>Mayo Clinic Proc. 2008; 83(1)66-76 </a:t>
            </a:r>
            <a:endParaRPr lang="en-US" sz="1900" dirty="0"/>
          </a:p>
          <a:p>
            <a:pPr>
              <a:spcBef>
                <a:spcPts val="0"/>
              </a:spcBef>
            </a:pPr>
            <a:endParaRPr lang="en-US" sz="1200" dirty="0"/>
          </a:p>
          <a:p>
            <a:pPr>
              <a:spcBef>
                <a:spcPts val="0"/>
              </a:spcBef>
            </a:pPr>
            <a:r>
              <a:rPr lang="en-US" sz="1900" b="1" dirty="0"/>
              <a:t>A Primary Care Approach to Substance Misuse</a:t>
            </a:r>
            <a:r>
              <a:rPr lang="en-US" sz="1900" dirty="0"/>
              <a:t>, B. Shapiro, MD; D.  </a:t>
            </a:r>
            <a:r>
              <a:rPr lang="en-US" sz="1900" dirty="0" err="1"/>
              <a:t>Coffa</a:t>
            </a:r>
            <a:r>
              <a:rPr lang="en-US" sz="1900" dirty="0"/>
              <a:t>; and E. McCance-Katz, MD PhD, </a:t>
            </a:r>
            <a:r>
              <a:rPr lang="en-US" sz="1900" i="1" dirty="0"/>
              <a:t>Am Fam Physician.</a:t>
            </a:r>
            <a:r>
              <a:rPr lang="en-US" sz="1900" dirty="0"/>
              <a:t> 2013 Jul 15;88(2):113-121.</a:t>
            </a:r>
          </a:p>
          <a:p>
            <a:pPr>
              <a:spcBef>
                <a:spcPts val="0"/>
              </a:spcBef>
            </a:pPr>
            <a:endParaRPr lang="en-US" sz="1200" dirty="0"/>
          </a:p>
          <a:p>
            <a:pPr>
              <a:spcBef>
                <a:spcPts val="0"/>
              </a:spcBef>
            </a:pPr>
            <a:r>
              <a:rPr lang="en-US" sz="1900" dirty="0"/>
              <a:t>Cumulative number of states authorizing prescription drug abuse-related laws by type of law, United States, 1970-2010 http://www.cdc.gov/homeandrecreationalsafety/Poisoning/laws/index.html</a:t>
            </a:r>
          </a:p>
          <a:p>
            <a:pPr>
              <a:spcBef>
                <a:spcPts val="0"/>
              </a:spcBef>
            </a:pPr>
            <a:endParaRPr lang="en-US" sz="1200" dirty="0"/>
          </a:p>
          <a:p>
            <a:pPr>
              <a:spcBef>
                <a:spcPts val="0"/>
              </a:spcBef>
            </a:pPr>
            <a:r>
              <a:rPr lang="en-US" sz="2000" dirty="0"/>
              <a:t>https://www.aafp.org/afp/2016/0615/p982.html</a:t>
            </a:r>
          </a:p>
          <a:p>
            <a:pPr>
              <a:spcBef>
                <a:spcPts val="0"/>
              </a:spcBef>
            </a:pPr>
            <a:endParaRPr lang="en-US" sz="1200" dirty="0"/>
          </a:p>
          <a:p>
            <a:pPr>
              <a:spcBef>
                <a:spcPts val="0"/>
              </a:spcBef>
            </a:pPr>
            <a:r>
              <a:rPr lang="en-US" sz="2000" dirty="0">
                <a:hlinkClick r:id="rId2"/>
              </a:rPr>
              <a:t>https://www.aafp.org/afp/topicModules/viewTopicModule.htm?topicModuleId=27</a:t>
            </a:r>
            <a:endParaRPr lang="en-US" sz="2000" dirty="0"/>
          </a:p>
          <a:p>
            <a:pPr>
              <a:spcBef>
                <a:spcPts val="0"/>
              </a:spcBef>
            </a:pPr>
            <a:endParaRPr lang="en-US" sz="2000" dirty="0"/>
          </a:p>
          <a:p>
            <a:pPr>
              <a:spcBef>
                <a:spcPts val="0"/>
              </a:spcBef>
            </a:pPr>
            <a:r>
              <a:rPr lang="en-US" sz="2000" dirty="0"/>
              <a:t>Mars SG, </a:t>
            </a:r>
            <a:r>
              <a:rPr lang="en-US" sz="2000" dirty="0" err="1"/>
              <a:t>Bourgois</a:t>
            </a:r>
            <a:r>
              <a:rPr lang="en-US" sz="2000" dirty="0"/>
              <a:t> P, </a:t>
            </a:r>
            <a:r>
              <a:rPr lang="en-US" sz="2000" dirty="0" err="1"/>
              <a:t>Karandinos</a:t>
            </a:r>
            <a:r>
              <a:rPr lang="en-US" sz="2000" dirty="0"/>
              <a:t> G, Montero F, </a:t>
            </a:r>
            <a:r>
              <a:rPr lang="en-US" sz="2000" dirty="0" err="1"/>
              <a:t>Ciccarone</a:t>
            </a:r>
            <a:r>
              <a:rPr lang="en-US" sz="2000" dirty="0"/>
              <a:t> D. “Every ‘never’ I ever said came true”: transitions from opioid pills to heroin injecting. </a:t>
            </a:r>
            <a:r>
              <a:rPr lang="en-US" sz="2000" dirty="0" err="1"/>
              <a:t>Int</a:t>
            </a:r>
            <a:r>
              <a:rPr lang="en-US" sz="2000" dirty="0"/>
              <a:t> J Drug Policy. 2014;25(2):257–66.</a:t>
            </a:r>
          </a:p>
          <a:p>
            <a:pPr>
              <a:spcBef>
                <a:spcPts val="0"/>
              </a:spcBef>
            </a:pPr>
            <a:endParaRPr lang="en-US" sz="2000" dirty="0"/>
          </a:p>
          <a:p>
            <a:pPr>
              <a:spcBef>
                <a:spcPts val="0"/>
              </a:spcBef>
            </a:pPr>
            <a:r>
              <a:rPr lang="en-US" sz="2000" dirty="0" err="1"/>
              <a:t>Ondocsin</a:t>
            </a:r>
            <a:r>
              <a:rPr lang="en-US" sz="2000" dirty="0"/>
              <a:t>, J., Mars, S.G., Howe, M. </a:t>
            </a:r>
            <a:r>
              <a:rPr lang="en-US" sz="2000" i="1" dirty="0"/>
              <a:t>et al.</a:t>
            </a:r>
            <a:r>
              <a:rPr lang="en-US" sz="2000" dirty="0"/>
              <a:t> Hostility, compassion and role reversal in West Virginia’s long opioid overdose emergency. </a:t>
            </a:r>
            <a:r>
              <a:rPr lang="en-US" sz="2000" i="1" dirty="0"/>
              <a:t>Harm </a:t>
            </a:r>
            <a:r>
              <a:rPr lang="en-US" sz="2000" i="1" dirty="0" err="1"/>
              <a:t>Reduct</a:t>
            </a:r>
            <a:r>
              <a:rPr lang="en-US" sz="2000" i="1" dirty="0"/>
              <a:t> J</a:t>
            </a:r>
            <a:r>
              <a:rPr lang="en-US" sz="2000" dirty="0"/>
              <a:t> </a:t>
            </a:r>
            <a:r>
              <a:rPr lang="en-US" sz="2000" b="1" dirty="0"/>
              <a:t>17, </a:t>
            </a:r>
            <a:r>
              <a:rPr lang="en-US" sz="2000" dirty="0"/>
              <a:t>74 (2020). </a:t>
            </a:r>
            <a:r>
              <a:rPr lang="en-US" sz="2000" dirty="0">
                <a:hlinkClick r:id="rId3"/>
              </a:rPr>
              <a:t>https://doi.org/10.1186/s12954-020-00416-w</a:t>
            </a:r>
            <a:endParaRPr lang="en-US" sz="2000" dirty="0"/>
          </a:p>
          <a:p>
            <a:pPr>
              <a:spcBef>
                <a:spcPts val="0"/>
              </a:spcBef>
            </a:pPr>
            <a:endParaRPr lang="en-US" sz="2000" dirty="0"/>
          </a:p>
          <a:p>
            <a:pPr>
              <a:spcBef>
                <a:spcPts val="0"/>
              </a:spcBef>
            </a:pPr>
            <a:r>
              <a:rPr lang="en-US" sz="2000" dirty="0" err="1"/>
              <a:t>Manchikanti</a:t>
            </a:r>
            <a:r>
              <a:rPr lang="en-US" sz="2000" dirty="0"/>
              <a:t> L, Kaye AM, </a:t>
            </a:r>
            <a:r>
              <a:rPr lang="en-US" sz="2000" dirty="0" err="1"/>
              <a:t>Knezevic</a:t>
            </a:r>
            <a:r>
              <a:rPr lang="en-US" sz="2000" dirty="0"/>
              <a:t> NN, </a:t>
            </a:r>
            <a:r>
              <a:rPr lang="en-US" sz="2000" dirty="0" err="1"/>
              <a:t>McAnally</a:t>
            </a:r>
            <a:r>
              <a:rPr lang="en-US" sz="2000" dirty="0"/>
              <a:t> H, </a:t>
            </a:r>
            <a:r>
              <a:rPr lang="en-US" sz="2000" dirty="0" err="1"/>
              <a:t>Slavin</a:t>
            </a:r>
            <a:r>
              <a:rPr lang="en-US" sz="2000" dirty="0"/>
              <a:t> K, </a:t>
            </a:r>
            <a:r>
              <a:rPr lang="en-US" sz="2000" dirty="0" err="1"/>
              <a:t>Trescot</a:t>
            </a:r>
            <a:r>
              <a:rPr lang="en-US" sz="2000" dirty="0"/>
              <a:t> AM, Blank S, </a:t>
            </a:r>
            <a:r>
              <a:rPr lang="en-US" sz="2000" dirty="0" err="1"/>
              <a:t>Pampati</a:t>
            </a:r>
            <a:r>
              <a:rPr lang="en-US" sz="2000" dirty="0"/>
              <a:t> V, Abdi S, </a:t>
            </a:r>
            <a:r>
              <a:rPr lang="en-US" sz="2000" dirty="0" err="1"/>
              <a:t>Grider</a:t>
            </a:r>
            <a:r>
              <a:rPr lang="en-US" sz="2000" dirty="0"/>
              <a:t> JS, Kaye AD, </a:t>
            </a:r>
            <a:r>
              <a:rPr lang="en-US" sz="2000" dirty="0" err="1"/>
              <a:t>Manchikanti</a:t>
            </a:r>
            <a:r>
              <a:rPr lang="en-US" sz="2000" dirty="0"/>
              <a:t> KN, </a:t>
            </a:r>
            <a:r>
              <a:rPr lang="en-US" sz="2000" dirty="0" err="1"/>
              <a:t>Cordner</a:t>
            </a:r>
            <a:r>
              <a:rPr lang="en-US" sz="2000" dirty="0"/>
              <a:t> H, </a:t>
            </a:r>
            <a:r>
              <a:rPr lang="en-US" sz="2000" dirty="0" err="1"/>
              <a:t>Gharibo</a:t>
            </a:r>
            <a:r>
              <a:rPr lang="en-US" sz="2000" dirty="0"/>
              <a:t> CG, </a:t>
            </a:r>
            <a:r>
              <a:rPr lang="en-US" sz="2000" dirty="0" err="1"/>
              <a:t>Harned</a:t>
            </a:r>
            <a:r>
              <a:rPr lang="en-US" sz="2000" dirty="0"/>
              <a:t> ME, Albers SL, </a:t>
            </a:r>
            <a:r>
              <a:rPr lang="en-US" sz="2000" dirty="0" err="1"/>
              <a:t>Atluri</a:t>
            </a:r>
            <a:r>
              <a:rPr lang="en-US" sz="2000" dirty="0"/>
              <a:t> S, Aydin SM, </a:t>
            </a:r>
            <a:r>
              <a:rPr lang="en-US" sz="2000" dirty="0" err="1"/>
              <a:t>Bakshi</a:t>
            </a:r>
            <a:r>
              <a:rPr lang="en-US" sz="2000" dirty="0"/>
              <a:t> S, </a:t>
            </a:r>
            <a:r>
              <a:rPr lang="en-US" sz="2000" dirty="0" err="1"/>
              <a:t>Barkin</a:t>
            </a:r>
            <a:r>
              <a:rPr lang="en-US" sz="2000" dirty="0"/>
              <a:t> RL, Benyamin RM, Boswell MV, Buenaventura RM, </a:t>
            </a:r>
            <a:r>
              <a:rPr lang="en-US" sz="2000" dirty="0" err="1"/>
              <a:t>Calodney</a:t>
            </a:r>
            <a:r>
              <a:rPr lang="en-US" sz="2000" dirty="0"/>
              <a:t> AK, </a:t>
            </a:r>
            <a:r>
              <a:rPr lang="en-US" sz="2000" dirty="0" err="1"/>
              <a:t>Cedeno</a:t>
            </a:r>
            <a:r>
              <a:rPr lang="en-US" sz="2000" dirty="0"/>
              <a:t> DL, </a:t>
            </a:r>
            <a:r>
              <a:rPr lang="en-US" sz="2000" dirty="0" err="1"/>
              <a:t>Datta</a:t>
            </a:r>
            <a:r>
              <a:rPr lang="en-US" sz="2000" dirty="0"/>
              <a:t> S, Deer TR, Fellows B, Galan V, </a:t>
            </a:r>
            <a:r>
              <a:rPr lang="en-US" sz="2000" dirty="0" err="1"/>
              <a:t>Grami</a:t>
            </a:r>
            <a:r>
              <a:rPr lang="en-US" sz="2000" dirty="0"/>
              <a:t> V, Hansen H, Helm Ii S, </a:t>
            </a:r>
            <a:r>
              <a:rPr lang="en-US" sz="2000" dirty="0" err="1"/>
              <a:t>Justiz</a:t>
            </a:r>
            <a:r>
              <a:rPr lang="en-US" sz="2000" dirty="0"/>
              <a:t> R, </a:t>
            </a:r>
            <a:r>
              <a:rPr lang="en-US" sz="2000" dirty="0" err="1"/>
              <a:t>Koyyalagunta</a:t>
            </a:r>
            <a:r>
              <a:rPr lang="en-US" sz="2000" dirty="0"/>
              <a:t> D, </a:t>
            </a:r>
            <a:r>
              <a:rPr lang="en-US" sz="2000" dirty="0" err="1"/>
              <a:t>Malla</a:t>
            </a:r>
            <a:r>
              <a:rPr lang="en-US" sz="2000" dirty="0"/>
              <a:t> Y, </a:t>
            </a:r>
            <a:r>
              <a:rPr lang="en-US" sz="2000" dirty="0" err="1"/>
              <a:t>Navani</a:t>
            </a:r>
            <a:r>
              <a:rPr lang="en-US" sz="2000" dirty="0"/>
              <a:t> A, Nouri KH, </a:t>
            </a:r>
            <a:r>
              <a:rPr lang="en-US" sz="2000" dirty="0" err="1"/>
              <a:t>Pasupuleti</a:t>
            </a:r>
            <a:r>
              <a:rPr lang="en-US" sz="2000" dirty="0"/>
              <a:t> R, Sehgal N, Silverman SM, </a:t>
            </a:r>
            <a:r>
              <a:rPr lang="en-US" sz="2000" dirty="0" err="1"/>
              <a:t>Simopoulos</a:t>
            </a:r>
            <a:r>
              <a:rPr lang="en-US" sz="2000" dirty="0"/>
              <a:t> TT, Singh V, Solanki DR, </a:t>
            </a:r>
            <a:r>
              <a:rPr lang="en-US" sz="2000" dirty="0" err="1"/>
              <a:t>Staats</a:t>
            </a:r>
            <a:r>
              <a:rPr lang="en-US" sz="2000" dirty="0"/>
              <a:t> PS, Vallejo R, </a:t>
            </a:r>
            <a:r>
              <a:rPr lang="en-US" sz="2000" dirty="0" err="1"/>
              <a:t>Wargo</a:t>
            </a:r>
            <a:r>
              <a:rPr lang="en-US" sz="2000" dirty="0"/>
              <a:t> BW, Watanabe A, Hirsch JA. Responsible, Safe, and Effective Prescription of Opioids for Chronic Non-Cancer Pain: American Society of Interventional Pain Physicians (ASIPP) Guidelines. Pain Physician. 2017 Feb;20(2S):S3-S92. PMID: 28226332.</a:t>
            </a:r>
          </a:p>
          <a:p>
            <a:pPr>
              <a:spcBef>
                <a:spcPts val="0"/>
              </a:spcBef>
            </a:pPr>
            <a:endParaRPr lang="en-US" sz="2000" dirty="0"/>
          </a:p>
          <a:p>
            <a:pPr>
              <a:spcBef>
                <a:spcPts val="0"/>
              </a:spcBef>
            </a:pPr>
            <a:r>
              <a:rPr lang="en-US" sz="1800" dirty="0" err="1"/>
              <a:t>Sedney</a:t>
            </a:r>
            <a:r>
              <a:rPr lang="en-US" sz="1800" dirty="0"/>
              <a:t>, C.L., Haggerty, T., </a:t>
            </a:r>
            <a:r>
              <a:rPr lang="en-US" sz="1800" dirty="0" err="1"/>
              <a:t>Dekeseredy</a:t>
            </a:r>
            <a:r>
              <a:rPr lang="en-US" sz="1800" dirty="0"/>
              <a:t>, P. </a:t>
            </a:r>
            <a:r>
              <a:rPr lang="en-US" sz="1800" i="1" dirty="0"/>
              <a:t>et al.</a:t>
            </a:r>
            <a:r>
              <a:rPr lang="en-US" sz="1800" dirty="0"/>
              <a:t> “The DEA would come in and destroy you”: a qualitative study of fear and unintended consequences among opioid prescribers in WV. </a:t>
            </a:r>
            <a:r>
              <a:rPr lang="en-US" sz="1800" i="1" dirty="0" err="1"/>
              <a:t>Subst</a:t>
            </a:r>
            <a:r>
              <a:rPr lang="en-US" sz="1800" i="1" dirty="0"/>
              <a:t> Abuse Treat </a:t>
            </a:r>
            <a:r>
              <a:rPr lang="en-US" sz="1800" i="1" dirty="0" err="1"/>
              <a:t>Prev</a:t>
            </a:r>
            <a:r>
              <a:rPr lang="en-US" sz="1800" i="1" dirty="0"/>
              <a:t> Policy</a:t>
            </a:r>
            <a:r>
              <a:rPr lang="en-US" sz="1800" dirty="0"/>
              <a:t> </a:t>
            </a:r>
            <a:r>
              <a:rPr lang="en-US" sz="1800" b="1" dirty="0"/>
              <a:t>17, </a:t>
            </a:r>
            <a:r>
              <a:rPr lang="en-US" sz="1800" dirty="0"/>
              <a:t>19 (2022). https://doi.org/10.1186/s13011-022-00447-5</a:t>
            </a:r>
            <a:endParaRPr lang="en-US" sz="2000" dirty="0"/>
          </a:p>
          <a:p>
            <a:pPr>
              <a:spcBef>
                <a:spcPts val="0"/>
              </a:spcBef>
            </a:pPr>
            <a:endParaRPr lang="en-US" sz="2000" dirty="0"/>
          </a:p>
          <a:p>
            <a:pPr>
              <a:spcBef>
                <a:spcPts val="0"/>
              </a:spcBef>
            </a:pPr>
            <a:endParaRPr lang="en-US" sz="1900" dirty="0"/>
          </a:p>
          <a:p>
            <a:endParaRPr lang="en-US" dirty="0"/>
          </a:p>
          <a:p>
            <a:endParaRPr lang="en-US" dirty="0"/>
          </a:p>
        </p:txBody>
      </p:sp>
    </p:spTree>
    <p:extLst>
      <p:ext uri="{BB962C8B-B14F-4D97-AF65-F5344CB8AC3E}">
        <p14:creationId xmlns:p14="http://schemas.microsoft.com/office/powerpoint/2010/main" val="4285931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217912" y="1754705"/>
            <a:ext cx="6688915" cy="3693319"/>
          </a:xfrm>
          <a:prstGeom prst="rect">
            <a:avLst/>
          </a:prstGeom>
        </p:spPr>
        <p:txBody>
          <a:bodyPr wrap="square">
            <a:spAutoFit/>
          </a:bodyPr>
          <a:lstStyle/>
          <a:p>
            <a:r>
              <a:rPr lang="en-US" b="1" dirty="0">
                <a:solidFill>
                  <a:srgbClr val="000000"/>
                </a:solidFill>
                <a:latin typeface="Open Sans"/>
              </a:rPr>
              <a:t>Racial/ethnic differences remain after adjusting for factors.</a:t>
            </a:r>
          </a:p>
          <a:p>
            <a:endParaRPr lang="en-US" dirty="0">
              <a:solidFill>
                <a:srgbClr val="000000"/>
              </a:solidFill>
              <a:latin typeface="Open Sans"/>
            </a:endParaRPr>
          </a:p>
          <a:p>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They appear to be magnified for Black and Hispanic patients in </a:t>
            </a:r>
            <a:r>
              <a:rPr lang="en-US" b="1" dirty="0">
                <a:solidFill>
                  <a:schemeClr val="accent1">
                    <a:lumMod val="75000"/>
                  </a:schemeClr>
                </a:solidFill>
                <a:latin typeface="Open Sans"/>
              </a:rPr>
              <a:t>socioeconomically disadvantaged neighborhoods.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Women might be at higher risk for inadequate pain management, </a:t>
            </a:r>
            <a:r>
              <a:rPr lang="en-US" dirty="0">
                <a:solidFill>
                  <a:schemeClr val="accent1">
                    <a:lumMod val="75000"/>
                  </a:schemeClr>
                </a:solidFill>
                <a:latin typeface="Open Sans"/>
              </a:rPr>
              <a:t>although they have higher opioid prescription fill rates than men at a population level.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u="sng" dirty="0">
                <a:solidFill>
                  <a:srgbClr val="000000"/>
                </a:solidFill>
                <a:latin typeface="Open Sans"/>
              </a:rPr>
              <a:t>Geographic disparities contribute to increased use of opioids for conditions for which non-opioid treatment options might be preferred but are less available</a:t>
            </a:r>
            <a:r>
              <a:rPr lang="en-US" dirty="0">
                <a:solidFill>
                  <a:srgbClr val="000000"/>
                </a:solidFill>
                <a:latin typeface="Open Sans"/>
              </a:rPr>
              <a:t>. </a:t>
            </a:r>
            <a:endParaRPr lang="en-US" dirty="0"/>
          </a:p>
        </p:txBody>
      </p:sp>
      <p:pic>
        <p:nvPicPr>
          <p:cNvPr id="4" name="Picture 3"/>
          <p:cNvPicPr>
            <a:picLocks noChangeAspect="1"/>
          </p:cNvPicPr>
          <p:nvPr/>
        </p:nvPicPr>
        <p:blipFill>
          <a:blip r:embed="rId2"/>
          <a:stretch>
            <a:fillRect/>
          </a:stretch>
        </p:blipFill>
        <p:spPr>
          <a:xfrm>
            <a:off x="7324077" y="1911912"/>
            <a:ext cx="4710205" cy="3378903"/>
          </a:xfrm>
          <a:prstGeom prst="rect">
            <a:avLst/>
          </a:prstGeom>
          <a:ln w="38100">
            <a:solidFill>
              <a:schemeClr val="tx1"/>
            </a:solidFill>
          </a:ln>
        </p:spPr>
      </p:pic>
      <p:sp>
        <p:nvSpPr>
          <p:cNvPr id="5" name="Rectangle 4"/>
          <p:cNvSpPr/>
          <p:nvPr/>
        </p:nvSpPr>
        <p:spPr>
          <a:xfrm>
            <a:off x="6096000" y="5893838"/>
            <a:ext cx="6096000" cy="830997"/>
          </a:xfrm>
          <a:prstGeom prst="rect">
            <a:avLst/>
          </a:prstGeom>
        </p:spPr>
        <p:txBody>
          <a:bodyPr>
            <a:spAutoFit/>
          </a:bodyPr>
          <a:lstStyle/>
          <a:p>
            <a:r>
              <a:rPr lang="en-US" sz="800" dirty="0"/>
              <a:t>https://www.bing.com/images/search?view=detailV2&amp;ccid=ksYIfecS&amp;id=BE8B856E10F3490181F8EC9A1015BBDC27846938&amp;thid=OIP.ksYIfecS9D1I2Ma5Tu-6MAHaFH&amp;mediaurl=https%3a%2f%2frentpath-res.cloudinary.com%2fw_558%2ch_386%2ct_rp%2ccs_tinysrgb%2cfl_force_strip%2cc_fill%2ce_improve%2cf_auto%2fe_unsharp_mask%3a50%2cq_auto%2fbd70ef1e477775c4065a0ab899a1dc23&amp;cdnurl=https%3a%2f%2fth.bing.com%2fth%2fid%2fR.92c6087de712f43d48d8c6b94eefba30%3frik%3dOGmEJ9y7FRCa7A%26pid%3dImgRaw%26r%3d0&amp;exph=386&amp;expw=558&amp;q=homecrest+appartments+parkersburg+WV&amp;simid=608031597135212794&amp;FORM=IRPRST&amp;ck=4A9812866FFA88FE32279041EF91B3FF&amp;selectedIndex=5&amp;ajaxhist=0&amp;ajaxserp=0</a:t>
            </a:r>
          </a:p>
        </p:txBody>
      </p:sp>
    </p:spTree>
    <p:extLst>
      <p:ext uri="{BB962C8B-B14F-4D97-AF65-F5344CB8AC3E}">
        <p14:creationId xmlns:p14="http://schemas.microsoft.com/office/powerpoint/2010/main" val="3404869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127247" y="1781075"/>
            <a:ext cx="5829669" cy="3416320"/>
          </a:xfrm>
          <a:prstGeom prst="rect">
            <a:avLst/>
          </a:prstGeom>
        </p:spPr>
        <p:txBody>
          <a:bodyPr wrap="square">
            <a:spAutoFit/>
          </a:bodyPr>
          <a:lstStyle/>
          <a:p>
            <a:pPr algn="ctr"/>
            <a:r>
              <a:rPr lang="en-US" b="1" dirty="0">
                <a:solidFill>
                  <a:srgbClr val="000000"/>
                </a:solidFill>
                <a:latin typeface="Open Sans"/>
              </a:rPr>
              <a:t>For example</a:t>
            </a:r>
            <a:r>
              <a:rPr lang="en-US" dirty="0">
                <a:solidFill>
                  <a:srgbClr val="000000"/>
                </a:solidFill>
                <a:latin typeface="Open Sans"/>
              </a:rPr>
              <a:t>, </a:t>
            </a:r>
          </a:p>
          <a:p>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Adults living in </a:t>
            </a:r>
            <a:r>
              <a:rPr lang="en-US" dirty="0">
                <a:solidFill>
                  <a:srgbClr val="C00000"/>
                </a:solidFill>
                <a:latin typeface="Open Sans"/>
              </a:rPr>
              <a:t>rural areas are more likely to be prescribed opioids </a:t>
            </a:r>
            <a:r>
              <a:rPr lang="en-US" dirty="0">
                <a:solidFill>
                  <a:srgbClr val="000000"/>
                </a:solidFill>
                <a:latin typeface="Open Sans"/>
              </a:rPr>
              <a:t>for chronic nonmalignant pain than adults living in non-rural areas.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Although some  ethnic/racial populations have experienced much higher rates of prescription opioid–related overdose deaths than others.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b="1" dirty="0">
                <a:solidFill>
                  <a:srgbClr val="0070C0"/>
                </a:solidFill>
                <a:latin typeface="Open Sans"/>
              </a:rPr>
              <a:t>Application of safeguards in opioid prescribing are disproportionately applied to Black patients.</a:t>
            </a:r>
            <a:r>
              <a:rPr lang="en-US" dirty="0">
                <a:solidFill>
                  <a:srgbClr val="000000"/>
                </a:solidFill>
                <a:latin typeface="Open Sans"/>
              </a:rPr>
              <a:t> </a:t>
            </a:r>
            <a:endParaRPr lang="en-US" dirty="0"/>
          </a:p>
        </p:txBody>
      </p:sp>
      <p:pic>
        <p:nvPicPr>
          <p:cNvPr id="4" name="Picture 3"/>
          <p:cNvPicPr>
            <a:picLocks noChangeAspect="1"/>
          </p:cNvPicPr>
          <p:nvPr/>
        </p:nvPicPr>
        <p:blipFill>
          <a:blip r:embed="rId2"/>
          <a:stretch>
            <a:fillRect/>
          </a:stretch>
        </p:blipFill>
        <p:spPr>
          <a:xfrm>
            <a:off x="6572280" y="3869549"/>
            <a:ext cx="5456964" cy="2327064"/>
          </a:xfrm>
          <a:prstGeom prst="rect">
            <a:avLst/>
          </a:prstGeom>
          <a:ln w="38100">
            <a:solidFill>
              <a:schemeClr val="tx1"/>
            </a:solidFill>
          </a:ln>
        </p:spPr>
      </p:pic>
      <p:sp>
        <p:nvSpPr>
          <p:cNvPr id="5" name="Rectangle 4"/>
          <p:cNvSpPr/>
          <p:nvPr/>
        </p:nvSpPr>
        <p:spPr>
          <a:xfrm>
            <a:off x="8259194" y="6498153"/>
            <a:ext cx="3770050" cy="215444"/>
          </a:xfrm>
          <a:prstGeom prst="rect">
            <a:avLst/>
          </a:prstGeom>
        </p:spPr>
        <p:txBody>
          <a:bodyPr wrap="square">
            <a:spAutoFit/>
          </a:bodyPr>
          <a:lstStyle/>
          <a:p>
            <a:r>
              <a:rPr lang="en-US" sz="800" dirty="0"/>
              <a:t>https://khn.org/news/black-pharmacists-culturally-competent-health-care-diversity/</a:t>
            </a:r>
          </a:p>
        </p:txBody>
      </p:sp>
    </p:spTree>
    <p:extLst>
      <p:ext uri="{BB962C8B-B14F-4D97-AF65-F5344CB8AC3E}">
        <p14:creationId xmlns:p14="http://schemas.microsoft.com/office/powerpoint/2010/main" val="1990580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592667" y="2155674"/>
            <a:ext cx="5976809" cy="3693319"/>
          </a:xfrm>
          <a:prstGeom prst="rect">
            <a:avLst/>
          </a:prstGeom>
        </p:spPr>
        <p:txBody>
          <a:bodyPr wrap="square">
            <a:spAutoFit/>
          </a:bodyPr>
          <a:lstStyle/>
          <a:p>
            <a:r>
              <a:rPr lang="en-US" dirty="0">
                <a:solidFill>
                  <a:srgbClr val="000000"/>
                </a:solidFill>
                <a:latin typeface="Open Sans"/>
              </a:rPr>
              <a:t>In 2020, prescription </a:t>
            </a:r>
            <a:r>
              <a:rPr lang="en-US" b="1" dirty="0">
                <a:solidFill>
                  <a:srgbClr val="FF0000"/>
                </a:solidFill>
                <a:latin typeface="Open Sans"/>
              </a:rPr>
              <a:t>opioids remained the most commonly misused prescription drug in the United States. </a:t>
            </a:r>
          </a:p>
          <a:p>
            <a:endParaRPr lang="en-US" dirty="0">
              <a:solidFill>
                <a:srgbClr val="000000"/>
              </a:solidFill>
              <a:latin typeface="Open Sans"/>
            </a:endParaRPr>
          </a:p>
          <a:p>
            <a:r>
              <a:rPr lang="en-US" dirty="0">
                <a:solidFill>
                  <a:srgbClr val="000000"/>
                </a:solidFill>
                <a:latin typeface="Open Sans"/>
              </a:rPr>
              <a:t>Also in 2020, among those reporting misuse during the past year, </a:t>
            </a:r>
            <a:r>
              <a:rPr lang="en-US" b="1" dirty="0">
                <a:solidFill>
                  <a:srgbClr val="0070C0"/>
                </a:solidFill>
                <a:latin typeface="Open Sans"/>
              </a:rPr>
              <a:t>64.6% reported the main reason for their most recent misuse was to </a:t>
            </a:r>
            <a:r>
              <a:rPr lang="en-US" b="1" dirty="0">
                <a:latin typeface="Open Sans"/>
              </a:rPr>
              <a:t>“</a:t>
            </a:r>
            <a:r>
              <a:rPr lang="en-US" b="1" dirty="0">
                <a:solidFill>
                  <a:srgbClr val="C00000"/>
                </a:solidFill>
                <a:latin typeface="Open Sans"/>
              </a:rPr>
              <a:t>relieve physical pain</a:t>
            </a:r>
            <a:r>
              <a:rPr lang="en-US" dirty="0">
                <a:solidFill>
                  <a:srgbClr val="000000"/>
                </a:solidFill>
                <a:latin typeface="Open Sans"/>
              </a:rPr>
              <a:t>” compared with 11.3% to “feel good or get high” and 2.3% “because I am hooked or have to have it.” </a:t>
            </a:r>
          </a:p>
          <a:p>
            <a:endParaRPr lang="en-US" dirty="0">
              <a:solidFill>
                <a:srgbClr val="000000"/>
              </a:solidFill>
              <a:latin typeface="Open Sans"/>
            </a:endParaRPr>
          </a:p>
          <a:p>
            <a:r>
              <a:rPr lang="en-US" dirty="0">
                <a:solidFill>
                  <a:srgbClr val="000000"/>
                </a:solidFill>
                <a:latin typeface="Open Sans"/>
              </a:rPr>
              <a:t>Taken together, these factors underscore the need for an updated clinical practice guideline on appropriate opioid prescribing for pain and pain management.</a:t>
            </a:r>
            <a:endParaRPr lang="en-US" dirty="0"/>
          </a:p>
        </p:txBody>
      </p:sp>
      <p:pic>
        <p:nvPicPr>
          <p:cNvPr id="5" name="Picture 4"/>
          <p:cNvPicPr>
            <a:picLocks noChangeAspect="1"/>
          </p:cNvPicPr>
          <p:nvPr/>
        </p:nvPicPr>
        <p:blipFill>
          <a:blip r:embed="rId2"/>
          <a:stretch>
            <a:fillRect/>
          </a:stretch>
        </p:blipFill>
        <p:spPr>
          <a:xfrm>
            <a:off x="7298020" y="2155674"/>
            <a:ext cx="4492163" cy="3396357"/>
          </a:xfrm>
          <a:prstGeom prst="rect">
            <a:avLst/>
          </a:prstGeom>
          <a:ln w="38100">
            <a:solidFill>
              <a:schemeClr val="tx1"/>
            </a:solidFill>
          </a:ln>
        </p:spPr>
      </p:pic>
      <p:sp>
        <p:nvSpPr>
          <p:cNvPr id="6" name="Rectangle 5"/>
          <p:cNvSpPr/>
          <p:nvPr/>
        </p:nvSpPr>
        <p:spPr>
          <a:xfrm>
            <a:off x="8531442" y="6523696"/>
            <a:ext cx="3373514" cy="215444"/>
          </a:xfrm>
          <a:prstGeom prst="rect">
            <a:avLst/>
          </a:prstGeom>
        </p:spPr>
        <p:txBody>
          <a:bodyPr wrap="square">
            <a:spAutoFit/>
          </a:bodyPr>
          <a:lstStyle/>
          <a:p>
            <a:r>
              <a:rPr lang="en-US" sz="800" dirty="0"/>
              <a:t>https://ldi.upenn.edu/wp-content/uploads/2021/08/cherish17-15-x1200.jpg</a:t>
            </a:r>
          </a:p>
        </p:txBody>
      </p:sp>
      <p:sp>
        <p:nvSpPr>
          <p:cNvPr id="7" name="Rectangle 6"/>
          <p:cNvSpPr/>
          <p:nvPr/>
        </p:nvSpPr>
        <p:spPr>
          <a:xfrm>
            <a:off x="7789219" y="5848993"/>
            <a:ext cx="3715697" cy="369332"/>
          </a:xfrm>
          <a:prstGeom prst="rect">
            <a:avLst/>
          </a:prstGeom>
        </p:spPr>
        <p:txBody>
          <a:bodyPr wrap="none">
            <a:spAutoFit/>
          </a:bodyPr>
          <a:lstStyle/>
          <a:p>
            <a:r>
              <a:rPr lang="en-US" dirty="0"/>
              <a:t> the CDC’s Deborah Dowell, MD, MPH</a:t>
            </a:r>
          </a:p>
        </p:txBody>
      </p:sp>
    </p:spTree>
    <p:extLst>
      <p:ext uri="{BB962C8B-B14F-4D97-AF65-F5344CB8AC3E}">
        <p14:creationId xmlns:p14="http://schemas.microsoft.com/office/powerpoint/2010/main" val="1070263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160867" y="1968017"/>
            <a:ext cx="10879665" cy="3970318"/>
          </a:xfrm>
          <a:prstGeom prst="rect">
            <a:avLst/>
          </a:prstGeom>
        </p:spPr>
        <p:txBody>
          <a:bodyPr wrap="square">
            <a:spAutoFit/>
          </a:bodyPr>
          <a:lstStyle/>
          <a:p>
            <a:r>
              <a:rPr lang="en-US" dirty="0">
                <a:solidFill>
                  <a:srgbClr val="000000"/>
                </a:solidFill>
                <a:latin typeface="Open Sans"/>
              </a:rPr>
              <a:t> The guideline </a:t>
            </a:r>
            <a:r>
              <a:rPr lang="en-US" b="1" dirty="0">
                <a:solidFill>
                  <a:srgbClr val="0070C0"/>
                </a:solidFill>
                <a:latin typeface="Open Sans"/>
              </a:rPr>
              <a:t>is intended for clinicians who are treating outpatients aged ≥18 years with</a:t>
            </a:r>
            <a:r>
              <a:rPr lang="en-US" dirty="0">
                <a:solidFill>
                  <a:srgbClr val="000000"/>
                </a:solidFill>
                <a:latin typeface="Open Sans"/>
              </a:rPr>
              <a:t>:</a:t>
            </a:r>
          </a:p>
          <a:p>
            <a:r>
              <a:rPr lang="en-US" dirty="0">
                <a:solidFill>
                  <a:srgbClr val="000000"/>
                </a:solidFill>
                <a:latin typeface="Open Sans"/>
              </a:rPr>
              <a:t> </a:t>
            </a:r>
          </a:p>
          <a:p>
            <a:pPr marL="285750" indent="-285750">
              <a:buFont typeface="Courier New" panose="02070309020205020404" pitchFamily="49" charset="0"/>
              <a:buChar char="o"/>
            </a:pPr>
            <a:r>
              <a:rPr lang="en-US" dirty="0">
                <a:solidFill>
                  <a:srgbClr val="000000"/>
                </a:solidFill>
                <a:latin typeface="Open Sans"/>
              </a:rPr>
              <a:t>acute (duration of &lt;1 month), </a:t>
            </a:r>
          </a:p>
          <a:p>
            <a:pPr marL="285750" indent="-285750">
              <a:buFont typeface="Courier New" panose="02070309020205020404" pitchFamily="49" charset="0"/>
              <a:buChar char="o"/>
            </a:pPr>
            <a:r>
              <a:rPr lang="en-US" dirty="0">
                <a:solidFill>
                  <a:srgbClr val="000000"/>
                </a:solidFill>
                <a:latin typeface="Open Sans"/>
              </a:rPr>
              <a:t>subacute (duration of 1–3 months), </a:t>
            </a:r>
          </a:p>
          <a:p>
            <a:pPr marL="285750" indent="-285750">
              <a:buFont typeface="Courier New" panose="02070309020205020404" pitchFamily="49" charset="0"/>
              <a:buChar char="o"/>
            </a:pPr>
            <a:r>
              <a:rPr lang="en-US" dirty="0">
                <a:solidFill>
                  <a:srgbClr val="000000"/>
                </a:solidFill>
                <a:latin typeface="Open Sans"/>
              </a:rPr>
              <a:t>or chronic (duration of &gt;3 months) pain, </a:t>
            </a:r>
          </a:p>
          <a:p>
            <a:endParaRPr lang="en-US" dirty="0">
              <a:solidFill>
                <a:srgbClr val="000000"/>
              </a:solidFill>
              <a:latin typeface="Open Sans"/>
            </a:endParaRPr>
          </a:p>
          <a:p>
            <a:r>
              <a:rPr lang="en-US" dirty="0">
                <a:solidFill>
                  <a:srgbClr val="C00000"/>
                </a:solidFill>
                <a:latin typeface="Open Sans"/>
              </a:rPr>
              <a:t>and </a:t>
            </a:r>
            <a:r>
              <a:rPr lang="en-US" u="sng" dirty="0">
                <a:solidFill>
                  <a:srgbClr val="C00000"/>
                </a:solidFill>
                <a:latin typeface="Open Sans"/>
              </a:rPr>
              <a:t>excludes</a:t>
            </a:r>
            <a:r>
              <a:rPr lang="en-US" dirty="0">
                <a:solidFill>
                  <a:srgbClr val="C00000"/>
                </a:solidFill>
                <a:latin typeface="Open Sans"/>
              </a:rPr>
              <a:t> pain management related to </a:t>
            </a:r>
          </a:p>
          <a:p>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sickle cell disease, </a:t>
            </a:r>
          </a:p>
          <a:p>
            <a:pPr marL="285750" indent="-285750">
              <a:buFont typeface="Courier New" panose="02070309020205020404" pitchFamily="49" charset="0"/>
              <a:buChar char="o"/>
            </a:pPr>
            <a:r>
              <a:rPr lang="en-US" dirty="0">
                <a:solidFill>
                  <a:srgbClr val="000000"/>
                </a:solidFill>
                <a:latin typeface="Open Sans"/>
              </a:rPr>
              <a:t>cancer-related pain treatment, </a:t>
            </a:r>
          </a:p>
          <a:p>
            <a:pPr marL="285750" indent="-285750">
              <a:buFont typeface="Courier New" panose="02070309020205020404" pitchFamily="49" charset="0"/>
              <a:buChar char="o"/>
            </a:pPr>
            <a:r>
              <a:rPr lang="en-US" dirty="0">
                <a:solidFill>
                  <a:srgbClr val="000000"/>
                </a:solidFill>
                <a:latin typeface="Open Sans"/>
              </a:rPr>
              <a:t>palliative care, and </a:t>
            </a:r>
          </a:p>
          <a:p>
            <a:pPr marL="285750" indent="-285750">
              <a:buFont typeface="Courier New" panose="02070309020205020404" pitchFamily="49" charset="0"/>
              <a:buChar char="o"/>
            </a:pPr>
            <a:r>
              <a:rPr lang="en-US" dirty="0">
                <a:solidFill>
                  <a:srgbClr val="000000"/>
                </a:solidFill>
                <a:latin typeface="Open Sans"/>
              </a:rPr>
              <a:t>end-of-life care. </a:t>
            </a:r>
          </a:p>
          <a:p>
            <a:endParaRPr lang="en-US" dirty="0">
              <a:solidFill>
                <a:srgbClr val="000000"/>
              </a:solidFill>
              <a:latin typeface="Open Sans"/>
            </a:endParaRPr>
          </a:p>
          <a:p>
            <a:r>
              <a:rPr lang="en-US" dirty="0">
                <a:solidFill>
                  <a:srgbClr val="000000"/>
                </a:solidFill>
                <a:latin typeface="Open Sans"/>
              </a:rPr>
              <a:t>.</a:t>
            </a:r>
            <a:endParaRPr lang="en-US" dirty="0"/>
          </a:p>
        </p:txBody>
      </p:sp>
    </p:spTree>
    <p:extLst>
      <p:ext uri="{BB962C8B-B14F-4D97-AF65-F5344CB8AC3E}">
        <p14:creationId xmlns:p14="http://schemas.microsoft.com/office/powerpoint/2010/main" val="279632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225477" y="1809721"/>
            <a:ext cx="11480800" cy="3693319"/>
          </a:xfrm>
          <a:prstGeom prst="rect">
            <a:avLst/>
          </a:prstGeom>
        </p:spPr>
        <p:txBody>
          <a:bodyPr wrap="square">
            <a:spAutoFit/>
          </a:bodyPr>
          <a:lstStyle/>
          <a:p>
            <a:r>
              <a:rPr lang="en-US" b="1" dirty="0">
                <a:solidFill>
                  <a:srgbClr val="0070C0"/>
                </a:solidFill>
                <a:latin typeface="Open Sans"/>
              </a:rPr>
              <a:t>The recommendations are most relevant to clinicians </a:t>
            </a:r>
          </a:p>
          <a:p>
            <a:r>
              <a:rPr lang="en-US" b="1" dirty="0">
                <a:solidFill>
                  <a:srgbClr val="0070C0"/>
                </a:solidFill>
                <a:latin typeface="Open Sans"/>
              </a:rPr>
              <a:t>whose scope of practice includes prescribing opioids :</a:t>
            </a:r>
          </a:p>
          <a:p>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physicians, </a:t>
            </a:r>
          </a:p>
          <a:p>
            <a:pPr marL="285750" indent="-285750">
              <a:buFont typeface="Courier New" panose="02070309020205020404" pitchFamily="49" charset="0"/>
              <a:buChar char="o"/>
            </a:pPr>
            <a:r>
              <a:rPr lang="en-US" dirty="0">
                <a:solidFill>
                  <a:srgbClr val="000000"/>
                </a:solidFill>
                <a:latin typeface="Open Sans"/>
              </a:rPr>
              <a:t>nurse practitioners and other advanced-practice registered nurses, </a:t>
            </a:r>
          </a:p>
          <a:p>
            <a:pPr marL="285750" indent="-285750">
              <a:buFont typeface="Courier New" panose="02070309020205020404" pitchFamily="49" charset="0"/>
              <a:buChar char="o"/>
            </a:pPr>
            <a:r>
              <a:rPr lang="en-US" dirty="0">
                <a:solidFill>
                  <a:srgbClr val="000000"/>
                </a:solidFill>
                <a:latin typeface="Open Sans"/>
              </a:rPr>
              <a:t>physician assistants, and </a:t>
            </a:r>
          </a:p>
          <a:p>
            <a:pPr marL="285750" indent="-285750">
              <a:buFont typeface="Courier New" panose="02070309020205020404" pitchFamily="49" charset="0"/>
              <a:buChar char="o"/>
            </a:pPr>
            <a:r>
              <a:rPr lang="en-US" dirty="0">
                <a:solidFill>
                  <a:srgbClr val="000000"/>
                </a:solidFill>
                <a:latin typeface="Open Sans"/>
              </a:rPr>
              <a:t>oral health practitioners. </a:t>
            </a:r>
          </a:p>
          <a:p>
            <a:endParaRPr lang="en-US" dirty="0">
              <a:solidFill>
                <a:srgbClr val="000000"/>
              </a:solidFill>
              <a:latin typeface="Open Sans"/>
            </a:endParaRPr>
          </a:p>
          <a:p>
            <a:endParaRPr lang="en-US" dirty="0">
              <a:solidFill>
                <a:srgbClr val="000000"/>
              </a:solidFill>
              <a:latin typeface="Open Sans"/>
            </a:endParaRPr>
          </a:p>
          <a:p>
            <a:r>
              <a:rPr lang="en-US" dirty="0">
                <a:solidFill>
                  <a:srgbClr val="000000"/>
                </a:solidFill>
                <a:latin typeface="Open Sans"/>
              </a:rPr>
              <a:t>Because clinicians might work within </a:t>
            </a:r>
            <a:r>
              <a:rPr lang="en-US" dirty="0">
                <a:solidFill>
                  <a:srgbClr val="0070C0"/>
                </a:solidFill>
                <a:latin typeface="Open Sans"/>
              </a:rPr>
              <a:t>team-based care</a:t>
            </a:r>
            <a:r>
              <a:rPr lang="en-US" dirty="0">
                <a:solidFill>
                  <a:srgbClr val="000000"/>
                </a:solidFill>
                <a:latin typeface="Open Sans"/>
              </a:rPr>
              <a:t>, the guideline also refers to and promotes integrated pain management and collaborative working relationships among clinicians (e.g., </a:t>
            </a:r>
            <a:r>
              <a:rPr lang="en-US" dirty="0">
                <a:solidFill>
                  <a:srgbClr val="C00000"/>
                </a:solidFill>
                <a:latin typeface="Open Sans"/>
              </a:rPr>
              <a:t>behavioral health specialists such as social workers or psychologists, pharmacists, and registered nurses</a:t>
            </a:r>
            <a:r>
              <a:rPr lang="en-US" dirty="0">
                <a:solidFill>
                  <a:srgbClr val="000000"/>
                </a:solidFill>
                <a:latin typeface="Open Sans"/>
              </a:rPr>
              <a:t>). </a:t>
            </a:r>
          </a:p>
          <a:p>
            <a:endParaRPr lang="en-US" dirty="0">
              <a:solidFill>
                <a:srgbClr val="000000"/>
              </a:solidFill>
              <a:latin typeface="Open Sans"/>
            </a:endParaRPr>
          </a:p>
        </p:txBody>
      </p:sp>
    </p:spTree>
    <p:extLst>
      <p:ext uri="{BB962C8B-B14F-4D97-AF65-F5344CB8AC3E}">
        <p14:creationId xmlns:p14="http://schemas.microsoft.com/office/powerpoint/2010/main" val="3797306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7DE7C-890C-49A9-9174-E71989DEC1D1}"/>
              </a:ext>
            </a:extLst>
          </p:cNvPr>
          <p:cNvSpPr>
            <a:spLocks noGrp="1"/>
          </p:cNvSpPr>
          <p:nvPr>
            <p:ph type="title"/>
          </p:nvPr>
        </p:nvSpPr>
        <p:spPr/>
        <p:txBody>
          <a:bodyPr>
            <a:normAutofit/>
          </a:bodyPr>
          <a:lstStyle/>
          <a:p>
            <a:pPr algn="ctr"/>
            <a:r>
              <a:rPr lang="en-US" b="1" dirty="0">
                <a:solidFill>
                  <a:srgbClr val="002060"/>
                </a:solidFill>
              </a:rPr>
              <a:t>Agenda</a:t>
            </a:r>
          </a:p>
        </p:txBody>
      </p:sp>
      <p:sp>
        <p:nvSpPr>
          <p:cNvPr id="3" name="Content Placeholder 2">
            <a:extLst>
              <a:ext uri="{FF2B5EF4-FFF2-40B4-BE49-F238E27FC236}">
                <a16:creationId xmlns:a16="http://schemas.microsoft.com/office/drawing/2014/main" id="{C37AD7F6-B9D0-4064-8C82-FF3B7A3EE855}"/>
              </a:ext>
            </a:extLst>
          </p:cNvPr>
          <p:cNvSpPr>
            <a:spLocks noGrp="1"/>
          </p:cNvSpPr>
          <p:nvPr>
            <p:ph idx="1"/>
          </p:nvPr>
        </p:nvSpPr>
        <p:spPr>
          <a:xfrm>
            <a:off x="-1" y="1790696"/>
            <a:ext cx="3812711" cy="4974088"/>
          </a:xfrm>
        </p:spPr>
        <p:txBody>
          <a:bodyPr>
            <a:normAutofit fontScale="55000" lnSpcReduction="20000"/>
          </a:bodyPr>
          <a:lstStyle/>
          <a:p>
            <a:pPr marL="0" indent="0" algn="ctr">
              <a:buNone/>
            </a:pPr>
            <a:r>
              <a:rPr lang="en-US" sz="4400" b="1" dirty="0"/>
              <a:t>The First 30  Hour:</a:t>
            </a:r>
          </a:p>
          <a:p>
            <a:pPr marL="0" indent="0" algn="ctr">
              <a:buNone/>
            </a:pPr>
            <a:endParaRPr lang="en-US" sz="3800" dirty="0"/>
          </a:p>
          <a:p>
            <a:pPr marL="0" indent="0" algn="ctr">
              <a:buNone/>
            </a:pPr>
            <a:r>
              <a:rPr lang="en-US" sz="4400" b="1" dirty="0">
                <a:solidFill>
                  <a:srgbClr val="002060"/>
                </a:solidFill>
              </a:rPr>
              <a:t>Why We Are here</a:t>
            </a:r>
          </a:p>
          <a:p>
            <a:pPr marL="0" indent="0" algn="ctr">
              <a:buNone/>
            </a:pPr>
            <a:endParaRPr lang="en-US" sz="4400" dirty="0">
              <a:solidFill>
                <a:srgbClr val="002060"/>
              </a:solidFill>
            </a:endParaRPr>
          </a:p>
          <a:p>
            <a:pPr marL="0" indent="0" algn="ctr">
              <a:buNone/>
            </a:pPr>
            <a:r>
              <a:rPr lang="en-US" sz="4400" dirty="0">
                <a:solidFill>
                  <a:srgbClr val="002060"/>
                </a:solidFill>
              </a:rPr>
              <a:t>The current situation</a:t>
            </a:r>
          </a:p>
          <a:p>
            <a:pPr marL="0" indent="0" algn="ctr">
              <a:buNone/>
            </a:pPr>
            <a:endParaRPr lang="en-US" sz="4400" dirty="0">
              <a:solidFill>
                <a:srgbClr val="002060"/>
              </a:solidFill>
            </a:endParaRPr>
          </a:p>
          <a:p>
            <a:pPr marL="0" indent="0" algn="ctr">
              <a:buNone/>
            </a:pPr>
            <a:r>
              <a:rPr lang="en-US" sz="4400" dirty="0">
                <a:solidFill>
                  <a:srgbClr val="002060"/>
                </a:solidFill>
              </a:rPr>
              <a:t>Assessment of Risk</a:t>
            </a:r>
          </a:p>
          <a:p>
            <a:pPr marL="0" indent="0" algn="ctr">
              <a:buNone/>
            </a:pPr>
            <a:endParaRPr lang="en-US" sz="4400" dirty="0">
              <a:solidFill>
                <a:srgbClr val="002060"/>
              </a:solidFill>
            </a:endParaRPr>
          </a:p>
          <a:p>
            <a:pPr marL="0" indent="0" algn="ctr">
              <a:buNone/>
            </a:pPr>
            <a:r>
              <a:rPr lang="en-US" sz="4400" dirty="0">
                <a:solidFill>
                  <a:srgbClr val="002060"/>
                </a:solidFill>
              </a:rPr>
              <a:t>Assessment of Need</a:t>
            </a:r>
          </a:p>
          <a:p>
            <a:pPr marL="0" indent="0" algn="ctr">
              <a:buNone/>
            </a:pPr>
            <a:endParaRPr lang="en-US" sz="4400" dirty="0">
              <a:solidFill>
                <a:srgbClr val="002060"/>
              </a:solidFill>
            </a:endParaRPr>
          </a:p>
          <a:p>
            <a:pPr marL="0" indent="0" algn="ctr">
              <a:buNone/>
            </a:pPr>
            <a:r>
              <a:rPr lang="en-US" sz="4400" dirty="0">
                <a:solidFill>
                  <a:srgbClr val="002060"/>
                </a:solidFill>
              </a:rPr>
              <a:t>BOP</a:t>
            </a:r>
          </a:p>
          <a:p>
            <a:pPr marL="0" indent="0" algn="ctr">
              <a:buNone/>
            </a:pPr>
            <a:endParaRPr lang="en-US" sz="4400" dirty="0">
              <a:solidFill>
                <a:srgbClr val="002060"/>
              </a:solidFill>
            </a:endParaRPr>
          </a:p>
          <a:p>
            <a:pPr marL="0" indent="0" algn="ctr">
              <a:buNone/>
            </a:pPr>
            <a:r>
              <a:rPr lang="en-US" sz="4400" dirty="0">
                <a:solidFill>
                  <a:srgbClr val="002060"/>
                </a:solidFill>
              </a:rPr>
              <a:t>Contracts</a:t>
            </a:r>
          </a:p>
          <a:p>
            <a:pPr marL="0" indent="0" algn="ctr">
              <a:buNone/>
            </a:pPr>
            <a:endParaRPr lang="en-US" sz="2400" dirty="0">
              <a:solidFill>
                <a:srgbClr val="002060"/>
              </a:solidFill>
            </a:endParaRPr>
          </a:p>
          <a:p>
            <a:pPr marL="0" indent="0" algn="ctr">
              <a:buNone/>
            </a:pPr>
            <a:endParaRPr lang="en-US" sz="2400" dirty="0">
              <a:solidFill>
                <a:srgbClr val="002060"/>
              </a:solidFill>
            </a:endParaRPr>
          </a:p>
          <a:p>
            <a:pPr marL="0" indent="0" algn="ctr">
              <a:buNone/>
            </a:pPr>
            <a:endParaRPr lang="en-US" sz="2400" dirty="0">
              <a:solidFill>
                <a:srgbClr val="002060"/>
              </a:solidFill>
            </a:endParaRPr>
          </a:p>
          <a:p>
            <a:pPr marL="0" indent="0" algn="ctr">
              <a:buNone/>
            </a:pPr>
            <a:endParaRPr lang="en-US" sz="2400" dirty="0">
              <a:solidFill>
                <a:srgbClr val="002060"/>
              </a:solidFill>
            </a:endParaRPr>
          </a:p>
          <a:p>
            <a:pPr marL="0" indent="0" algn="ctr">
              <a:buNone/>
            </a:pPr>
            <a:endParaRPr lang="en-US" sz="2400" dirty="0"/>
          </a:p>
        </p:txBody>
      </p:sp>
      <p:sp>
        <p:nvSpPr>
          <p:cNvPr id="4" name="TextBox 3">
            <a:extLst>
              <a:ext uri="{FF2B5EF4-FFF2-40B4-BE49-F238E27FC236}">
                <a16:creationId xmlns:a16="http://schemas.microsoft.com/office/drawing/2014/main" id="{1A7E53CB-841E-4101-8FBB-98F8AF79E93C}"/>
              </a:ext>
            </a:extLst>
          </p:cNvPr>
          <p:cNvSpPr txBox="1"/>
          <p:nvPr/>
        </p:nvSpPr>
        <p:spPr>
          <a:xfrm>
            <a:off x="4274832" y="1703496"/>
            <a:ext cx="3511850" cy="4154984"/>
          </a:xfrm>
          <a:prstGeom prst="rect">
            <a:avLst/>
          </a:prstGeom>
          <a:noFill/>
        </p:spPr>
        <p:txBody>
          <a:bodyPr wrap="square" rtlCol="0">
            <a:spAutoFit/>
          </a:bodyPr>
          <a:lstStyle/>
          <a:p>
            <a:pPr algn="ctr"/>
            <a:r>
              <a:rPr lang="en-US" sz="2400" b="1" dirty="0"/>
              <a:t>The Hour After That: </a:t>
            </a:r>
          </a:p>
          <a:p>
            <a:pPr lvl="0" algn="ctr">
              <a:defRPr/>
            </a:pPr>
            <a:endParaRPr lang="en-US" sz="2400" dirty="0">
              <a:solidFill>
                <a:srgbClr val="002060"/>
              </a:solidFill>
            </a:endParaRPr>
          </a:p>
          <a:p>
            <a:pPr lvl="0" algn="ctr">
              <a:defRPr/>
            </a:pPr>
            <a:r>
              <a:rPr lang="en-US" sz="2400" dirty="0">
                <a:solidFill>
                  <a:srgbClr val="002060"/>
                </a:solidFill>
              </a:rPr>
              <a:t>Prescribing Opioids</a:t>
            </a:r>
          </a:p>
          <a:p>
            <a:pPr algn="ctr"/>
            <a:endParaRPr lang="en-US" sz="2400" dirty="0">
              <a:solidFill>
                <a:srgbClr val="002060"/>
              </a:solidFill>
            </a:endParaRPr>
          </a:p>
          <a:p>
            <a:pPr algn="ctr"/>
            <a:r>
              <a:rPr lang="en-US" sz="2400" dirty="0">
                <a:solidFill>
                  <a:srgbClr val="002060"/>
                </a:solidFill>
              </a:rPr>
              <a:t>Opioid equivalents</a:t>
            </a:r>
          </a:p>
          <a:p>
            <a:pPr algn="ctr"/>
            <a:endParaRPr lang="en-US" sz="2400" dirty="0">
              <a:solidFill>
                <a:srgbClr val="002060"/>
              </a:solidFill>
            </a:endParaRPr>
          </a:p>
          <a:p>
            <a:pPr algn="ctr"/>
            <a:r>
              <a:rPr lang="en-US" sz="2400" dirty="0">
                <a:solidFill>
                  <a:srgbClr val="002060"/>
                </a:solidFill>
              </a:rPr>
              <a:t>Testing:</a:t>
            </a:r>
          </a:p>
          <a:p>
            <a:pPr algn="ctr"/>
            <a:r>
              <a:rPr lang="en-US" sz="2400" dirty="0">
                <a:solidFill>
                  <a:srgbClr val="002060"/>
                </a:solidFill>
              </a:rPr>
              <a:t>Urine </a:t>
            </a:r>
          </a:p>
          <a:p>
            <a:pPr algn="ctr"/>
            <a:r>
              <a:rPr lang="en-US" sz="2400" dirty="0">
                <a:solidFill>
                  <a:srgbClr val="002060"/>
                </a:solidFill>
              </a:rPr>
              <a:t>Pill counts</a:t>
            </a:r>
          </a:p>
          <a:p>
            <a:pPr algn="ctr"/>
            <a:endParaRPr lang="en-US" sz="2400" dirty="0">
              <a:solidFill>
                <a:srgbClr val="002060"/>
              </a:solidFill>
            </a:endParaRPr>
          </a:p>
          <a:p>
            <a:pPr algn="ctr"/>
            <a:endParaRPr lang="en-US" sz="2400" dirty="0"/>
          </a:p>
        </p:txBody>
      </p:sp>
      <p:sp>
        <p:nvSpPr>
          <p:cNvPr id="7" name="TextBox 6">
            <a:extLst>
              <a:ext uri="{FF2B5EF4-FFF2-40B4-BE49-F238E27FC236}">
                <a16:creationId xmlns:a16="http://schemas.microsoft.com/office/drawing/2014/main" id="{ED9BC9BB-B55B-4ACD-8D21-D28F6B922D6E}"/>
              </a:ext>
            </a:extLst>
          </p:cNvPr>
          <p:cNvSpPr txBox="1"/>
          <p:nvPr/>
        </p:nvSpPr>
        <p:spPr>
          <a:xfrm>
            <a:off x="8815516" y="1690688"/>
            <a:ext cx="236912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rPr>
              <a:t>The Last </a:t>
            </a:r>
            <a:r>
              <a:rPr lang="en-US" sz="2400" b="1" noProof="0" dirty="0">
                <a:latin typeface="Calibri" panose="020F0502020204030204"/>
              </a:rPr>
              <a:t>H</a:t>
            </a:r>
            <a:r>
              <a:rPr lang="en-US" sz="2400" b="1" dirty="0">
                <a:latin typeface="Calibri" panose="020F0502020204030204"/>
              </a:rPr>
              <a:t>our:</a:t>
            </a:r>
            <a:endParaRPr kumimoji="0" lang="en-US" sz="2400" b="1" i="0" u="none" strike="noStrike" kern="1200" cap="none" spc="0" normalizeH="0" baseline="0" noProof="0" dirty="0">
              <a:ln>
                <a:noFill/>
              </a:ln>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The New CDC</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Guidelines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algn="ctr"/>
            <a:r>
              <a:rPr lang="en-US" sz="2400" dirty="0">
                <a:solidFill>
                  <a:srgbClr val="002060"/>
                </a:solidFill>
              </a:rPr>
              <a:t>The WV Opioid Reduction Act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61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fade">
                                      <p:cBhvr>
                                        <p:cTn id="45" dur="500"/>
                                        <p:tgtEl>
                                          <p:spTgt spid="4">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fade">
                                      <p:cBhvr>
                                        <p:cTn id="50" dur="500"/>
                                        <p:tgtEl>
                                          <p:spTgt spid="4">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fade">
                                      <p:cBhvr>
                                        <p:cTn id="55" dur="500"/>
                                        <p:tgtEl>
                                          <p:spTgt spid="4">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
                                            <p:txEl>
                                              <p:pRg st="7" end="7"/>
                                            </p:txEl>
                                          </p:spTgt>
                                        </p:tgtEl>
                                        <p:attrNameLst>
                                          <p:attrName>style.visibility</p:attrName>
                                        </p:attrNameLst>
                                      </p:cBhvr>
                                      <p:to>
                                        <p:strVal val="visible"/>
                                      </p:to>
                                    </p:set>
                                    <p:animEffect transition="in" filter="fade">
                                      <p:cBhvr>
                                        <p:cTn id="60" dur="500"/>
                                        <p:tgtEl>
                                          <p:spTgt spid="4">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
                                            <p:txEl>
                                              <p:pRg st="8" end="8"/>
                                            </p:txEl>
                                          </p:spTgt>
                                        </p:tgtEl>
                                        <p:attrNameLst>
                                          <p:attrName>style.visibility</p:attrName>
                                        </p:attrNameLst>
                                      </p:cBhvr>
                                      <p:to>
                                        <p:strVal val="visible"/>
                                      </p:to>
                                    </p:set>
                                    <p:animEffect transition="in" filter="fade">
                                      <p:cBhvr>
                                        <p:cTn id="65" dur="500"/>
                                        <p:tgtEl>
                                          <p:spTgt spid="4">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7">
                                            <p:txEl>
                                              <p:pRg st="0" end="0"/>
                                            </p:txEl>
                                          </p:spTgt>
                                        </p:tgtEl>
                                        <p:attrNameLst>
                                          <p:attrName>style.visibility</p:attrName>
                                        </p:attrNameLst>
                                      </p:cBhvr>
                                      <p:to>
                                        <p:strVal val="visible"/>
                                      </p:to>
                                    </p:set>
                                    <p:animEffect transition="in" filter="fade">
                                      <p:cBhvr>
                                        <p:cTn id="74" dur="500"/>
                                        <p:tgtEl>
                                          <p:spTgt spid="7">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xEl>
                                              <p:pRg st="2" end="2"/>
                                            </p:txEl>
                                          </p:spTgt>
                                        </p:tgtEl>
                                        <p:attrNameLst>
                                          <p:attrName>style.visibility</p:attrName>
                                        </p:attrNameLst>
                                      </p:cBhvr>
                                      <p:to>
                                        <p:strVal val="visible"/>
                                      </p:to>
                                    </p:set>
                                    <p:animEffect transition="in" filter="fade">
                                      <p:cBhvr>
                                        <p:cTn id="79" dur="500"/>
                                        <p:tgtEl>
                                          <p:spTgt spid="7">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7">
                                            <p:txEl>
                                              <p:pRg st="4" end="4"/>
                                            </p:txEl>
                                          </p:spTgt>
                                        </p:tgtEl>
                                        <p:attrNameLst>
                                          <p:attrName>style.visibility</p:attrName>
                                        </p:attrNameLst>
                                      </p:cBhvr>
                                      <p:to>
                                        <p:strVal val="visible"/>
                                      </p:to>
                                    </p:set>
                                    <p:animEffect transition="in" filter="fade">
                                      <p:cBhvr>
                                        <p:cTn id="84"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5458864" y="1981419"/>
            <a:ext cx="6446092" cy="4247317"/>
          </a:xfrm>
          <a:prstGeom prst="rect">
            <a:avLst/>
          </a:prstGeom>
        </p:spPr>
        <p:txBody>
          <a:bodyPr wrap="square">
            <a:spAutoFit/>
          </a:bodyPr>
          <a:lstStyle/>
          <a:p>
            <a:r>
              <a:rPr lang="en-US" b="1" dirty="0">
                <a:solidFill>
                  <a:srgbClr val="0070C0"/>
                </a:solidFill>
                <a:latin typeface="Open Sans"/>
              </a:rPr>
              <a:t>This guideline update includes recommendations for:</a:t>
            </a:r>
          </a:p>
          <a:p>
            <a:endParaRPr lang="en-US" dirty="0">
              <a:solidFill>
                <a:srgbClr val="000000"/>
              </a:solidFill>
              <a:latin typeface="Open Sans"/>
            </a:endParaRPr>
          </a:p>
          <a:p>
            <a:pPr marL="285750" indent="-285750">
              <a:buFont typeface="Courier New" panose="02070309020205020404" pitchFamily="49" charset="0"/>
              <a:buChar char="o"/>
            </a:pPr>
            <a:r>
              <a:rPr lang="en-US" b="1" u="sng" dirty="0">
                <a:solidFill>
                  <a:srgbClr val="000000"/>
                </a:solidFill>
                <a:latin typeface="Open Sans"/>
              </a:rPr>
              <a:t>primary care clinicians </a:t>
            </a:r>
            <a:r>
              <a:rPr lang="en-US" dirty="0">
                <a:solidFill>
                  <a:srgbClr val="000000"/>
                </a:solidFill>
                <a:latin typeface="Open Sans"/>
              </a:rPr>
              <a:t>- internists and family physicians, </a:t>
            </a:r>
          </a:p>
          <a:p>
            <a:endParaRPr lang="en-US" dirty="0">
              <a:solidFill>
                <a:srgbClr val="000000"/>
              </a:solidFill>
              <a:latin typeface="Open Sans"/>
            </a:endParaRPr>
          </a:p>
          <a:p>
            <a:endParaRPr lang="en-US" dirty="0">
              <a:solidFill>
                <a:srgbClr val="000000"/>
              </a:solidFill>
              <a:latin typeface="Open Sans"/>
            </a:endParaRPr>
          </a:p>
          <a:p>
            <a:r>
              <a:rPr lang="en-US" dirty="0">
                <a:solidFill>
                  <a:srgbClr val="000000"/>
                </a:solidFill>
                <a:latin typeface="Open Sans"/>
              </a:rPr>
              <a:t>and other clinicians managing pain in </a:t>
            </a:r>
            <a:r>
              <a:rPr lang="en-US" b="1" dirty="0">
                <a:solidFill>
                  <a:srgbClr val="0070C0"/>
                </a:solidFill>
                <a:latin typeface="Open Sans"/>
              </a:rPr>
              <a:t>outpatient settings</a:t>
            </a:r>
            <a:r>
              <a:rPr lang="en-US" dirty="0">
                <a:solidFill>
                  <a:srgbClr val="000000"/>
                </a:solidFill>
                <a:latin typeface="Open Sans"/>
              </a:rPr>
              <a:t>: </a:t>
            </a:r>
          </a:p>
          <a:p>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surgeons, </a:t>
            </a:r>
          </a:p>
          <a:p>
            <a:pPr marL="285750" indent="-285750">
              <a:buFont typeface="Courier New" panose="02070309020205020404" pitchFamily="49" charset="0"/>
              <a:buChar char="o"/>
            </a:pPr>
            <a:r>
              <a:rPr lang="en-US" dirty="0">
                <a:solidFill>
                  <a:srgbClr val="000000"/>
                </a:solidFill>
                <a:latin typeface="Open Sans"/>
              </a:rPr>
              <a:t>emergency medicine clinicians, </a:t>
            </a:r>
          </a:p>
          <a:p>
            <a:pPr marL="285750" indent="-285750">
              <a:buFont typeface="Courier New" panose="02070309020205020404" pitchFamily="49" charset="0"/>
              <a:buChar char="o"/>
            </a:pPr>
            <a:r>
              <a:rPr lang="en-US" dirty="0">
                <a:solidFill>
                  <a:srgbClr val="000000"/>
                </a:solidFill>
                <a:latin typeface="Open Sans"/>
              </a:rPr>
              <a:t>occupational medicine clinicians, </a:t>
            </a:r>
          </a:p>
          <a:p>
            <a:pPr marL="285750" indent="-285750">
              <a:buFont typeface="Courier New" panose="02070309020205020404" pitchFamily="49" charset="0"/>
              <a:buChar char="o"/>
            </a:pPr>
            <a:r>
              <a:rPr lang="en-US" dirty="0">
                <a:solidFill>
                  <a:srgbClr val="000000"/>
                </a:solidFill>
                <a:latin typeface="Open Sans"/>
              </a:rPr>
              <a:t>physical medicine and rehabilitation clinicians, and </a:t>
            </a:r>
          </a:p>
          <a:p>
            <a:pPr marL="285750" indent="-285750">
              <a:buFont typeface="Courier New" panose="02070309020205020404" pitchFamily="49" charset="0"/>
              <a:buChar char="o"/>
            </a:pPr>
            <a:r>
              <a:rPr lang="en-US" dirty="0">
                <a:solidFill>
                  <a:srgbClr val="000000"/>
                </a:solidFill>
                <a:latin typeface="Open Sans"/>
              </a:rPr>
              <a:t>neurologists. </a:t>
            </a:r>
          </a:p>
          <a:p>
            <a:endParaRPr lang="en-US" dirty="0">
              <a:solidFill>
                <a:srgbClr val="000000"/>
              </a:solidFill>
              <a:latin typeface="Open Sans"/>
            </a:endParaRPr>
          </a:p>
          <a:p>
            <a:r>
              <a:rPr lang="en-US" dirty="0">
                <a:solidFill>
                  <a:srgbClr val="000000"/>
                </a:solidFill>
                <a:latin typeface="Open Sans"/>
              </a:rPr>
              <a:t>Applicable </a:t>
            </a:r>
            <a:r>
              <a:rPr lang="en-US" b="1" u="sng" dirty="0">
                <a:solidFill>
                  <a:srgbClr val="000000"/>
                </a:solidFill>
                <a:latin typeface="Open Sans"/>
              </a:rPr>
              <a:t>settings include clinician offices, clinics, and urgent care centers</a:t>
            </a:r>
            <a:r>
              <a:rPr lang="en-US" dirty="0">
                <a:solidFill>
                  <a:srgbClr val="000000"/>
                </a:solidFill>
                <a:latin typeface="Open Sans"/>
              </a:rPr>
              <a:t>. </a:t>
            </a:r>
          </a:p>
        </p:txBody>
      </p:sp>
      <p:pic>
        <p:nvPicPr>
          <p:cNvPr id="4" name="Picture 3"/>
          <p:cNvPicPr>
            <a:picLocks noChangeAspect="1"/>
          </p:cNvPicPr>
          <p:nvPr/>
        </p:nvPicPr>
        <p:blipFill>
          <a:blip r:embed="rId2"/>
          <a:stretch>
            <a:fillRect/>
          </a:stretch>
        </p:blipFill>
        <p:spPr>
          <a:xfrm>
            <a:off x="248576" y="2607688"/>
            <a:ext cx="4760201" cy="3154578"/>
          </a:xfrm>
          <a:prstGeom prst="rect">
            <a:avLst/>
          </a:prstGeom>
          <a:ln w="38100">
            <a:solidFill>
              <a:schemeClr val="tx1"/>
            </a:solidFill>
          </a:ln>
        </p:spPr>
      </p:pic>
      <p:sp>
        <p:nvSpPr>
          <p:cNvPr id="5" name="Rectangle 4"/>
          <p:cNvSpPr/>
          <p:nvPr/>
        </p:nvSpPr>
        <p:spPr>
          <a:xfrm flipV="1">
            <a:off x="8454502" y="6519468"/>
            <a:ext cx="3539230" cy="215444"/>
          </a:xfrm>
          <a:prstGeom prst="rect">
            <a:avLst/>
          </a:prstGeom>
        </p:spPr>
        <p:txBody>
          <a:bodyPr wrap="square">
            <a:spAutoFit/>
          </a:bodyPr>
          <a:lstStyle/>
          <a:p>
            <a:r>
              <a:rPr lang="en-US" sz="800" dirty="0"/>
              <a:t>https://www.hcchospital.org/medical_clinics/hcch_medical_clinic.aspx</a:t>
            </a:r>
          </a:p>
        </p:txBody>
      </p:sp>
    </p:spTree>
    <p:extLst>
      <p:ext uri="{BB962C8B-B14F-4D97-AF65-F5344CB8AC3E}">
        <p14:creationId xmlns:p14="http://schemas.microsoft.com/office/powerpoint/2010/main" val="3947028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203201" y="1690688"/>
            <a:ext cx="6170966" cy="4247317"/>
          </a:xfrm>
          <a:prstGeom prst="rect">
            <a:avLst/>
          </a:prstGeom>
        </p:spPr>
        <p:txBody>
          <a:bodyPr wrap="square">
            <a:spAutoFit/>
          </a:bodyPr>
          <a:lstStyle/>
          <a:p>
            <a:endParaRPr lang="en-US" dirty="0">
              <a:solidFill>
                <a:srgbClr val="000000"/>
              </a:solidFill>
              <a:latin typeface="Open Sans"/>
            </a:endParaRPr>
          </a:p>
          <a:p>
            <a:r>
              <a:rPr lang="en-US" dirty="0">
                <a:solidFill>
                  <a:srgbClr val="000000"/>
                </a:solidFill>
                <a:latin typeface="Open Sans"/>
              </a:rPr>
              <a:t>The recommendations </a:t>
            </a:r>
            <a:r>
              <a:rPr lang="en-US" b="1" dirty="0">
                <a:solidFill>
                  <a:srgbClr val="C00000"/>
                </a:solidFill>
                <a:latin typeface="Open Sans"/>
              </a:rPr>
              <a:t>do not apply</a:t>
            </a:r>
            <a:r>
              <a:rPr lang="en-US" dirty="0">
                <a:solidFill>
                  <a:srgbClr val="000000"/>
                </a:solidFill>
                <a:latin typeface="Open Sans"/>
              </a:rPr>
              <a:t> to care provided to patients who are:</a:t>
            </a:r>
          </a:p>
          <a:p>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Hospitalized,</a:t>
            </a:r>
          </a:p>
          <a:p>
            <a:pPr marL="285750" indent="-285750">
              <a:buFont typeface="Courier New" panose="02070309020205020404" pitchFamily="49" charset="0"/>
              <a:buChar char="o"/>
            </a:pPr>
            <a:r>
              <a:rPr lang="en-US" dirty="0">
                <a:solidFill>
                  <a:srgbClr val="000000"/>
                </a:solidFill>
                <a:latin typeface="Open Sans"/>
              </a:rPr>
              <a:t>In an emergency department,  </a:t>
            </a:r>
          </a:p>
          <a:p>
            <a:pPr marL="285750" indent="-285750">
              <a:buFont typeface="Courier New" panose="02070309020205020404" pitchFamily="49" charset="0"/>
              <a:buChar char="o"/>
            </a:pPr>
            <a:r>
              <a:rPr lang="en-US" dirty="0">
                <a:solidFill>
                  <a:srgbClr val="000000"/>
                </a:solidFill>
                <a:latin typeface="Open Sans"/>
              </a:rPr>
              <a:t>Other observational setting from which they might be admitted to inpatient care. </a:t>
            </a:r>
          </a:p>
          <a:p>
            <a:endParaRPr lang="en-US" dirty="0">
              <a:solidFill>
                <a:srgbClr val="000000"/>
              </a:solidFill>
              <a:latin typeface="Open Sans"/>
            </a:endParaRPr>
          </a:p>
          <a:p>
            <a:r>
              <a:rPr lang="en-US" dirty="0">
                <a:solidFill>
                  <a:srgbClr val="000000"/>
                </a:solidFill>
                <a:latin typeface="Open Sans"/>
              </a:rPr>
              <a:t>These recommendations </a:t>
            </a:r>
            <a:r>
              <a:rPr lang="en-US" b="1" u="sng" dirty="0">
                <a:solidFill>
                  <a:srgbClr val="0070C0"/>
                </a:solidFill>
                <a:latin typeface="Open Sans"/>
              </a:rPr>
              <a:t>do apply </a:t>
            </a:r>
            <a:r>
              <a:rPr lang="en-US" b="1" dirty="0">
                <a:solidFill>
                  <a:srgbClr val="0070C0"/>
                </a:solidFill>
                <a:latin typeface="Open Sans"/>
              </a:rPr>
              <a:t>to prescribing for pain management</a:t>
            </a:r>
            <a:r>
              <a:rPr lang="en-US" dirty="0">
                <a:solidFill>
                  <a:srgbClr val="000000"/>
                </a:solidFill>
                <a:latin typeface="Open Sans"/>
              </a:rPr>
              <a:t> for patients when they are:</a:t>
            </a:r>
          </a:p>
          <a:p>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discharged from hospitals, </a:t>
            </a:r>
          </a:p>
          <a:p>
            <a:pPr marL="285750" indent="-285750">
              <a:buFont typeface="Courier New" panose="02070309020205020404" pitchFamily="49" charset="0"/>
              <a:buChar char="o"/>
            </a:pPr>
            <a:r>
              <a:rPr lang="en-US" dirty="0">
                <a:solidFill>
                  <a:srgbClr val="000000"/>
                </a:solidFill>
                <a:latin typeface="Open Sans"/>
              </a:rPr>
              <a:t>emergency departments, </a:t>
            </a:r>
          </a:p>
          <a:p>
            <a:pPr marL="285750" indent="-285750">
              <a:buFont typeface="Courier New" panose="02070309020205020404" pitchFamily="49" charset="0"/>
              <a:buChar char="o"/>
            </a:pPr>
            <a:r>
              <a:rPr lang="en-US" dirty="0">
                <a:solidFill>
                  <a:srgbClr val="000000"/>
                </a:solidFill>
                <a:latin typeface="Open Sans"/>
              </a:rPr>
              <a:t>or other facilities.</a:t>
            </a:r>
            <a:endParaRPr lang="en-US" dirty="0"/>
          </a:p>
        </p:txBody>
      </p:sp>
      <p:pic>
        <p:nvPicPr>
          <p:cNvPr id="4" name="Picture 3"/>
          <p:cNvPicPr>
            <a:picLocks noChangeAspect="1"/>
          </p:cNvPicPr>
          <p:nvPr/>
        </p:nvPicPr>
        <p:blipFill>
          <a:blip r:embed="rId2"/>
          <a:stretch>
            <a:fillRect/>
          </a:stretch>
        </p:blipFill>
        <p:spPr>
          <a:xfrm>
            <a:off x="6570909" y="2527083"/>
            <a:ext cx="5449864" cy="3074725"/>
          </a:xfrm>
          <a:prstGeom prst="rect">
            <a:avLst/>
          </a:prstGeom>
          <a:ln w="38100">
            <a:solidFill>
              <a:schemeClr val="tx1"/>
            </a:solidFill>
          </a:ln>
        </p:spPr>
      </p:pic>
      <p:sp>
        <p:nvSpPr>
          <p:cNvPr id="5" name="Rectangle 4"/>
          <p:cNvSpPr/>
          <p:nvPr/>
        </p:nvSpPr>
        <p:spPr>
          <a:xfrm>
            <a:off x="9425447" y="6438203"/>
            <a:ext cx="2595326" cy="276999"/>
          </a:xfrm>
          <a:prstGeom prst="rect">
            <a:avLst/>
          </a:prstGeom>
        </p:spPr>
        <p:txBody>
          <a:bodyPr wrap="none">
            <a:spAutoFit/>
          </a:bodyPr>
          <a:lstStyle/>
          <a:p>
            <a:r>
              <a:rPr lang="en-US" sz="1200" dirty="0"/>
              <a:t>https://www.theclio.com/entry/19224</a:t>
            </a:r>
          </a:p>
        </p:txBody>
      </p:sp>
    </p:spTree>
    <p:extLst>
      <p:ext uri="{BB962C8B-B14F-4D97-AF65-F5344CB8AC3E}">
        <p14:creationId xmlns:p14="http://schemas.microsoft.com/office/powerpoint/2010/main" val="2066116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297032" y="1876619"/>
            <a:ext cx="7826036" cy="4031873"/>
          </a:xfrm>
          <a:prstGeom prst="rect">
            <a:avLst/>
          </a:prstGeom>
        </p:spPr>
        <p:txBody>
          <a:bodyPr wrap="square">
            <a:spAutoFit/>
          </a:bodyPr>
          <a:lstStyle/>
          <a:p>
            <a:r>
              <a:rPr lang="en-US" dirty="0">
                <a:solidFill>
                  <a:srgbClr val="000000"/>
                </a:solidFill>
                <a:latin typeface="Open Sans"/>
              </a:rPr>
              <a:t>This clinical practice guideline includes </a:t>
            </a:r>
            <a:r>
              <a:rPr lang="en-US" b="1" dirty="0">
                <a:solidFill>
                  <a:srgbClr val="000000"/>
                </a:solidFill>
                <a:latin typeface="Open Sans"/>
              </a:rPr>
              <a:t>12 recommendations </a:t>
            </a:r>
            <a:r>
              <a:rPr lang="en-US" dirty="0">
                <a:solidFill>
                  <a:srgbClr val="000000"/>
                </a:solidFill>
                <a:latin typeface="Open Sans"/>
              </a:rPr>
              <a:t>for clinicians.. </a:t>
            </a:r>
          </a:p>
          <a:p>
            <a:endParaRPr lang="en-US" dirty="0">
              <a:solidFill>
                <a:srgbClr val="000000"/>
              </a:solidFill>
              <a:latin typeface="Open Sans"/>
            </a:endParaRPr>
          </a:p>
          <a:p>
            <a:endParaRPr lang="en-US" dirty="0">
              <a:solidFill>
                <a:srgbClr val="000000"/>
              </a:solidFill>
              <a:latin typeface="Open Sans"/>
            </a:endParaRPr>
          </a:p>
          <a:p>
            <a:r>
              <a:rPr lang="en-US" b="1" dirty="0">
                <a:solidFill>
                  <a:srgbClr val="0070C0"/>
                </a:solidFill>
                <a:latin typeface="Open Sans"/>
              </a:rPr>
              <a:t>The recommendations are not intended to be implemented as absolute limits of policy or practice across populations by organizations, health care systems, or government entities. </a:t>
            </a:r>
          </a:p>
          <a:p>
            <a:endParaRPr lang="en-US" dirty="0">
              <a:solidFill>
                <a:srgbClr val="000000"/>
              </a:solidFill>
              <a:latin typeface="Open Sans"/>
            </a:endParaRPr>
          </a:p>
          <a:p>
            <a:r>
              <a:rPr lang="en-US" sz="1600" dirty="0">
                <a:solidFill>
                  <a:srgbClr val="000000"/>
                </a:solidFill>
                <a:latin typeface="Open Sans"/>
              </a:rPr>
              <a:t>In accordance with the ACIP adapted GRADE method, CDC based the recommendations on consideration of clinical evidence, contextual evidence (e.g., benefits and harms, values and preferences, and resource allocation), and expert opinion. Expert input is reflected within the recommendation rationales. </a:t>
            </a:r>
          </a:p>
          <a:p>
            <a:endParaRPr lang="en-US" sz="1600" dirty="0">
              <a:solidFill>
                <a:srgbClr val="000000"/>
              </a:solidFill>
              <a:latin typeface="Open Sans"/>
            </a:endParaRPr>
          </a:p>
          <a:p>
            <a:r>
              <a:rPr lang="en-US" sz="1600" dirty="0">
                <a:solidFill>
                  <a:srgbClr val="000000"/>
                </a:solidFill>
                <a:latin typeface="Open Sans"/>
              </a:rPr>
              <a:t>For each recommendation statement, CDC notes the recommendation category (A or B) and the type of evidence (1, 2, 3, or 4) supporting the statement .</a:t>
            </a:r>
            <a:endParaRPr lang="en-US" sz="1600" dirty="0"/>
          </a:p>
        </p:txBody>
      </p:sp>
      <p:pic>
        <p:nvPicPr>
          <p:cNvPr id="4" name="Picture 3"/>
          <p:cNvPicPr>
            <a:picLocks noChangeAspect="1"/>
          </p:cNvPicPr>
          <p:nvPr/>
        </p:nvPicPr>
        <p:blipFill>
          <a:blip r:embed="rId2"/>
          <a:stretch>
            <a:fillRect/>
          </a:stretch>
        </p:blipFill>
        <p:spPr>
          <a:xfrm>
            <a:off x="8664236" y="1690688"/>
            <a:ext cx="2908916" cy="4444344"/>
          </a:xfrm>
          <a:prstGeom prst="rect">
            <a:avLst/>
          </a:prstGeom>
          <a:ln w="57150">
            <a:solidFill>
              <a:schemeClr val="tx1"/>
            </a:solidFill>
          </a:ln>
        </p:spPr>
      </p:pic>
      <p:sp>
        <p:nvSpPr>
          <p:cNvPr id="5" name="Rectangle 4"/>
          <p:cNvSpPr/>
          <p:nvPr/>
        </p:nvSpPr>
        <p:spPr>
          <a:xfrm>
            <a:off x="5126484" y="6377127"/>
            <a:ext cx="6876125" cy="369332"/>
          </a:xfrm>
          <a:prstGeom prst="rect">
            <a:avLst/>
          </a:prstGeom>
        </p:spPr>
        <p:txBody>
          <a:bodyPr wrap="square">
            <a:spAutoFit/>
          </a:bodyPr>
          <a:lstStyle/>
          <a:p>
            <a:r>
              <a:rPr lang="en-US" sz="600" dirty="0"/>
              <a:t>https://www.etsy.com/listing/1308270315/12-rules-for-life-motivational-poster?gpla=1&amp;gao=1&amp;&amp;utm_source=google&amp;utm_medium=cpc&amp;utm_campaign=shopping_us_c-home_and_living-home_decor-wall_decor other&amp;utm_custom1=_k_CjwKCAjwtp2bBhAGEiwAOZZTuPQ0H3r0FwJwlohyQD1OiBBZ8FDN4LbpIY_LvKkSW8jiGk_E1laQVRoCnWIQAvD_BwE_k_&amp;utm_content=go_1843970815_73688737670_346429619168_pla-307501513391_c__1308270315_12768591&amp;utm_custom2=1843970815&amp;gclid=CjwKCAjwtp2bBhAGEiwAOZZTuPQ0H3r0FwJwlohyQD1OiBBZ8FDN4LbpIY_LvKkSW8jiGk_E1laQVRoCnWIQAvD_BwE</a:t>
            </a:r>
          </a:p>
        </p:txBody>
      </p:sp>
    </p:spTree>
    <p:extLst>
      <p:ext uri="{BB962C8B-B14F-4D97-AF65-F5344CB8AC3E}">
        <p14:creationId xmlns:p14="http://schemas.microsoft.com/office/powerpoint/2010/main" val="1158264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452760" y="2228294"/>
            <a:ext cx="6862439" cy="2862322"/>
          </a:xfrm>
          <a:prstGeom prst="rect">
            <a:avLst/>
          </a:prstGeom>
        </p:spPr>
        <p:txBody>
          <a:bodyPr wrap="square">
            <a:spAutoFit/>
          </a:bodyPr>
          <a:lstStyle/>
          <a:p>
            <a:r>
              <a:rPr lang="en-US" b="1" dirty="0">
                <a:solidFill>
                  <a:srgbClr val="000000"/>
                </a:solidFill>
                <a:latin typeface="Open Sans"/>
              </a:rPr>
              <a:t>The recommendations are grouped into four areas:</a:t>
            </a:r>
          </a:p>
          <a:p>
            <a:endParaRPr lang="en-US" dirty="0">
              <a:solidFill>
                <a:srgbClr val="000000"/>
              </a:solidFill>
              <a:latin typeface="Open Sans"/>
            </a:endParaRPr>
          </a:p>
          <a:p>
            <a:pPr>
              <a:buFont typeface="+mj-lt"/>
              <a:buAutoNum type="arabicPeriod"/>
            </a:pPr>
            <a:r>
              <a:rPr lang="en-US" dirty="0">
                <a:solidFill>
                  <a:srgbClr val="000000"/>
                </a:solidFill>
                <a:latin typeface="Open Sans"/>
              </a:rPr>
              <a:t>Determining whether or not to initiate opioids for pain</a:t>
            </a:r>
          </a:p>
          <a:p>
            <a:pPr>
              <a:buFont typeface="+mj-lt"/>
              <a:buAutoNum type="arabicPeriod"/>
            </a:pPr>
            <a:endParaRPr lang="en-US" dirty="0">
              <a:solidFill>
                <a:srgbClr val="000000"/>
              </a:solidFill>
              <a:latin typeface="Open Sans"/>
            </a:endParaRPr>
          </a:p>
          <a:p>
            <a:pPr>
              <a:buFont typeface="+mj-lt"/>
              <a:buAutoNum type="arabicPeriod"/>
            </a:pPr>
            <a:r>
              <a:rPr lang="en-US" dirty="0">
                <a:solidFill>
                  <a:srgbClr val="000000"/>
                </a:solidFill>
                <a:latin typeface="Open Sans"/>
              </a:rPr>
              <a:t>Selecting opioids and determining dosages</a:t>
            </a:r>
          </a:p>
          <a:p>
            <a:pPr>
              <a:buFont typeface="+mj-lt"/>
              <a:buAutoNum type="arabicPeriod"/>
            </a:pPr>
            <a:endParaRPr lang="en-US" dirty="0">
              <a:solidFill>
                <a:srgbClr val="000000"/>
              </a:solidFill>
              <a:latin typeface="Open Sans"/>
            </a:endParaRPr>
          </a:p>
          <a:p>
            <a:pPr>
              <a:buFont typeface="+mj-lt"/>
              <a:buAutoNum type="arabicPeriod"/>
            </a:pPr>
            <a:r>
              <a:rPr lang="en-US" dirty="0">
                <a:solidFill>
                  <a:srgbClr val="000000"/>
                </a:solidFill>
                <a:latin typeface="Open Sans"/>
              </a:rPr>
              <a:t>Deciding duration of initial opioid prescription and conducting follow-up</a:t>
            </a:r>
          </a:p>
          <a:p>
            <a:pPr>
              <a:buFont typeface="+mj-lt"/>
              <a:buAutoNum type="arabicPeriod"/>
            </a:pPr>
            <a:endParaRPr lang="en-US" dirty="0">
              <a:solidFill>
                <a:srgbClr val="000000"/>
              </a:solidFill>
              <a:latin typeface="Open Sans"/>
            </a:endParaRPr>
          </a:p>
          <a:p>
            <a:pPr>
              <a:buFont typeface="+mj-lt"/>
              <a:buAutoNum type="arabicPeriod"/>
            </a:pPr>
            <a:r>
              <a:rPr lang="en-US" dirty="0">
                <a:solidFill>
                  <a:srgbClr val="000000"/>
                </a:solidFill>
                <a:latin typeface="Open Sans"/>
              </a:rPr>
              <a:t>Assessing risk and addressing potential harms of opioid use</a:t>
            </a:r>
            <a:endParaRPr lang="en-US" b="0" i="0" dirty="0">
              <a:solidFill>
                <a:srgbClr val="000000"/>
              </a:solidFill>
              <a:effectLst/>
              <a:latin typeface="Open Sans"/>
            </a:endParaRPr>
          </a:p>
        </p:txBody>
      </p:sp>
      <p:pic>
        <p:nvPicPr>
          <p:cNvPr id="4" name="Picture 3"/>
          <p:cNvPicPr>
            <a:picLocks noChangeAspect="1"/>
          </p:cNvPicPr>
          <p:nvPr/>
        </p:nvPicPr>
        <p:blipFill>
          <a:blip r:embed="rId2"/>
          <a:stretch>
            <a:fillRect/>
          </a:stretch>
        </p:blipFill>
        <p:spPr>
          <a:xfrm>
            <a:off x="7315199" y="2092547"/>
            <a:ext cx="4661345" cy="3666478"/>
          </a:xfrm>
          <a:prstGeom prst="rect">
            <a:avLst/>
          </a:prstGeom>
          <a:ln w="38100">
            <a:solidFill>
              <a:schemeClr val="tx1"/>
            </a:solidFill>
          </a:ln>
        </p:spPr>
      </p:pic>
      <p:sp>
        <p:nvSpPr>
          <p:cNvPr id="5" name="Rectangle 4"/>
          <p:cNvSpPr/>
          <p:nvPr/>
        </p:nvSpPr>
        <p:spPr>
          <a:xfrm>
            <a:off x="9715272" y="6533965"/>
            <a:ext cx="2261272" cy="215444"/>
          </a:xfrm>
          <a:prstGeom prst="rect">
            <a:avLst/>
          </a:prstGeom>
        </p:spPr>
        <p:txBody>
          <a:bodyPr wrap="square">
            <a:spAutoFit/>
          </a:bodyPr>
          <a:lstStyle/>
          <a:p>
            <a:r>
              <a:rPr lang="en-US" sz="800" dirty="0"/>
              <a:t>https://www.darksky.org/in-search-of-the-stars/</a:t>
            </a:r>
          </a:p>
        </p:txBody>
      </p:sp>
    </p:spTree>
    <p:extLst>
      <p:ext uri="{BB962C8B-B14F-4D97-AF65-F5344CB8AC3E}">
        <p14:creationId xmlns:p14="http://schemas.microsoft.com/office/powerpoint/2010/main" val="1437873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190377" y="1690688"/>
            <a:ext cx="11523133" cy="4247317"/>
          </a:xfrm>
          <a:prstGeom prst="rect">
            <a:avLst/>
          </a:prstGeom>
        </p:spPr>
        <p:txBody>
          <a:bodyPr wrap="square">
            <a:spAutoFit/>
          </a:bodyPr>
          <a:lstStyle/>
          <a:p>
            <a:endParaRPr lang="en-US" b="1" dirty="0">
              <a:solidFill>
                <a:srgbClr val="222222"/>
              </a:solidFill>
              <a:latin typeface="Open Sans"/>
            </a:endParaRPr>
          </a:p>
          <a:p>
            <a:r>
              <a:rPr lang="en-US" b="1" dirty="0">
                <a:solidFill>
                  <a:srgbClr val="222222"/>
                </a:solidFill>
                <a:latin typeface="Open Sans"/>
              </a:rPr>
              <a:t>Guiding principles for implementation of the CDC Clinical Practice Guideline for Prescribing Opioids for Pain — United States, 2022 recommendations</a:t>
            </a:r>
          </a:p>
          <a:p>
            <a:endParaRPr lang="en-US" dirty="0">
              <a:solidFill>
                <a:srgbClr val="222222"/>
              </a:solidFill>
              <a:latin typeface="Open Sans"/>
            </a:endParaRPr>
          </a:p>
          <a:p>
            <a:pPr>
              <a:buFont typeface="+mj-lt"/>
              <a:buAutoNum type="arabicPeriod"/>
            </a:pPr>
            <a:r>
              <a:rPr lang="en-US" dirty="0">
                <a:solidFill>
                  <a:srgbClr val="000000"/>
                </a:solidFill>
                <a:latin typeface="Open Sans"/>
              </a:rPr>
              <a:t> </a:t>
            </a:r>
            <a:r>
              <a:rPr lang="en-US" b="1" dirty="0">
                <a:solidFill>
                  <a:srgbClr val="0070C0"/>
                </a:solidFill>
                <a:latin typeface="Open Sans"/>
              </a:rPr>
              <a:t>Pain needs to be assessed and treated </a:t>
            </a:r>
            <a:r>
              <a:rPr lang="en-US" dirty="0">
                <a:solidFill>
                  <a:srgbClr val="000000"/>
                </a:solidFill>
                <a:latin typeface="Open Sans"/>
              </a:rPr>
              <a:t>independent of whether opioids are part of a treatment regimen.</a:t>
            </a:r>
          </a:p>
          <a:p>
            <a:pPr>
              <a:buFont typeface="+mj-lt"/>
              <a:buAutoNum type="arabicPeriod"/>
            </a:pPr>
            <a:endParaRPr lang="en-US" dirty="0">
              <a:solidFill>
                <a:srgbClr val="000000"/>
              </a:solidFill>
              <a:latin typeface="Open Sans"/>
            </a:endParaRPr>
          </a:p>
          <a:p>
            <a:pPr>
              <a:buFont typeface="+mj-lt"/>
              <a:buAutoNum type="arabicPeriod"/>
            </a:pPr>
            <a:r>
              <a:rPr lang="en-US" dirty="0">
                <a:solidFill>
                  <a:srgbClr val="000000"/>
                </a:solidFill>
                <a:latin typeface="Open Sans"/>
              </a:rPr>
              <a:t> </a:t>
            </a:r>
            <a:r>
              <a:rPr lang="en-US" b="1" dirty="0">
                <a:solidFill>
                  <a:srgbClr val="0070C0"/>
                </a:solidFill>
                <a:latin typeface="Open Sans"/>
              </a:rPr>
              <a:t>Recommendations are voluntary</a:t>
            </a:r>
            <a:r>
              <a:rPr lang="en-US" dirty="0">
                <a:solidFill>
                  <a:srgbClr val="000000"/>
                </a:solidFill>
                <a:latin typeface="Open Sans"/>
              </a:rPr>
              <a:t> and are intended to support, not supplant, individualized, person-centered care. Flexibility is paramount.</a:t>
            </a:r>
          </a:p>
          <a:p>
            <a:pPr>
              <a:buFont typeface="+mj-lt"/>
              <a:buAutoNum type="arabicPeriod"/>
            </a:pPr>
            <a:endParaRPr lang="en-US" dirty="0">
              <a:solidFill>
                <a:srgbClr val="000000"/>
              </a:solidFill>
              <a:latin typeface="Open Sans"/>
            </a:endParaRPr>
          </a:p>
          <a:p>
            <a:pPr>
              <a:buFont typeface="+mj-lt"/>
              <a:buAutoNum type="arabicPeriod"/>
            </a:pPr>
            <a:r>
              <a:rPr lang="en-US" dirty="0">
                <a:solidFill>
                  <a:srgbClr val="000000"/>
                </a:solidFill>
                <a:latin typeface="Open Sans"/>
              </a:rPr>
              <a:t> </a:t>
            </a:r>
            <a:r>
              <a:rPr lang="en-US" dirty="0">
                <a:solidFill>
                  <a:srgbClr val="0070C0"/>
                </a:solidFill>
                <a:latin typeface="Open Sans"/>
              </a:rPr>
              <a:t>A multimodal approach to management</a:t>
            </a:r>
            <a:r>
              <a:rPr lang="en-US" dirty="0">
                <a:solidFill>
                  <a:srgbClr val="000000"/>
                </a:solidFill>
                <a:latin typeface="Open Sans"/>
              </a:rPr>
              <a:t> attending to the physical health, behavioral health, long-term services and supports, and expected health outcomes and well-being of each person is critical.</a:t>
            </a:r>
          </a:p>
          <a:p>
            <a:pPr>
              <a:buFont typeface="+mj-lt"/>
              <a:buAutoNum type="arabicPeriod"/>
            </a:pPr>
            <a:endParaRPr lang="en-US" dirty="0">
              <a:solidFill>
                <a:srgbClr val="000000"/>
              </a:solidFill>
              <a:latin typeface="Open Sans"/>
            </a:endParaRPr>
          </a:p>
          <a:p>
            <a:pPr>
              <a:buFont typeface="+mj-lt"/>
              <a:buAutoNum type="arabicPeriod"/>
            </a:pPr>
            <a:r>
              <a:rPr lang="en-US" dirty="0">
                <a:solidFill>
                  <a:srgbClr val="000000"/>
                </a:solidFill>
                <a:latin typeface="Open Sans"/>
              </a:rPr>
              <a:t> Special attention should be given to </a:t>
            </a:r>
            <a:r>
              <a:rPr lang="en-US" b="1" dirty="0">
                <a:solidFill>
                  <a:srgbClr val="0070C0"/>
                </a:solidFill>
                <a:latin typeface="Open Sans"/>
              </a:rPr>
              <a:t>avoid misapplying this clinical practice guideline</a:t>
            </a:r>
            <a:r>
              <a:rPr lang="en-US" dirty="0">
                <a:solidFill>
                  <a:srgbClr val="000000"/>
                </a:solidFill>
                <a:latin typeface="Open Sans"/>
              </a:rPr>
              <a:t>.</a:t>
            </a:r>
          </a:p>
          <a:p>
            <a:pPr>
              <a:buFont typeface="+mj-lt"/>
              <a:buAutoNum type="arabicPeriod"/>
            </a:pPr>
            <a:endParaRPr lang="en-US" dirty="0">
              <a:solidFill>
                <a:srgbClr val="000000"/>
              </a:solidFill>
              <a:latin typeface="Open Sans"/>
            </a:endParaRPr>
          </a:p>
          <a:p>
            <a:pPr>
              <a:buFont typeface="+mj-lt"/>
              <a:buAutoNum type="arabicPeriod"/>
            </a:pPr>
            <a:r>
              <a:rPr lang="en-US" dirty="0">
                <a:solidFill>
                  <a:srgbClr val="000000"/>
                </a:solidFill>
                <a:latin typeface="Open Sans"/>
              </a:rPr>
              <a:t> Clinicians, practices, health systems, and payers should vigilantly </a:t>
            </a:r>
            <a:r>
              <a:rPr lang="en-US" b="1" dirty="0">
                <a:solidFill>
                  <a:srgbClr val="C00000"/>
                </a:solidFill>
                <a:latin typeface="Open Sans"/>
              </a:rPr>
              <a:t>attend to health inequities</a:t>
            </a:r>
            <a:r>
              <a:rPr lang="en-US" dirty="0">
                <a:solidFill>
                  <a:srgbClr val="000000"/>
                </a:solidFill>
                <a:latin typeface="Open Sans"/>
              </a:rPr>
              <a:t>; </a:t>
            </a:r>
            <a:endParaRPr lang="en-US" b="0" i="0" dirty="0">
              <a:solidFill>
                <a:srgbClr val="000000"/>
              </a:solidFill>
              <a:effectLst/>
              <a:latin typeface="Open Sans"/>
            </a:endParaRPr>
          </a:p>
        </p:txBody>
      </p:sp>
    </p:spTree>
    <p:extLst>
      <p:ext uri="{BB962C8B-B14F-4D97-AF65-F5344CB8AC3E}">
        <p14:creationId xmlns:p14="http://schemas.microsoft.com/office/powerpoint/2010/main" val="1993441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310719" y="2110308"/>
            <a:ext cx="11627280" cy="3508653"/>
          </a:xfrm>
          <a:prstGeom prst="rect">
            <a:avLst/>
          </a:prstGeom>
        </p:spPr>
        <p:txBody>
          <a:bodyPr wrap="square">
            <a:spAutoFit/>
          </a:bodyPr>
          <a:lstStyle/>
          <a:p>
            <a:endParaRPr lang="en-US" dirty="0">
              <a:solidFill>
                <a:srgbClr val="222222"/>
              </a:solidFill>
              <a:latin typeface="Open Sans Medium"/>
            </a:endParaRPr>
          </a:p>
          <a:p>
            <a:r>
              <a:rPr lang="en-US" sz="2400" u="sng" dirty="0">
                <a:solidFill>
                  <a:srgbClr val="000000"/>
                </a:solidFill>
                <a:latin typeface="Open Sans"/>
              </a:rPr>
              <a:t>Non-opioid therapies are at least as effective as opioids </a:t>
            </a:r>
            <a:r>
              <a:rPr lang="en-US" sz="2400" dirty="0">
                <a:solidFill>
                  <a:srgbClr val="000000"/>
                </a:solidFill>
                <a:latin typeface="Open Sans"/>
              </a:rPr>
              <a:t>for many common types of acute pain. Clinicians should</a:t>
            </a:r>
            <a:r>
              <a:rPr lang="en-US" sz="2400" b="1" dirty="0">
                <a:solidFill>
                  <a:srgbClr val="000000"/>
                </a:solidFill>
                <a:latin typeface="Open Sans"/>
              </a:rPr>
              <a:t> </a:t>
            </a:r>
            <a:r>
              <a:rPr lang="en-US" sz="2400" b="1" dirty="0">
                <a:solidFill>
                  <a:srgbClr val="0070C0"/>
                </a:solidFill>
                <a:latin typeface="Open Sans"/>
              </a:rPr>
              <a:t>maximize use of non-pharmacologic and non-opioid pharmacologic therapies</a:t>
            </a:r>
            <a:r>
              <a:rPr lang="en-US" sz="2400" dirty="0">
                <a:solidFill>
                  <a:srgbClr val="0070C0"/>
                </a:solidFill>
                <a:latin typeface="Open Sans"/>
              </a:rPr>
              <a:t> </a:t>
            </a:r>
            <a:r>
              <a:rPr lang="en-US" sz="2400" dirty="0">
                <a:solidFill>
                  <a:srgbClr val="000000"/>
                </a:solidFill>
                <a:latin typeface="Open Sans"/>
              </a:rPr>
              <a:t>as appropriate for the </a:t>
            </a:r>
            <a:r>
              <a:rPr lang="en-US" sz="2400" u="sng" dirty="0">
                <a:solidFill>
                  <a:srgbClr val="000000"/>
                </a:solidFill>
                <a:latin typeface="Open Sans"/>
              </a:rPr>
              <a:t>specific condition </a:t>
            </a:r>
            <a:r>
              <a:rPr lang="en-US" sz="2400" dirty="0">
                <a:solidFill>
                  <a:srgbClr val="000000"/>
                </a:solidFill>
                <a:latin typeface="Open Sans"/>
              </a:rPr>
              <a:t>and patient and only consider opioid therapy for acute pain if benefits are anticipated to outweigh risks to the patient. Before prescribing opioid therapy for acute pain, </a:t>
            </a:r>
            <a:r>
              <a:rPr lang="en-US" sz="2400" b="1" dirty="0">
                <a:solidFill>
                  <a:srgbClr val="0070C0"/>
                </a:solidFill>
                <a:latin typeface="Open Sans"/>
              </a:rPr>
              <a:t>clinicians should discuss with patients the realistic benefits </a:t>
            </a:r>
            <a:r>
              <a:rPr lang="en-US" sz="2400" dirty="0">
                <a:solidFill>
                  <a:srgbClr val="000000"/>
                </a:solidFill>
                <a:latin typeface="Open Sans"/>
              </a:rPr>
              <a:t>and known risks of opioid therapy </a:t>
            </a:r>
          </a:p>
          <a:p>
            <a:endParaRPr lang="en-US" dirty="0">
              <a:solidFill>
                <a:srgbClr val="000000"/>
              </a:solidFill>
              <a:latin typeface="Open Sans"/>
            </a:endParaRPr>
          </a:p>
          <a:p>
            <a:r>
              <a:rPr lang="en-US" dirty="0">
                <a:solidFill>
                  <a:srgbClr val="000000"/>
                </a:solidFill>
                <a:latin typeface="Open Sans"/>
              </a:rPr>
              <a:t>(recommendation category: B; evidence type: 3).</a:t>
            </a:r>
            <a:endParaRPr lang="en-US" i="0" dirty="0">
              <a:solidFill>
                <a:srgbClr val="000000"/>
              </a:solidFill>
              <a:effectLst/>
              <a:latin typeface="Open Sans"/>
            </a:endParaRPr>
          </a:p>
        </p:txBody>
      </p:sp>
      <p:sp>
        <p:nvSpPr>
          <p:cNvPr id="4" name="Rectangle 3"/>
          <p:cNvSpPr/>
          <p:nvPr/>
        </p:nvSpPr>
        <p:spPr>
          <a:xfrm>
            <a:off x="5095905" y="1601844"/>
            <a:ext cx="2313454" cy="369332"/>
          </a:xfrm>
          <a:prstGeom prst="rect">
            <a:avLst/>
          </a:prstGeom>
        </p:spPr>
        <p:txBody>
          <a:bodyPr wrap="none">
            <a:spAutoFit/>
          </a:bodyPr>
          <a:lstStyle/>
          <a:p>
            <a:pPr algn="ctr"/>
            <a:r>
              <a:rPr lang="en-US" b="1" dirty="0">
                <a:solidFill>
                  <a:srgbClr val="222222"/>
                </a:solidFill>
                <a:latin typeface="Open Sans Medium"/>
              </a:rPr>
              <a:t>Recommendation 1</a:t>
            </a:r>
          </a:p>
        </p:txBody>
      </p:sp>
    </p:spTree>
    <p:extLst>
      <p:ext uri="{BB962C8B-B14F-4D97-AF65-F5344CB8AC3E}">
        <p14:creationId xmlns:p14="http://schemas.microsoft.com/office/powerpoint/2010/main" val="4046846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102950" y="2696014"/>
            <a:ext cx="7376110" cy="3139321"/>
          </a:xfrm>
          <a:prstGeom prst="rect">
            <a:avLst/>
          </a:prstGeom>
        </p:spPr>
        <p:txBody>
          <a:bodyPr wrap="square">
            <a:spAutoFit/>
          </a:bodyPr>
          <a:lstStyle/>
          <a:p>
            <a:pPr marL="285750" indent="-285750">
              <a:buFont typeface="Courier New" panose="02070309020205020404" pitchFamily="49" charset="0"/>
              <a:buChar char="o"/>
            </a:pPr>
            <a:r>
              <a:rPr lang="en-US" b="1" dirty="0">
                <a:solidFill>
                  <a:srgbClr val="0070C0"/>
                </a:solidFill>
                <a:latin typeface="Open Sans"/>
              </a:rPr>
              <a:t>Non-opioid therapies are at least as effective as opioids for many common acute pain conditions</a:t>
            </a:r>
            <a:r>
              <a:rPr lang="en-US" dirty="0">
                <a:solidFill>
                  <a:srgbClr val="000000"/>
                </a:solidFill>
                <a:latin typeface="Open Sans"/>
              </a:rPr>
              <a:t>, including low back pain, neck pain, pain related to other musculoskeletal injuries, pain related to minor surgeries typically associated with minimal tissue injury and mild postoperative pain (e.g., dental extraction), dental pain, kidney stone pain, and headaches including episodic migraine.</a:t>
            </a:r>
          </a:p>
          <a:p>
            <a:endParaRPr lang="en-US" dirty="0">
              <a:solidFill>
                <a:srgbClr val="000000"/>
              </a:solidFill>
              <a:latin typeface="Open Sans"/>
            </a:endParaRPr>
          </a:p>
          <a:p>
            <a:pPr marL="285750" indent="-285750">
              <a:buFont typeface="Courier New" panose="02070309020205020404" pitchFamily="49" charset="0"/>
              <a:buChar char="o"/>
            </a:pPr>
            <a:r>
              <a:rPr lang="en-US" b="1" dirty="0">
                <a:solidFill>
                  <a:srgbClr val="0070C0"/>
                </a:solidFill>
                <a:latin typeface="Open Sans"/>
              </a:rPr>
              <a:t>Maximize use of non-opioid pharmacologic </a:t>
            </a:r>
            <a:r>
              <a:rPr lang="en-US" dirty="0">
                <a:solidFill>
                  <a:srgbClr val="000000"/>
                </a:solidFill>
                <a:latin typeface="Open Sans"/>
              </a:rPr>
              <a:t>(e.g., topical or oral NSAIDs, acetaminophen) and </a:t>
            </a:r>
            <a:r>
              <a:rPr lang="en-US" b="1" dirty="0">
                <a:solidFill>
                  <a:srgbClr val="0070C0"/>
                </a:solidFill>
                <a:latin typeface="Open Sans"/>
              </a:rPr>
              <a:t>non-pharmacologic </a:t>
            </a:r>
            <a:r>
              <a:rPr lang="en-US" dirty="0">
                <a:solidFill>
                  <a:srgbClr val="000000"/>
                </a:solidFill>
                <a:latin typeface="Open Sans"/>
              </a:rPr>
              <a:t>(e.g., ice, heat, elevation, rest, immobilization, or exercise) therapies as appropriate for the specific condition.</a:t>
            </a:r>
          </a:p>
        </p:txBody>
      </p:sp>
      <p:sp>
        <p:nvSpPr>
          <p:cNvPr id="4" name="Rectangle 3"/>
          <p:cNvSpPr/>
          <p:nvPr/>
        </p:nvSpPr>
        <p:spPr>
          <a:xfrm>
            <a:off x="2614457" y="1601844"/>
            <a:ext cx="7276351" cy="923330"/>
          </a:xfrm>
          <a:prstGeom prst="rect">
            <a:avLst/>
          </a:prstGeom>
        </p:spPr>
        <p:txBody>
          <a:bodyPr wrap="none">
            <a:spAutoFit/>
          </a:bodyPr>
          <a:lstStyle/>
          <a:p>
            <a:pPr algn="ctr"/>
            <a:r>
              <a:rPr lang="en-US" b="1" dirty="0">
                <a:solidFill>
                  <a:srgbClr val="222222"/>
                </a:solidFill>
                <a:latin typeface="Open Sans Medium"/>
              </a:rPr>
              <a:t>Recommendation 1</a:t>
            </a:r>
          </a:p>
          <a:p>
            <a:pPr algn="ctr"/>
            <a:r>
              <a:rPr lang="en-US" b="1" dirty="0">
                <a:solidFill>
                  <a:srgbClr val="002060"/>
                </a:solidFill>
                <a:latin typeface="Open Sans"/>
              </a:rPr>
              <a:t>Maximize non-opioid therapies for the specific condition and </a:t>
            </a:r>
          </a:p>
          <a:p>
            <a:pPr algn="ctr"/>
            <a:r>
              <a:rPr lang="en-US" b="1" dirty="0">
                <a:solidFill>
                  <a:srgbClr val="002060"/>
                </a:solidFill>
                <a:latin typeface="Open Sans"/>
              </a:rPr>
              <a:t>consider opioid therapy for acute pain if benefits outweigh risks.</a:t>
            </a:r>
            <a:endParaRPr lang="en-US" dirty="0">
              <a:solidFill>
                <a:srgbClr val="002060"/>
              </a:solidFill>
              <a:latin typeface="Open Sans Medium"/>
            </a:endParaRPr>
          </a:p>
        </p:txBody>
      </p:sp>
      <p:pic>
        <p:nvPicPr>
          <p:cNvPr id="7" name="Picture 6"/>
          <p:cNvPicPr>
            <a:picLocks noChangeAspect="1"/>
          </p:cNvPicPr>
          <p:nvPr/>
        </p:nvPicPr>
        <p:blipFill>
          <a:blip r:embed="rId2"/>
          <a:stretch>
            <a:fillRect/>
          </a:stretch>
        </p:blipFill>
        <p:spPr>
          <a:xfrm>
            <a:off x="7594894" y="3539951"/>
            <a:ext cx="4468755" cy="2249619"/>
          </a:xfrm>
          <a:prstGeom prst="rect">
            <a:avLst/>
          </a:prstGeom>
        </p:spPr>
      </p:pic>
      <p:pic>
        <p:nvPicPr>
          <p:cNvPr id="8" name="Picture 7"/>
          <p:cNvPicPr>
            <a:picLocks noChangeAspect="1"/>
          </p:cNvPicPr>
          <p:nvPr/>
        </p:nvPicPr>
        <p:blipFill>
          <a:blip r:embed="rId3"/>
          <a:stretch>
            <a:fillRect/>
          </a:stretch>
        </p:blipFill>
        <p:spPr>
          <a:xfrm>
            <a:off x="7479060" y="6389333"/>
            <a:ext cx="4584589" cy="329213"/>
          </a:xfrm>
          <a:prstGeom prst="rect">
            <a:avLst/>
          </a:prstGeom>
        </p:spPr>
      </p:pic>
    </p:spTree>
    <p:extLst>
      <p:ext uri="{BB962C8B-B14F-4D97-AF65-F5344CB8AC3E}">
        <p14:creationId xmlns:p14="http://schemas.microsoft.com/office/powerpoint/2010/main" val="165743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152400" y="2839578"/>
            <a:ext cx="7544540" cy="3139321"/>
          </a:xfrm>
          <a:prstGeom prst="rect">
            <a:avLst/>
          </a:prstGeom>
        </p:spPr>
        <p:txBody>
          <a:bodyPr wrap="square">
            <a:spAutoFit/>
          </a:bodyPr>
          <a:lstStyle/>
          <a:p>
            <a:pPr>
              <a:buFont typeface="Arial" panose="020B0604020202020204" pitchFamily="34" charset="0"/>
              <a:buChar char="•"/>
            </a:pPr>
            <a:r>
              <a:rPr lang="en-US" b="1" dirty="0">
                <a:solidFill>
                  <a:srgbClr val="0070C0"/>
                </a:solidFill>
                <a:latin typeface="Open Sans"/>
              </a:rPr>
              <a:t>Opioid therapy has an important role for acute pain </a:t>
            </a:r>
            <a:r>
              <a:rPr lang="en-US" dirty="0">
                <a:solidFill>
                  <a:srgbClr val="000000"/>
                </a:solidFill>
                <a:latin typeface="Open Sans"/>
              </a:rPr>
              <a:t>related to severe traumatic injuries (including crush injuries and burns), invasive surgeries typically associated with moderate to severe postoperative pain, and other severe acute pain when NSAIDs and other therapies are contraindicated or likely to be ineffective.</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r>
              <a:rPr lang="en-US" dirty="0">
                <a:solidFill>
                  <a:srgbClr val="000000"/>
                </a:solidFill>
                <a:latin typeface="Open Sans"/>
              </a:rPr>
              <a:t>When diagnosis and severity of </a:t>
            </a:r>
            <a:r>
              <a:rPr lang="en-US" b="1" dirty="0">
                <a:solidFill>
                  <a:srgbClr val="0070C0"/>
                </a:solidFill>
                <a:latin typeface="Open Sans"/>
              </a:rPr>
              <a:t>acute pain warrant the use of opioids, clinicians should prescribe </a:t>
            </a:r>
            <a:r>
              <a:rPr lang="en-US" b="1" u="sng" dirty="0">
                <a:solidFill>
                  <a:srgbClr val="0070C0"/>
                </a:solidFill>
                <a:latin typeface="Open Sans"/>
              </a:rPr>
              <a:t>immediate-release opioids </a:t>
            </a:r>
            <a:r>
              <a:rPr lang="en-US" dirty="0">
                <a:solidFill>
                  <a:srgbClr val="000000"/>
                </a:solidFill>
                <a:latin typeface="Open Sans"/>
              </a:rPr>
              <a:t>(see Recommendation 3) at the </a:t>
            </a:r>
            <a:r>
              <a:rPr lang="en-US" u="sng" dirty="0">
                <a:solidFill>
                  <a:srgbClr val="000000"/>
                </a:solidFill>
                <a:latin typeface="Open Sans"/>
              </a:rPr>
              <a:t>lowest effective dose </a:t>
            </a:r>
            <a:r>
              <a:rPr lang="en-US" dirty="0">
                <a:solidFill>
                  <a:srgbClr val="000000"/>
                </a:solidFill>
                <a:latin typeface="Open Sans"/>
              </a:rPr>
              <a:t>(see Recommendation 4) and </a:t>
            </a:r>
            <a:r>
              <a:rPr lang="en-US" u="sng" dirty="0">
                <a:solidFill>
                  <a:srgbClr val="000000"/>
                </a:solidFill>
                <a:latin typeface="Open Sans"/>
              </a:rPr>
              <a:t>for no longer than the expected duration of pain </a:t>
            </a:r>
            <a:r>
              <a:rPr lang="en-US" dirty="0">
                <a:solidFill>
                  <a:srgbClr val="000000"/>
                </a:solidFill>
                <a:latin typeface="Open Sans"/>
              </a:rPr>
              <a:t>severe enough to require opioids (see Recommendation 6).</a:t>
            </a:r>
          </a:p>
        </p:txBody>
      </p:sp>
      <p:sp>
        <p:nvSpPr>
          <p:cNvPr id="4" name="Rectangle 3"/>
          <p:cNvSpPr/>
          <p:nvPr/>
        </p:nvSpPr>
        <p:spPr>
          <a:xfrm>
            <a:off x="2614457" y="1601844"/>
            <a:ext cx="7276351" cy="923330"/>
          </a:xfrm>
          <a:prstGeom prst="rect">
            <a:avLst/>
          </a:prstGeom>
        </p:spPr>
        <p:txBody>
          <a:bodyPr wrap="none">
            <a:spAutoFit/>
          </a:bodyPr>
          <a:lstStyle/>
          <a:p>
            <a:pPr algn="ctr"/>
            <a:r>
              <a:rPr lang="en-US" b="1" dirty="0">
                <a:solidFill>
                  <a:srgbClr val="222222"/>
                </a:solidFill>
                <a:latin typeface="Open Sans Medium"/>
              </a:rPr>
              <a:t>Recommendation 1</a:t>
            </a:r>
          </a:p>
          <a:p>
            <a:pPr algn="ctr"/>
            <a:r>
              <a:rPr lang="en-US" b="1" dirty="0">
                <a:solidFill>
                  <a:srgbClr val="002060"/>
                </a:solidFill>
                <a:latin typeface="Open Sans"/>
              </a:rPr>
              <a:t>Maximize non-opioid therapies for the specific condition and </a:t>
            </a:r>
          </a:p>
          <a:p>
            <a:pPr algn="ctr"/>
            <a:r>
              <a:rPr lang="en-US" b="1" dirty="0">
                <a:solidFill>
                  <a:srgbClr val="002060"/>
                </a:solidFill>
                <a:latin typeface="Open Sans"/>
              </a:rPr>
              <a:t>consider opioid therapy for acute pain if benefits outweigh risks.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555207" y="2927407"/>
            <a:ext cx="2905125" cy="2914650"/>
          </a:xfrm>
          <a:prstGeom prst="rect">
            <a:avLst/>
          </a:prstGeom>
          <a:ln w="38100">
            <a:solidFill>
              <a:schemeClr val="tx1"/>
            </a:solidFill>
          </a:ln>
        </p:spPr>
      </p:pic>
      <p:sp>
        <p:nvSpPr>
          <p:cNvPr id="6" name="Rectangle 5"/>
          <p:cNvSpPr/>
          <p:nvPr/>
        </p:nvSpPr>
        <p:spPr>
          <a:xfrm>
            <a:off x="7696940" y="6600989"/>
            <a:ext cx="4924148" cy="246221"/>
          </a:xfrm>
          <a:prstGeom prst="rect">
            <a:avLst/>
          </a:prstGeom>
        </p:spPr>
        <p:txBody>
          <a:bodyPr wrap="square">
            <a:spAutoFit/>
          </a:bodyPr>
          <a:lstStyle/>
          <a:p>
            <a:r>
              <a:rPr lang="en-US" sz="1000" dirty="0"/>
              <a:t>https://www.sciencedirect.com/science/article/abs/pii/S0266768106003652</a:t>
            </a:r>
          </a:p>
        </p:txBody>
      </p:sp>
    </p:spTree>
    <p:extLst>
      <p:ext uri="{BB962C8B-B14F-4D97-AF65-F5344CB8AC3E}">
        <p14:creationId xmlns:p14="http://schemas.microsoft.com/office/powerpoint/2010/main" val="1005037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438426" y="3205434"/>
            <a:ext cx="7532757" cy="2585323"/>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Prescribe and advise opioid use </a:t>
            </a:r>
            <a:r>
              <a:rPr lang="en-US" b="1" dirty="0">
                <a:solidFill>
                  <a:srgbClr val="FF0000"/>
                </a:solidFill>
                <a:latin typeface="Open Sans"/>
              </a:rPr>
              <a:t>only as needed </a:t>
            </a:r>
            <a:r>
              <a:rPr lang="en-US" dirty="0">
                <a:solidFill>
                  <a:srgbClr val="000000"/>
                </a:solidFill>
                <a:latin typeface="Open Sans"/>
              </a:rPr>
              <a:t>, i.e.:</a:t>
            </a:r>
          </a:p>
          <a:p>
            <a:pPr>
              <a:buFont typeface="Arial" panose="020B0604020202020204" pitchFamily="34" charset="0"/>
              <a:buChar char="•"/>
            </a:pPr>
            <a:endParaRPr lang="en-US" dirty="0">
              <a:solidFill>
                <a:srgbClr val="000000"/>
              </a:solidFill>
              <a:latin typeface="Open Sans"/>
            </a:endParaRPr>
          </a:p>
          <a:p>
            <a:pPr algn="ctr"/>
            <a:r>
              <a:rPr lang="en-US" dirty="0">
                <a:solidFill>
                  <a:srgbClr val="000000"/>
                </a:solidFill>
                <a:latin typeface="Open Sans"/>
              </a:rPr>
              <a:t>“</a:t>
            </a:r>
            <a:r>
              <a:rPr lang="en-US" dirty="0">
                <a:solidFill>
                  <a:srgbClr val="0070C0"/>
                </a:solidFill>
                <a:latin typeface="Open Sans"/>
              </a:rPr>
              <a:t>hydrocodone 5 mg/acetaminophen 325 mg, one tablet every 4 hours PRN for moderate to severe pain </a:t>
            </a:r>
            <a:r>
              <a:rPr lang="en-US" dirty="0">
                <a:solidFill>
                  <a:srgbClr val="000000"/>
                </a:solidFill>
                <a:latin typeface="Open Sans"/>
              </a:rPr>
              <a:t>“</a:t>
            </a:r>
          </a:p>
          <a:p>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Rather than scheduled (e.g., one tablet every 4 hours) and </a:t>
            </a:r>
          </a:p>
          <a:p>
            <a:pPr>
              <a:buFont typeface="Arial" panose="020B0604020202020204" pitchFamily="34" charset="0"/>
              <a:buChar char="•"/>
            </a:pPr>
            <a:endParaRPr lang="en-US" dirty="0">
              <a:solidFill>
                <a:srgbClr val="000000"/>
              </a:solidFill>
              <a:latin typeface="Open Sans"/>
            </a:endParaRPr>
          </a:p>
          <a:p>
            <a:pPr marL="342900" indent="-342900">
              <a:buFont typeface="Courier New" panose="02070309020205020404" pitchFamily="49" charset="0"/>
              <a:buChar char="o"/>
            </a:pPr>
            <a:r>
              <a:rPr lang="en-US" dirty="0">
                <a:solidFill>
                  <a:srgbClr val="000000"/>
                </a:solidFill>
                <a:latin typeface="Open Sans"/>
              </a:rPr>
              <a:t>Encourage and </a:t>
            </a:r>
            <a:r>
              <a:rPr lang="en-US" u="sng" dirty="0">
                <a:solidFill>
                  <a:srgbClr val="000000"/>
                </a:solidFill>
                <a:latin typeface="Open Sans"/>
              </a:rPr>
              <a:t>recommend an opioid taper </a:t>
            </a:r>
            <a:r>
              <a:rPr lang="en-US" dirty="0">
                <a:solidFill>
                  <a:srgbClr val="000000"/>
                </a:solidFill>
                <a:latin typeface="Open Sans"/>
              </a:rPr>
              <a:t>if opioids are taken around the clock for more than a few days (see Recommendation 6).</a:t>
            </a:r>
          </a:p>
        </p:txBody>
      </p:sp>
      <p:sp>
        <p:nvSpPr>
          <p:cNvPr id="4" name="Rectangle 3"/>
          <p:cNvSpPr/>
          <p:nvPr/>
        </p:nvSpPr>
        <p:spPr>
          <a:xfrm>
            <a:off x="2614457" y="1601844"/>
            <a:ext cx="7276351" cy="923330"/>
          </a:xfrm>
          <a:prstGeom prst="rect">
            <a:avLst/>
          </a:prstGeom>
        </p:spPr>
        <p:txBody>
          <a:bodyPr wrap="none">
            <a:spAutoFit/>
          </a:bodyPr>
          <a:lstStyle/>
          <a:p>
            <a:pPr algn="ctr"/>
            <a:r>
              <a:rPr lang="en-US" b="1" dirty="0">
                <a:solidFill>
                  <a:srgbClr val="222222"/>
                </a:solidFill>
                <a:latin typeface="Open Sans Medium"/>
              </a:rPr>
              <a:t>Recommendation 1</a:t>
            </a:r>
          </a:p>
          <a:p>
            <a:pPr algn="ctr"/>
            <a:r>
              <a:rPr lang="en-US" b="1" dirty="0">
                <a:solidFill>
                  <a:srgbClr val="002060"/>
                </a:solidFill>
                <a:latin typeface="Open Sans"/>
              </a:rPr>
              <a:t>Maximize non-opioid therapies for the specific condition and </a:t>
            </a:r>
          </a:p>
          <a:p>
            <a:pPr algn="ctr"/>
            <a:r>
              <a:rPr lang="en-US" b="1" dirty="0">
                <a:solidFill>
                  <a:srgbClr val="002060"/>
                </a:solidFill>
                <a:latin typeface="Open Sans"/>
              </a:rPr>
              <a:t>consider opioid therapy for acute pain if benefits outweigh risks</a:t>
            </a:r>
            <a:r>
              <a:rPr lang="en-US" b="1" dirty="0">
                <a:solidFill>
                  <a:srgbClr val="000000"/>
                </a:solidFill>
                <a:latin typeface="Open Sans"/>
              </a:rPr>
              <a:t>.</a:t>
            </a:r>
            <a:endParaRPr lang="en-US" dirty="0">
              <a:solidFill>
                <a:srgbClr val="222222"/>
              </a:solidFill>
              <a:latin typeface="Open Sans Medium"/>
            </a:endParaRPr>
          </a:p>
        </p:txBody>
      </p:sp>
      <p:sp>
        <p:nvSpPr>
          <p:cNvPr id="5" name="Rectangle 4"/>
          <p:cNvSpPr/>
          <p:nvPr/>
        </p:nvSpPr>
        <p:spPr>
          <a:xfrm rot="1694179">
            <a:off x="8517422" y="3802347"/>
            <a:ext cx="3345131" cy="1569660"/>
          </a:xfrm>
          <a:prstGeom prst="rect">
            <a:avLst/>
          </a:prstGeom>
          <a:noFill/>
        </p:spPr>
        <p:txBody>
          <a:bodyPr wrap="square" lIns="91440" tIns="45720" rIns="91440" bIns="45720">
            <a:spAutoFit/>
          </a:bodyPr>
          <a:lstStyle/>
          <a:p>
            <a:pPr algn="ctr"/>
            <a:r>
              <a:rPr lang="en-US" sz="9600" b="1" cap="none" spc="0" dirty="0">
                <a:ln w="22225">
                  <a:solidFill>
                    <a:schemeClr val="accent2"/>
                  </a:solidFill>
                  <a:prstDash val="solid"/>
                </a:ln>
                <a:solidFill>
                  <a:schemeClr val="accent2">
                    <a:lumMod val="40000"/>
                    <a:lumOff val="60000"/>
                  </a:schemeClr>
                </a:solidFill>
                <a:effectLst/>
              </a:rPr>
              <a:t>PRN!</a:t>
            </a:r>
          </a:p>
        </p:txBody>
      </p:sp>
    </p:spTree>
    <p:extLst>
      <p:ext uri="{BB962C8B-B14F-4D97-AF65-F5344CB8AC3E}">
        <p14:creationId xmlns:p14="http://schemas.microsoft.com/office/powerpoint/2010/main" val="4294787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98312" y="2664284"/>
            <a:ext cx="7647754" cy="3693319"/>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If patients already receiving opioids long term require </a:t>
            </a:r>
            <a:r>
              <a:rPr lang="en-US" b="1" dirty="0">
                <a:solidFill>
                  <a:srgbClr val="0070C0"/>
                </a:solidFill>
                <a:latin typeface="Open Sans"/>
              </a:rPr>
              <a:t>additional medication for acute pain</a:t>
            </a:r>
            <a:r>
              <a:rPr lang="en-US" dirty="0">
                <a:solidFill>
                  <a:srgbClr val="000000"/>
                </a:solidFill>
                <a:latin typeface="Open Sans"/>
              </a:rPr>
              <a:t>, </a:t>
            </a:r>
            <a:r>
              <a:rPr lang="en-US" u="sng" dirty="0">
                <a:solidFill>
                  <a:srgbClr val="000000"/>
                </a:solidFill>
                <a:latin typeface="Open Sans"/>
              </a:rPr>
              <a:t>non-opioid medications should be used </a:t>
            </a:r>
            <a:r>
              <a:rPr lang="en-US" dirty="0">
                <a:solidFill>
                  <a:srgbClr val="000000"/>
                </a:solidFill>
                <a:latin typeface="Open Sans"/>
              </a:rPr>
              <a:t>when possible and, if additional opioids are required (e.g., for superimposed severe acute pain), they should be continued </a:t>
            </a:r>
            <a:r>
              <a:rPr lang="en-US" u="sng" dirty="0">
                <a:solidFill>
                  <a:srgbClr val="000000"/>
                </a:solidFill>
                <a:latin typeface="Open Sans"/>
              </a:rPr>
              <a:t>only for the duration of pain severe enough to require additional opioids</a:t>
            </a:r>
            <a:r>
              <a:rPr lang="en-US" dirty="0">
                <a:solidFill>
                  <a:srgbClr val="000000"/>
                </a:solidFill>
                <a:latin typeface="Open Sans"/>
              </a:rPr>
              <a:t>, returning to the patient’s baseline opioid dosage as soon as possible, </a:t>
            </a:r>
            <a:r>
              <a:rPr lang="en-US" b="1" dirty="0">
                <a:solidFill>
                  <a:srgbClr val="000000"/>
                </a:solidFill>
                <a:latin typeface="Open Sans"/>
              </a:rPr>
              <a:t>including a taper to baseline dosage if additional opioids were used </a:t>
            </a:r>
            <a:r>
              <a:rPr lang="en-US" dirty="0">
                <a:solidFill>
                  <a:srgbClr val="000000"/>
                </a:solidFill>
                <a:latin typeface="Open Sans"/>
              </a:rPr>
              <a:t>around the clock for more than a few days (see Recommendation 6).</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Ensure that patients are aware of expected benefits and common risks of opioids before starting or continuing opioid therapy and involve patients meaningfully in decisions.</a:t>
            </a:r>
          </a:p>
        </p:txBody>
      </p:sp>
      <p:sp>
        <p:nvSpPr>
          <p:cNvPr id="4" name="Rectangle 3"/>
          <p:cNvSpPr/>
          <p:nvPr/>
        </p:nvSpPr>
        <p:spPr>
          <a:xfrm>
            <a:off x="2614457" y="1601844"/>
            <a:ext cx="7276351" cy="923330"/>
          </a:xfrm>
          <a:prstGeom prst="rect">
            <a:avLst/>
          </a:prstGeom>
        </p:spPr>
        <p:txBody>
          <a:bodyPr wrap="none">
            <a:spAutoFit/>
          </a:bodyPr>
          <a:lstStyle/>
          <a:p>
            <a:pPr algn="ctr"/>
            <a:r>
              <a:rPr lang="en-US" b="1" dirty="0">
                <a:solidFill>
                  <a:srgbClr val="222222"/>
                </a:solidFill>
                <a:latin typeface="Open Sans Medium"/>
              </a:rPr>
              <a:t>Recommendation 1</a:t>
            </a:r>
          </a:p>
          <a:p>
            <a:pPr algn="ctr"/>
            <a:r>
              <a:rPr lang="en-US" b="1" dirty="0">
                <a:solidFill>
                  <a:srgbClr val="002060"/>
                </a:solidFill>
                <a:latin typeface="Open Sans"/>
              </a:rPr>
              <a:t>Maximize non-opioid therapies for the specific condition and </a:t>
            </a:r>
          </a:p>
          <a:p>
            <a:pPr algn="ctr"/>
            <a:r>
              <a:rPr lang="en-US" b="1" dirty="0">
                <a:solidFill>
                  <a:srgbClr val="002060"/>
                </a:solidFill>
                <a:latin typeface="Open Sans"/>
              </a:rPr>
              <a:t>consider opioid therapy for acute pain if benefits outweigh risks.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079365" y="3215187"/>
            <a:ext cx="3769755" cy="2531328"/>
          </a:xfrm>
          <a:prstGeom prst="rect">
            <a:avLst/>
          </a:prstGeom>
          <a:ln w="38100">
            <a:solidFill>
              <a:schemeClr val="tx1"/>
            </a:solidFill>
          </a:ln>
        </p:spPr>
      </p:pic>
      <p:sp>
        <p:nvSpPr>
          <p:cNvPr id="6" name="Rectangle 5"/>
          <p:cNvSpPr/>
          <p:nvPr/>
        </p:nvSpPr>
        <p:spPr>
          <a:xfrm>
            <a:off x="9207008" y="6581001"/>
            <a:ext cx="2827377" cy="276999"/>
          </a:xfrm>
          <a:prstGeom prst="rect">
            <a:avLst/>
          </a:prstGeom>
        </p:spPr>
        <p:txBody>
          <a:bodyPr wrap="none">
            <a:spAutoFit/>
          </a:bodyPr>
          <a:lstStyle/>
          <a:p>
            <a:r>
              <a:rPr lang="en-US" sz="1200" dirty="0"/>
              <a:t>https://www.pngdownload.id/png-09jyrn/</a:t>
            </a:r>
          </a:p>
        </p:txBody>
      </p:sp>
    </p:spTree>
    <p:extLst>
      <p:ext uri="{BB962C8B-B14F-4D97-AF65-F5344CB8AC3E}">
        <p14:creationId xmlns:p14="http://schemas.microsoft.com/office/powerpoint/2010/main" val="3950757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2022 CDC Guidelines</a:t>
            </a:r>
            <a:endParaRPr lang="en-US" dirty="0">
              <a:solidFill>
                <a:srgbClr val="002060"/>
              </a:solidFill>
            </a:endParaRPr>
          </a:p>
        </p:txBody>
      </p:sp>
      <p:sp>
        <p:nvSpPr>
          <p:cNvPr id="3" name="Content Placeholder 2"/>
          <p:cNvSpPr>
            <a:spLocks noGrp="1"/>
          </p:cNvSpPr>
          <p:nvPr>
            <p:ph idx="1"/>
          </p:nvPr>
        </p:nvSpPr>
        <p:spPr>
          <a:xfrm>
            <a:off x="838200" y="1825625"/>
            <a:ext cx="5754624" cy="4351338"/>
          </a:xfrm>
        </p:spPr>
        <p:txBody>
          <a:bodyPr>
            <a:normAutofit/>
          </a:bodyPr>
          <a:lstStyle/>
          <a:p>
            <a:pPr marL="0" indent="0">
              <a:buNone/>
            </a:pPr>
            <a:endParaRPr lang="en-US" dirty="0"/>
          </a:p>
          <a:p>
            <a:pPr marL="0" indent="0" algn="ctr">
              <a:buNone/>
            </a:pPr>
            <a:r>
              <a:rPr lang="en-US" b="1" dirty="0"/>
              <a:t>The 2016 guidelines,</a:t>
            </a:r>
          </a:p>
          <a:p>
            <a:pPr marL="0" indent="0">
              <a:buNone/>
            </a:pPr>
            <a:r>
              <a:rPr lang="en-US" dirty="0"/>
              <a:t>“..were essentially taken out of context beyond (their) intent and applied as rigid laws, regulations and policies.”</a:t>
            </a:r>
          </a:p>
          <a:p>
            <a:pPr marL="0" indent="0">
              <a:buNone/>
            </a:pPr>
            <a:endParaRPr lang="en-US" dirty="0"/>
          </a:p>
          <a:p>
            <a:pPr marL="0" indent="0">
              <a:buNone/>
            </a:pPr>
            <a:r>
              <a:rPr lang="en-US" dirty="0"/>
              <a:t>-</a:t>
            </a:r>
            <a:r>
              <a:rPr lang="en-US" b="1" dirty="0"/>
              <a:t>Christopher Jones</a:t>
            </a:r>
            <a:r>
              <a:rPr lang="en-US" dirty="0"/>
              <a:t>, </a:t>
            </a:r>
            <a:r>
              <a:rPr lang="en-US" sz="2200" dirty="0" err="1"/>
              <a:t>PharmD</a:t>
            </a:r>
            <a:r>
              <a:rPr lang="en-US" sz="2200" dirty="0"/>
              <a:t>, MPH and  acting director of the CDC’s National Center for Injury Prevention and Control</a:t>
            </a:r>
          </a:p>
          <a:p>
            <a:endParaRPr lang="en-US" dirty="0"/>
          </a:p>
        </p:txBody>
      </p:sp>
      <p:sp>
        <p:nvSpPr>
          <p:cNvPr id="4" name="Rectangle 3"/>
          <p:cNvSpPr/>
          <p:nvPr/>
        </p:nvSpPr>
        <p:spPr>
          <a:xfrm>
            <a:off x="94488" y="6311900"/>
            <a:ext cx="11884152" cy="430887"/>
          </a:xfrm>
          <a:prstGeom prst="rect">
            <a:avLst/>
          </a:prstGeom>
        </p:spPr>
        <p:txBody>
          <a:bodyPr wrap="square">
            <a:spAutoFit/>
          </a:bodyPr>
          <a:lstStyle/>
          <a:p>
            <a:r>
              <a:rPr lang="en-US" sz="1100" dirty="0"/>
              <a:t>https://www.narcotics.com/prescription-opioids-cdc guidance/#:~:text=The%20CDC%20stepped%20in%20with%20official%20prescribing%20guidelines%2C,the%20CDC%20guidelines%2C%20opioid%20laws%20began%20to%20change.</a:t>
            </a:r>
          </a:p>
        </p:txBody>
      </p:sp>
      <p:pic>
        <p:nvPicPr>
          <p:cNvPr id="5" name="Picture 4"/>
          <p:cNvPicPr>
            <a:picLocks noChangeAspect="1"/>
          </p:cNvPicPr>
          <p:nvPr/>
        </p:nvPicPr>
        <p:blipFill>
          <a:blip r:embed="rId2"/>
          <a:stretch>
            <a:fillRect/>
          </a:stretch>
        </p:blipFill>
        <p:spPr>
          <a:xfrm>
            <a:off x="7827264" y="1856421"/>
            <a:ext cx="2880360" cy="4320541"/>
          </a:xfrm>
          <a:prstGeom prst="rect">
            <a:avLst/>
          </a:prstGeom>
          <a:ln w="38100">
            <a:solidFill>
              <a:schemeClr val="tx1"/>
            </a:solidFill>
          </a:ln>
        </p:spPr>
      </p:pic>
    </p:spTree>
    <p:extLst>
      <p:ext uri="{BB962C8B-B14F-4D97-AF65-F5344CB8AC3E}">
        <p14:creationId xmlns:p14="http://schemas.microsoft.com/office/powerpoint/2010/main" val="315745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287866" y="2686051"/>
            <a:ext cx="11497734" cy="3139321"/>
          </a:xfrm>
          <a:prstGeom prst="rect">
            <a:avLst/>
          </a:prstGeom>
        </p:spPr>
        <p:txBody>
          <a:bodyPr wrap="square">
            <a:spAutoFit/>
          </a:bodyPr>
          <a:lstStyle/>
          <a:p>
            <a:endParaRPr lang="en-US" dirty="0">
              <a:solidFill>
                <a:srgbClr val="222222"/>
              </a:solidFill>
              <a:latin typeface="Open Sans Medium"/>
            </a:endParaRPr>
          </a:p>
          <a:p>
            <a:r>
              <a:rPr lang="en-US" sz="2000" b="1" dirty="0">
                <a:solidFill>
                  <a:schemeClr val="accent1">
                    <a:lumMod val="75000"/>
                  </a:schemeClr>
                </a:solidFill>
                <a:latin typeface="Open Sans"/>
              </a:rPr>
              <a:t>Non-opioid therapies are preferred for subacute and chronic pain</a:t>
            </a:r>
            <a:r>
              <a:rPr lang="en-US" sz="2000" b="1" dirty="0">
                <a:solidFill>
                  <a:srgbClr val="000000"/>
                </a:solidFill>
                <a:latin typeface="Open Sans"/>
              </a:rPr>
              <a:t>. </a:t>
            </a:r>
            <a:r>
              <a:rPr lang="en-US" sz="2000" b="1" dirty="0">
                <a:solidFill>
                  <a:schemeClr val="accent1">
                    <a:lumMod val="75000"/>
                  </a:schemeClr>
                </a:solidFill>
                <a:latin typeface="Open Sans"/>
              </a:rPr>
              <a:t>Maximize use of non-pharmacologic and non-opioid pharmacologic therapies</a:t>
            </a:r>
            <a:r>
              <a:rPr lang="en-US" sz="2000" b="1" dirty="0">
                <a:solidFill>
                  <a:srgbClr val="000000"/>
                </a:solidFill>
                <a:latin typeface="Open Sans"/>
              </a:rPr>
              <a:t> </a:t>
            </a:r>
            <a:r>
              <a:rPr lang="en-US" sz="2000" dirty="0">
                <a:solidFill>
                  <a:srgbClr val="000000"/>
                </a:solidFill>
                <a:latin typeface="Open Sans"/>
              </a:rPr>
              <a:t>as appropriate for the specific condition and patient and only consider initiating opioid therapy if expected benefits for pain and function are anticipated to outweigh risks to the patient. Before starting opioid therapy for subacute or chronic pain, discuss with patients the realistic benefits and known risks of opioid therapy, </a:t>
            </a:r>
            <a:r>
              <a:rPr lang="en-US" sz="2000" u="sng" dirty="0">
                <a:solidFill>
                  <a:srgbClr val="000000"/>
                </a:solidFill>
                <a:latin typeface="Open Sans"/>
              </a:rPr>
              <a:t>work with patients to establish treatment goals for pain and function</a:t>
            </a:r>
            <a:r>
              <a:rPr lang="en-US" sz="2000" dirty="0">
                <a:solidFill>
                  <a:srgbClr val="000000"/>
                </a:solidFill>
                <a:latin typeface="Open Sans"/>
              </a:rPr>
              <a:t>, and should </a:t>
            </a:r>
            <a:r>
              <a:rPr lang="en-US" sz="2000" u="sng" dirty="0">
                <a:solidFill>
                  <a:srgbClr val="000000"/>
                </a:solidFill>
                <a:latin typeface="Open Sans"/>
              </a:rPr>
              <a:t>consider how opioid therapy will be discontinued </a:t>
            </a:r>
            <a:r>
              <a:rPr lang="en-US" sz="2000" dirty="0">
                <a:solidFill>
                  <a:srgbClr val="000000"/>
                </a:solidFill>
                <a:latin typeface="Open Sans"/>
              </a:rPr>
              <a:t>if benefits do not outweigh risks </a:t>
            </a:r>
          </a:p>
          <a:p>
            <a:endParaRPr lang="en-US" sz="2000" dirty="0">
              <a:solidFill>
                <a:srgbClr val="000000"/>
              </a:solidFill>
              <a:latin typeface="Open Sans"/>
            </a:endParaRPr>
          </a:p>
          <a:p>
            <a:r>
              <a:rPr lang="en-US" sz="2000" dirty="0">
                <a:solidFill>
                  <a:srgbClr val="000000"/>
                </a:solidFill>
                <a:latin typeface="Open Sans"/>
              </a:rPr>
              <a:t>(recommendation category: A; evidence type: 2).</a:t>
            </a:r>
            <a:endParaRPr lang="en-US" sz="2000" i="0" dirty="0">
              <a:solidFill>
                <a:srgbClr val="000000"/>
              </a:solidFill>
              <a:effectLst/>
              <a:latin typeface="Open Sans"/>
            </a:endParaRPr>
          </a:p>
        </p:txBody>
      </p:sp>
      <p:sp>
        <p:nvSpPr>
          <p:cNvPr id="4" name="Rectangle 3"/>
          <p:cNvSpPr/>
          <p:nvPr/>
        </p:nvSpPr>
        <p:spPr>
          <a:xfrm>
            <a:off x="4939278" y="1690688"/>
            <a:ext cx="2313454" cy="369332"/>
          </a:xfrm>
          <a:prstGeom prst="rect">
            <a:avLst/>
          </a:prstGeom>
        </p:spPr>
        <p:txBody>
          <a:bodyPr wrap="none">
            <a:spAutoFit/>
          </a:bodyPr>
          <a:lstStyle/>
          <a:p>
            <a:pPr algn="ctr"/>
            <a:r>
              <a:rPr lang="en-US" b="1" dirty="0">
                <a:solidFill>
                  <a:srgbClr val="222222"/>
                </a:solidFill>
                <a:latin typeface="Open Sans Medium"/>
              </a:rPr>
              <a:t>Recommendation 2</a:t>
            </a:r>
          </a:p>
        </p:txBody>
      </p:sp>
    </p:spTree>
    <p:extLst>
      <p:ext uri="{BB962C8B-B14F-4D97-AF65-F5344CB8AC3E}">
        <p14:creationId xmlns:p14="http://schemas.microsoft.com/office/powerpoint/2010/main" val="364760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587090" y="2512380"/>
            <a:ext cx="6185433" cy="2862322"/>
          </a:xfrm>
          <a:prstGeom prst="rect">
            <a:avLst/>
          </a:prstGeom>
        </p:spPr>
        <p:txBody>
          <a:bodyPr wrap="square">
            <a:spAutoFit/>
          </a:bodyPr>
          <a:lstStyle/>
          <a:p>
            <a:endParaRPr lang="en-US" dirty="0">
              <a:solidFill>
                <a:srgbClr val="222222"/>
              </a:solidFill>
              <a:latin typeface="Open Sans"/>
            </a:endParaRPr>
          </a:p>
          <a:p>
            <a:pPr marL="285750" indent="-285750">
              <a:buFont typeface="Courier New" panose="02070309020205020404" pitchFamily="49" charset="0"/>
              <a:buChar char="o"/>
            </a:pPr>
            <a:r>
              <a:rPr lang="en-US" dirty="0">
                <a:solidFill>
                  <a:srgbClr val="000000"/>
                </a:solidFill>
                <a:latin typeface="Open Sans"/>
              </a:rPr>
              <a:t>To guide patient-specific selection of therapy, evaluate patients and establish or confirm the diagnosis.</a:t>
            </a:r>
          </a:p>
          <a:p>
            <a:pPr>
              <a:buFont typeface="Arial" panose="020B0604020202020204" pitchFamily="34" charset="0"/>
              <a:buChar char="•"/>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Recommend appropriate noninvasive non-pharmacologic approaches to manage chronic pain, such as exercise for back pain, fibromyalgia, and hip or knee osteoarthritis; </a:t>
            </a:r>
          </a:p>
          <a:p>
            <a:pPr marL="285750" indent="-285750">
              <a:buFont typeface="Courier New" panose="02070309020205020404" pitchFamily="49" charset="0"/>
              <a:buChar char="o"/>
            </a:pPr>
            <a:r>
              <a:rPr lang="en-US" dirty="0">
                <a:solidFill>
                  <a:srgbClr val="000000"/>
                </a:solidFill>
                <a:latin typeface="Open Sans"/>
              </a:rPr>
              <a:t>weight loss for knee osteoarthritis; </a:t>
            </a:r>
          </a:p>
          <a:p>
            <a:pPr marL="285750" indent="-285750">
              <a:buFont typeface="Courier New" panose="02070309020205020404" pitchFamily="49" charset="0"/>
              <a:buChar char="o"/>
            </a:pPr>
            <a:r>
              <a:rPr lang="en-US" dirty="0">
                <a:solidFill>
                  <a:srgbClr val="000000"/>
                </a:solidFill>
                <a:latin typeface="Open Sans"/>
              </a:rPr>
              <a:t>manual therapies for hip osteoarthritis; </a:t>
            </a:r>
          </a:p>
        </p:txBody>
      </p:sp>
      <p:sp>
        <p:nvSpPr>
          <p:cNvPr id="4" name="Rectangle 3"/>
          <p:cNvSpPr/>
          <p:nvPr/>
        </p:nvSpPr>
        <p:spPr>
          <a:xfrm>
            <a:off x="1380612" y="1690688"/>
            <a:ext cx="9430787" cy="923330"/>
          </a:xfrm>
          <a:prstGeom prst="rect">
            <a:avLst/>
          </a:prstGeom>
        </p:spPr>
        <p:txBody>
          <a:bodyPr wrap="none">
            <a:spAutoFit/>
          </a:bodyPr>
          <a:lstStyle/>
          <a:p>
            <a:pPr algn="ctr"/>
            <a:r>
              <a:rPr lang="en-US" b="1" dirty="0">
                <a:solidFill>
                  <a:srgbClr val="222222"/>
                </a:solidFill>
                <a:latin typeface="Open Sans Medium"/>
              </a:rPr>
              <a:t>Recommendation 2</a:t>
            </a:r>
          </a:p>
          <a:p>
            <a:pPr algn="ctr"/>
            <a:r>
              <a:rPr lang="en-US" b="1" dirty="0">
                <a:solidFill>
                  <a:srgbClr val="002060"/>
                </a:solidFill>
                <a:latin typeface="Open Sans"/>
              </a:rPr>
              <a:t>Maximize use of non-opioid therapies for the subacute and chronic pain patient and </a:t>
            </a:r>
          </a:p>
          <a:p>
            <a:pPr algn="ctr"/>
            <a:r>
              <a:rPr lang="en-US" b="1" dirty="0">
                <a:solidFill>
                  <a:srgbClr val="002060"/>
                </a:solidFill>
                <a:latin typeface="Open Sans"/>
              </a:rPr>
              <a:t>start opioids only if benefits outweigh risks.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350844" y="3107183"/>
            <a:ext cx="4562989" cy="3124909"/>
          </a:xfrm>
          <a:prstGeom prst="rect">
            <a:avLst/>
          </a:prstGeom>
          <a:ln w="38100">
            <a:solidFill>
              <a:schemeClr val="tx1"/>
            </a:solidFill>
          </a:ln>
        </p:spPr>
      </p:pic>
      <p:sp>
        <p:nvSpPr>
          <p:cNvPr id="6" name="Rectangle 5"/>
          <p:cNvSpPr/>
          <p:nvPr/>
        </p:nvSpPr>
        <p:spPr>
          <a:xfrm>
            <a:off x="8454501" y="6553558"/>
            <a:ext cx="3610252" cy="246221"/>
          </a:xfrm>
          <a:prstGeom prst="rect">
            <a:avLst/>
          </a:prstGeom>
        </p:spPr>
        <p:txBody>
          <a:bodyPr wrap="square">
            <a:spAutoFit/>
          </a:bodyPr>
          <a:lstStyle/>
          <a:p>
            <a:r>
              <a:rPr lang="en-US" sz="1000" dirty="0"/>
              <a:t>https://www.completetherapies.com/services/aquatic-therapy/</a:t>
            </a:r>
          </a:p>
        </p:txBody>
      </p:sp>
    </p:spTree>
    <p:extLst>
      <p:ext uri="{BB962C8B-B14F-4D97-AF65-F5344CB8AC3E}">
        <p14:creationId xmlns:p14="http://schemas.microsoft.com/office/powerpoint/2010/main" val="3280769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427292" y="2920753"/>
            <a:ext cx="6185433" cy="3693319"/>
          </a:xfrm>
          <a:prstGeom prst="rect">
            <a:avLst/>
          </a:prstGeom>
        </p:spPr>
        <p:txBody>
          <a:bodyPr wrap="square">
            <a:spAutoFit/>
          </a:bodyPr>
          <a:lstStyle/>
          <a:p>
            <a:endParaRPr lang="en-US" dirty="0">
              <a:solidFill>
                <a:srgbClr val="222222"/>
              </a:solidFill>
              <a:latin typeface="Open Sans"/>
            </a:endParaRPr>
          </a:p>
          <a:p>
            <a:pPr marL="285750" indent="-285750">
              <a:buFont typeface="Courier New" panose="02070309020205020404" pitchFamily="49" charset="0"/>
              <a:buChar char="o"/>
            </a:pPr>
            <a:r>
              <a:rPr lang="en-US" dirty="0">
                <a:solidFill>
                  <a:srgbClr val="000000"/>
                </a:solidFill>
                <a:latin typeface="Open Sans"/>
              </a:rPr>
              <a:t>psychological therapy, spinal manipulation, low-level laser therapy, massage, mindfulness-based stress reduction, yoga, acupuncture, and multidisciplinary rehabilitation </a:t>
            </a:r>
            <a:r>
              <a:rPr lang="en-US" b="1" dirty="0">
                <a:solidFill>
                  <a:srgbClr val="000000"/>
                </a:solidFill>
                <a:latin typeface="Open Sans"/>
              </a:rPr>
              <a:t>for low back pain</a:t>
            </a:r>
            <a:r>
              <a:rPr lang="en-US" dirty="0">
                <a:solidFill>
                  <a:srgbClr val="000000"/>
                </a:solidFill>
                <a:latin typeface="Open Sans"/>
              </a:rPr>
              <a:t>; </a:t>
            </a:r>
          </a:p>
          <a:p>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mind-body practices (e.g., yoga, tai chi, or qigong), massage, and acupuncture for neck pain; cognitive behavioral therapy, myofascial release massage, mindfulness practices, tai chi, qigong, acupuncture, and multidisciplinary rehabilitation </a:t>
            </a:r>
            <a:r>
              <a:rPr lang="en-US" b="1" dirty="0">
                <a:solidFill>
                  <a:srgbClr val="000000"/>
                </a:solidFill>
                <a:latin typeface="Open Sans"/>
              </a:rPr>
              <a:t>for fibromyalgia</a:t>
            </a:r>
            <a:r>
              <a:rPr lang="en-US" dirty="0">
                <a:solidFill>
                  <a:srgbClr val="000000"/>
                </a:solidFill>
                <a:latin typeface="Open Sans"/>
              </a:rPr>
              <a:t>; and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spinal manipulation for </a:t>
            </a:r>
            <a:r>
              <a:rPr lang="en-US" b="1" dirty="0">
                <a:solidFill>
                  <a:srgbClr val="000000"/>
                </a:solidFill>
                <a:latin typeface="Open Sans"/>
              </a:rPr>
              <a:t>tension headache</a:t>
            </a:r>
            <a:r>
              <a:rPr lang="en-US" dirty="0">
                <a:solidFill>
                  <a:srgbClr val="000000"/>
                </a:solidFill>
                <a:latin typeface="Open Sans"/>
              </a:rPr>
              <a:t>.</a:t>
            </a:r>
          </a:p>
        </p:txBody>
      </p:sp>
      <p:sp>
        <p:nvSpPr>
          <p:cNvPr id="4" name="Rectangle 3"/>
          <p:cNvSpPr/>
          <p:nvPr/>
        </p:nvSpPr>
        <p:spPr>
          <a:xfrm>
            <a:off x="1380612" y="1690688"/>
            <a:ext cx="9430787" cy="923330"/>
          </a:xfrm>
          <a:prstGeom prst="rect">
            <a:avLst/>
          </a:prstGeom>
        </p:spPr>
        <p:txBody>
          <a:bodyPr wrap="none">
            <a:spAutoFit/>
          </a:bodyPr>
          <a:lstStyle/>
          <a:p>
            <a:pPr algn="ctr"/>
            <a:r>
              <a:rPr lang="en-US" b="1" dirty="0">
                <a:solidFill>
                  <a:srgbClr val="222222"/>
                </a:solidFill>
                <a:latin typeface="Open Sans Medium"/>
              </a:rPr>
              <a:t>Recommendation 2</a:t>
            </a:r>
          </a:p>
          <a:p>
            <a:pPr algn="ctr"/>
            <a:r>
              <a:rPr lang="en-US" b="1" dirty="0">
                <a:solidFill>
                  <a:srgbClr val="002060"/>
                </a:solidFill>
                <a:latin typeface="Open Sans"/>
              </a:rPr>
              <a:t>Maximize use of non-opioid therapies for the subacute and chronic pain patient and </a:t>
            </a:r>
          </a:p>
          <a:p>
            <a:pPr algn="ctr"/>
            <a:r>
              <a:rPr lang="en-US" b="1" dirty="0">
                <a:solidFill>
                  <a:srgbClr val="002060"/>
                </a:solidFill>
                <a:latin typeface="Open Sans"/>
              </a:rPr>
              <a:t>start opioids only if benefits outweigh risks.</a:t>
            </a:r>
            <a:endParaRPr lang="en-US" dirty="0">
              <a:solidFill>
                <a:srgbClr val="002060"/>
              </a:solidFill>
              <a:latin typeface="Open Sans Medium"/>
            </a:endParaRPr>
          </a:p>
        </p:txBody>
      </p:sp>
      <p:pic>
        <p:nvPicPr>
          <p:cNvPr id="7" name="Picture 6"/>
          <p:cNvPicPr>
            <a:picLocks noChangeAspect="1"/>
          </p:cNvPicPr>
          <p:nvPr/>
        </p:nvPicPr>
        <p:blipFill>
          <a:blip r:embed="rId2"/>
          <a:stretch>
            <a:fillRect/>
          </a:stretch>
        </p:blipFill>
        <p:spPr>
          <a:xfrm>
            <a:off x="6947331" y="3082550"/>
            <a:ext cx="3655084" cy="2357669"/>
          </a:xfrm>
          <a:prstGeom prst="rect">
            <a:avLst/>
          </a:prstGeom>
          <a:ln w="38100">
            <a:solidFill>
              <a:schemeClr val="tx1"/>
            </a:solidFill>
          </a:ln>
        </p:spPr>
      </p:pic>
      <p:pic>
        <p:nvPicPr>
          <p:cNvPr id="8" name="Picture 7"/>
          <p:cNvPicPr>
            <a:picLocks noChangeAspect="1"/>
          </p:cNvPicPr>
          <p:nvPr/>
        </p:nvPicPr>
        <p:blipFill>
          <a:blip r:embed="rId3"/>
          <a:stretch>
            <a:fillRect/>
          </a:stretch>
        </p:blipFill>
        <p:spPr>
          <a:xfrm>
            <a:off x="8312610" y="3649371"/>
            <a:ext cx="3034789" cy="2676401"/>
          </a:xfrm>
          <a:prstGeom prst="rect">
            <a:avLst/>
          </a:prstGeom>
          <a:ln w="38100">
            <a:solidFill>
              <a:schemeClr val="tx1"/>
            </a:solidFill>
          </a:ln>
        </p:spPr>
      </p:pic>
      <p:sp>
        <p:nvSpPr>
          <p:cNvPr id="9" name="Rectangle 8"/>
          <p:cNvSpPr/>
          <p:nvPr/>
        </p:nvSpPr>
        <p:spPr>
          <a:xfrm>
            <a:off x="9054427" y="6475572"/>
            <a:ext cx="2632452" cy="246221"/>
          </a:xfrm>
          <a:prstGeom prst="rect">
            <a:avLst/>
          </a:prstGeom>
        </p:spPr>
        <p:txBody>
          <a:bodyPr wrap="none">
            <a:spAutoFit/>
          </a:bodyPr>
          <a:lstStyle/>
          <a:p>
            <a:r>
              <a:rPr lang="en-US" sz="1000" dirty="0"/>
              <a:t>https://blog.mindvalley.com/qigong-exercises/</a:t>
            </a:r>
          </a:p>
        </p:txBody>
      </p:sp>
      <p:sp>
        <p:nvSpPr>
          <p:cNvPr id="10" name="Rectangle 9"/>
          <p:cNvSpPr/>
          <p:nvPr/>
        </p:nvSpPr>
        <p:spPr>
          <a:xfrm>
            <a:off x="6928908" y="6475572"/>
            <a:ext cx="2068259" cy="276999"/>
          </a:xfrm>
          <a:prstGeom prst="rect">
            <a:avLst/>
          </a:prstGeom>
        </p:spPr>
        <p:txBody>
          <a:bodyPr wrap="none">
            <a:spAutoFit/>
          </a:bodyPr>
          <a:lstStyle/>
          <a:p>
            <a:r>
              <a:rPr lang="en-US" sz="1200" dirty="0"/>
              <a:t>https://www.prochiromt.com </a:t>
            </a:r>
          </a:p>
        </p:txBody>
      </p:sp>
    </p:spTree>
    <p:extLst>
      <p:ext uri="{BB962C8B-B14F-4D97-AF65-F5344CB8AC3E}">
        <p14:creationId xmlns:p14="http://schemas.microsoft.com/office/powerpoint/2010/main" val="3371043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184622" y="2837480"/>
            <a:ext cx="8719681" cy="3693319"/>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 Low-cost options to integrate exercise include </a:t>
            </a:r>
            <a:r>
              <a:rPr lang="en-US" b="1" dirty="0">
                <a:solidFill>
                  <a:srgbClr val="0070C0"/>
                </a:solidFill>
                <a:latin typeface="Open Sans"/>
              </a:rPr>
              <a:t>walking in public spaces</a:t>
            </a:r>
            <a:r>
              <a:rPr lang="en-US" dirty="0">
                <a:solidFill>
                  <a:srgbClr val="000000"/>
                </a:solidFill>
                <a:latin typeface="Open Sans"/>
              </a:rPr>
              <a:t>, or</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 Use of </a:t>
            </a:r>
            <a:r>
              <a:rPr lang="en-US" b="1" dirty="0">
                <a:solidFill>
                  <a:srgbClr val="0070C0"/>
                </a:solidFill>
                <a:latin typeface="Open Sans"/>
              </a:rPr>
              <a:t>public recreation facilities for group exercise</a:t>
            </a:r>
            <a:r>
              <a:rPr lang="en-US" dirty="0">
                <a:solidFill>
                  <a:srgbClr val="000000"/>
                </a:solidFill>
                <a:latin typeface="Open Sans"/>
              </a:rPr>
              <a: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 </a:t>
            </a:r>
            <a:r>
              <a:rPr lang="en-US" u="sng" dirty="0">
                <a:solidFill>
                  <a:srgbClr val="000000"/>
                </a:solidFill>
                <a:latin typeface="Open Sans"/>
              </a:rPr>
              <a:t>Physical therapy can be helpful </a:t>
            </a:r>
            <a:r>
              <a:rPr lang="en-US" dirty="0">
                <a:solidFill>
                  <a:srgbClr val="000000"/>
                </a:solidFill>
                <a:latin typeface="Open Sans"/>
              </a:rPr>
              <a:t>for patients who have limited access to safe public spaces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Health insurers and health systems can improve pain management and reduce medication use by </a:t>
            </a:r>
            <a:r>
              <a:rPr lang="en-US" b="1" dirty="0">
                <a:solidFill>
                  <a:srgbClr val="00B050"/>
                </a:solidFill>
                <a:latin typeface="Open Sans"/>
              </a:rPr>
              <a:t>increasing reimbursement of non-pharmacologic therapies</a:t>
            </a:r>
            <a:r>
              <a:rPr lang="en-US" dirty="0">
                <a:solidFill>
                  <a:srgbClr val="000000"/>
                </a:solidFill>
                <a:latin typeface="Open Sans"/>
              </a:rPr>
              <a:t>.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b="1" dirty="0">
                <a:solidFill>
                  <a:srgbClr val="C00000"/>
                </a:solidFill>
                <a:latin typeface="Open Sans"/>
              </a:rPr>
              <a:t>Review FDA-approved labeling</a:t>
            </a:r>
            <a:r>
              <a:rPr lang="en-US" dirty="0">
                <a:solidFill>
                  <a:srgbClr val="000000"/>
                </a:solidFill>
                <a:latin typeface="Open Sans"/>
              </a:rPr>
              <a:t>, including boxed warnings, and weigh benefits and risks before initiating treatment with any pharmacologic therapy.</a:t>
            </a:r>
          </a:p>
        </p:txBody>
      </p:sp>
      <p:sp>
        <p:nvSpPr>
          <p:cNvPr id="4" name="Rectangle 3"/>
          <p:cNvSpPr/>
          <p:nvPr/>
        </p:nvSpPr>
        <p:spPr>
          <a:xfrm>
            <a:off x="1380612" y="1690688"/>
            <a:ext cx="9430787" cy="923330"/>
          </a:xfrm>
          <a:prstGeom prst="rect">
            <a:avLst/>
          </a:prstGeom>
        </p:spPr>
        <p:txBody>
          <a:bodyPr wrap="none">
            <a:spAutoFit/>
          </a:bodyPr>
          <a:lstStyle/>
          <a:p>
            <a:pPr algn="ctr"/>
            <a:r>
              <a:rPr lang="en-US" b="1" dirty="0">
                <a:solidFill>
                  <a:srgbClr val="222222"/>
                </a:solidFill>
                <a:latin typeface="Open Sans Medium"/>
              </a:rPr>
              <a:t>Recommendation 2</a:t>
            </a:r>
          </a:p>
          <a:p>
            <a:pPr algn="ctr"/>
            <a:r>
              <a:rPr lang="en-US" b="1" dirty="0">
                <a:solidFill>
                  <a:srgbClr val="002060"/>
                </a:solidFill>
                <a:latin typeface="Open Sans"/>
              </a:rPr>
              <a:t>Maximize use of non-opioid therapies for the subacute and chronic pain patient and </a:t>
            </a:r>
          </a:p>
          <a:p>
            <a:pPr algn="ctr"/>
            <a:r>
              <a:rPr lang="en-US" b="1" dirty="0">
                <a:solidFill>
                  <a:srgbClr val="002060"/>
                </a:solidFill>
                <a:latin typeface="Open Sans"/>
              </a:rPr>
              <a:t>start opioids only if benefits outweigh risks.</a:t>
            </a:r>
            <a:endParaRPr lang="en-US" dirty="0">
              <a:solidFill>
                <a:srgbClr val="002060"/>
              </a:solidFill>
              <a:latin typeface="Open Sans Medium"/>
            </a:endParaRPr>
          </a:p>
        </p:txBody>
      </p:sp>
      <p:sp>
        <p:nvSpPr>
          <p:cNvPr id="5" name="Rectangle 4"/>
          <p:cNvSpPr/>
          <p:nvPr/>
        </p:nvSpPr>
        <p:spPr>
          <a:xfrm rot="2370775">
            <a:off x="8813437" y="3654044"/>
            <a:ext cx="2856872" cy="1569660"/>
          </a:xfrm>
          <a:prstGeom prst="rect">
            <a:avLst/>
          </a:prstGeom>
          <a:noFill/>
        </p:spPr>
        <p:txBody>
          <a:bodyPr wrap="none" lIns="91440" tIns="45720" rIns="91440" bIns="45720">
            <a:spAutoFit/>
          </a:bodyPr>
          <a:lstStyle/>
          <a:p>
            <a:pPr algn="ctr"/>
            <a:r>
              <a:rPr lang="en-US" sz="96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rPr>
              <a:t>$$$!!</a:t>
            </a:r>
          </a:p>
        </p:txBody>
      </p:sp>
    </p:spTree>
    <p:extLst>
      <p:ext uri="{BB962C8B-B14F-4D97-AF65-F5344CB8AC3E}">
        <p14:creationId xmlns:p14="http://schemas.microsoft.com/office/powerpoint/2010/main" val="1388109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002060"/>
                </a:solidFill>
              </a:rPr>
              <a:t>Determining Whether to Initiate Opioids</a:t>
            </a:r>
          </a:p>
        </p:txBody>
      </p:sp>
      <p:sp>
        <p:nvSpPr>
          <p:cNvPr id="3" name="Rectangle 2"/>
          <p:cNvSpPr/>
          <p:nvPr/>
        </p:nvSpPr>
        <p:spPr>
          <a:xfrm>
            <a:off x="135466" y="3018010"/>
            <a:ext cx="6709217" cy="3970318"/>
          </a:xfrm>
          <a:prstGeom prst="rect">
            <a:avLst/>
          </a:prstGeom>
        </p:spPr>
        <p:txBody>
          <a:bodyPr wrap="square">
            <a:spAutoFit/>
          </a:bodyPr>
          <a:lstStyle/>
          <a:p>
            <a:r>
              <a:rPr lang="en-US" dirty="0">
                <a:solidFill>
                  <a:srgbClr val="000000"/>
                </a:solidFill>
                <a:latin typeface="Open Sans"/>
              </a:rPr>
              <a:t>When patients affected by osteoarthritis have an insufficient response to non-pharmacologic interventions:</a:t>
            </a:r>
          </a:p>
          <a:p>
            <a:pPr>
              <a:buFont typeface="Arial" panose="020B0604020202020204" pitchFamily="34" charset="0"/>
              <a:buChar char="•"/>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Use </a:t>
            </a:r>
            <a:r>
              <a:rPr lang="en-US" b="1" dirty="0">
                <a:solidFill>
                  <a:srgbClr val="0070C0"/>
                </a:solidFill>
                <a:latin typeface="Open Sans"/>
              </a:rPr>
              <a:t>topical NSAIDs  </a:t>
            </a:r>
            <a:r>
              <a:rPr lang="en-US" dirty="0">
                <a:solidFill>
                  <a:srgbClr val="000000"/>
                </a:solidFill>
                <a:latin typeface="Open Sans"/>
              </a:rPr>
              <a:t>for pain in joints near the surface of the skin (e.g., knee).</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For pain in multiple joints or poorly controlled with topical NSAIDs, </a:t>
            </a:r>
            <a:r>
              <a:rPr lang="en-US" b="1" dirty="0">
                <a:solidFill>
                  <a:srgbClr val="0070C0"/>
                </a:solidFill>
                <a:latin typeface="Open Sans"/>
              </a:rPr>
              <a:t>duloxetine or systemic NSAIDs </a:t>
            </a:r>
            <a:r>
              <a:rPr lang="en-US" dirty="0">
                <a:solidFill>
                  <a:srgbClr val="000000"/>
                </a:solidFill>
                <a:latin typeface="Open Sans"/>
              </a:rPr>
              <a:t>can be considered.</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b="1" dirty="0">
                <a:solidFill>
                  <a:srgbClr val="0070C0"/>
                </a:solidFill>
                <a:latin typeface="Open Sans"/>
              </a:rPr>
              <a:t>NSAIDs should be used at the lowest dose and shortest duration needed</a:t>
            </a:r>
            <a:r>
              <a:rPr lang="en-US" dirty="0">
                <a:solidFill>
                  <a:srgbClr val="000000"/>
                </a:solidFill>
                <a:latin typeface="Open Sans"/>
              </a:rPr>
              <a:t>, Use with caution in older adults and those with CV comorbidities, CKD, or previous GI bleed.</a:t>
            </a:r>
          </a:p>
          <a:p>
            <a:pPr>
              <a:buFont typeface="Arial" panose="020B0604020202020204" pitchFamily="34" charset="0"/>
              <a:buChar char="•"/>
            </a:pPr>
            <a:endParaRPr lang="en-US" dirty="0">
              <a:solidFill>
                <a:srgbClr val="000000"/>
              </a:solidFill>
              <a:latin typeface="Open Sans"/>
            </a:endParaRPr>
          </a:p>
        </p:txBody>
      </p:sp>
      <p:sp>
        <p:nvSpPr>
          <p:cNvPr id="4" name="Rectangle 3"/>
          <p:cNvSpPr/>
          <p:nvPr/>
        </p:nvSpPr>
        <p:spPr>
          <a:xfrm>
            <a:off x="1380612" y="1690688"/>
            <a:ext cx="9430787" cy="923330"/>
          </a:xfrm>
          <a:prstGeom prst="rect">
            <a:avLst/>
          </a:prstGeom>
        </p:spPr>
        <p:txBody>
          <a:bodyPr wrap="none">
            <a:spAutoFit/>
          </a:bodyPr>
          <a:lstStyle/>
          <a:p>
            <a:pPr algn="ctr"/>
            <a:r>
              <a:rPr lang="en-US" b="1" dirty="0">
                <a:solidFill>
                  <a:srgbClr val="222222"/>
                </a:solidFill>
                <a:latin typeface="Open Sans Medium"/>
              </a:rPr>
              <a:t>Recommendation 2</a:t>
            </a:r>
          </a:p>
          <a:p>
            <a:pPr algn="ctr"/>
            <a:r>
              <a:rPr lang="en-US" b="1" dirty="0">
                <a:solidFill>
                  <a:srgbClr val="002060"/>
                </a:solidFill>
                <a:latin typeface="Open Sans"/>
              </a:rPr>
              <a:t>Maximize use of non-opioid therapies for the subacute and chronic pain patient and </a:t>
            </a:r>
          </a:p>
          <a:p>
            <a:pPr algn="ctr"/>
            <a:r>
              <a:rPr lang="en-US" b="1" dirty="0">
                <a:solidFill>
                  <a:srgbClr val="002060"/>
                </a:solidFill>
                <a:latin typeface="Open Sans"/>
              </a:rPr>
              <a:t>start opioids only if benefits outweigh risks.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457243" y="3638096"/>
            <a:ext cx="4142450" cy="2002414"/>
          </a:xfrm>
          <a:prstGeom prst="rect">
            <a:avLst/>
          </a:prstGeom>
          <a:ln w="38100">
            <a:solidFill>
              <a:schemeClr val="tx1"/>
            </a:solidFill>
          </a:ln>
        </p:spPr>
      </p:pic>
      <p:sp>
        <p:nvSpPr>
          <p:cNvPr id="6" name="Rectangle 5"/>
          <p:cNvSpPr/>
          <p:nvPr/>
        </p:nvSpPr>
        <p:spPr>
          <a:xfrm>
            <a:off x="8922058" y="6434330"/>
            <a:ext cx="3060646" cy="276999"/>
          </a:xfrm>
          <a:prstGeom prst="rect">
            <a:avLst/>
          </a:prstGeom>
        </p:spPr>
        <p:txBody>
          <a:bodyPr wrap="none">
            <a:spAutoFit/>
          </a:bodyPr>
          <a:lstStyle/>
          <a:p>
            <a:r>
              <a:rPr lang="en-US" sz="1200" dirty="0"/>
              <a:t>https://epmonthly.com/article/topical-nsaids/</a:t>
            </a:r>
          </a:p>
        </p:txBody>
      </p:sp>
    </p:spTree>
    <p:extLst>
      <p:ext uri="{BB962C8B-B14F-4D97-AF65-F5344CB8AC3E}">
        <p14:creationId xmlns:p14="http://schemas.microsoft.com/office/powerpoint/2010/main" val="2954712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254000" y="2675047"/>
            <a:ext cx="7478450" cy="2862322"/>
          </a:xfrm>
          <a:prstGeom prst="rect">
            <a:avLst/>
          </a:prstGeom>
        </p:spPr>
        <p:txBody>
          <a:bodyPr wrap="square">
            <a:spAutoFit/>
          </a:bodyPr>
          <a:lstStyle/>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r>
              <a:rPr lang="en-US" dirty="0">
                <a:solidFill>
                  <a:srgbClr val="000000"/>
                </a:solidFill>
                <a:latin typeface="Open Sans"/>
              </a:rPr>
              <a:t>Tricyclic, tetracyclic, and SNRI antidepressants; selected anticonvulsants (e.g., pregabalin, gabapentin </a:t>
            </a:r>
            <a:r>
              <a:rPr lang="en-US" dirty="0" err="1">
                <a:solidFill>
                  <a:srgbClr val="000000"/>
                </a:solidFill>
                <a:latin typeface="Open Sans"/>
              </a:rPr>
              <a:t>enacarbil</a:t>
            </a:r>
            <a:r>
              <a:rPr lang="en-US" dirty="0">
                <a:solidFill>
                  <a:srgbClr val="000000"/>
                </a:solidFill>
                <a:latin typeface="Open Sans"/>
              </a:rPr>
              <a:t>, oxcarbazepine); and capsaicin and lidocaine patches can be considered for </a:t>
            </a:r>
            <a:r>
              <a:rPr lang="en-US" b="1" dirty="0">
                <a:solidFill>
                  <a:srgbClr val="0070C0"/>
                </a:solidFill>
                <a:latin typeface="Open Sans"/>
              </a:rPr>
              <a:t>neuropathic pain</a:t>
            </a:r>
            <a:r>
              <a:rPr lang="en-US" dirty="0">
                <a:solidFill>
                  <a:srgbClr val="000000"/>
                </a:solidFill>
                <a:latin typeface="Open Sans"/>
              </a:rPr>
              <a:t>. In older adults, tricyclic antidepressants should be used on a case-by-case basis because of risks for confusion and falls.</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r>
              <a:rPr lang="en-US" dirty="0">
                <a:solidFill>
                  <a:srgbClr val="000000"/>
                </a:solidFill>
                <a:latin typeface="Open Sans"/>
              </a:rPr>
              <a:t>Duloxetine and pregabalin are FDA-approved for the treatment of diabetic peripheral neuropathy, and pregabalin and gabapentin are FDA-approved for treatment of </a:t>
            </a:r>
            <a:r>
              <a:rPr lang="en-US" b="1" dirty="0">
                <a:solidFill>
                  <a:srgbClr val="0070C0"/>
                </a:solidFill>
                <a:latin typeface="Open Sans"/>
              </a:rPr>
              <a:t>post-herpetic neuralgia.</a:t>
            </a:r>
          </a:p>
        </p:txBody>
      </p:sp>
      <p:sp>
        <p:nvSpPr>
          <p:cNvPr id="4" name="Rectangle 3"/>
          <p:cNvSpPr/>
          <p:nvPr/>
        </p:nvSpPr>
        <p:spPr>
          <a:xfrm>
            <a:off x="1380612" y="1690688"/>
            <a:ext cx="9430787" cy="923330"/>
          </a:xfrm>
          <a:prstGeom prst="rect">
            <a:avLst/>
          </a:prstGeom>
        </p:spPr>
        <p:txBody>
          <a:bodyPr wrap="none">
            <a:spAutoFit/>
          </a:bodyPr>
          <a:lstStyle/>
          <a:p>
            <a:pPr algn="ctr"/>
            <a:r>
              <a:rPr lang="en-US" b="1" dirty="0">
                <a:solidFill>
                  <a:srgbClr val="222222"/>
                </a:solidFill>
                <a:latin typeface="Open Sans Medium"/>
              </a:rPr>
              <a:t>Recommendation 2</a:t>
            </a:r>
          </a:p>
          <a:p>
            <a:pPr algn="ctr"/>
            <a:r>
              <a:rPr lang="en-US" b="1" dirty="0">
                <a:solidFill>
                  <a:srgbClr val="002060"/>
                </a:solidFill>
                <a:latin typeface="Open Sans"/>
              </a:rPr>
              <a:t>Maximize use of non-opioid therapies for the subacute and chronic pain patient and </a:t>
            </a:r>
          </a:p>
          <a:p>
            <a:pPr algn="ctr"/>
            <a:r>
              <a:rPr lang="en-US" b="1" dirty="0">
                <a:solidFill>
                  <a:srgbClr val="002060"/>
                </a:solidFill>
                <a:latin typeface="Open Sans"/>
              </a:rPr>
              <a:t>start opioids only if benefits outweigh risks.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097960" y="3174996"/>
            <a:ext cx="3505154" cy="2139422"/>
          </a:xfrm>
          <a:prstGeom prst="rect">
            <a:avLst/>
          </a:prstGeom>
          <a:ln w="38100">
            <a:solidFill>
              <a:schemeClr val="tx1"/>
            </a:solidFill>
          </a:ln>
        </p:spPr>
      </p:pic>
      <p:sp>
        <p:nvSpPr>
          <p:cNvPr id="6" name="Rectangle 5"/>
          <p:cNvSpPr/>
          <p:nvPr/>
        </p:nvSpPr>
        <p:spPr>
          <a:xfrm>
            <a:off x="8347969" y="6454066"/>
            <a:ext cx="3556986" cy="246221"/>
          </a:xfrm>
          <a:prstGeom prst="rect">
            <a:avLst/>
          </a:prstGeom>
        </p:spPr>
        <p:txBody>
          <a:bodyPr wrap="square">
            <a:spAutoFit/>
          </a:bodyPr>
          <a:lstStyle/>
          <a:p>
            <a:r>
              <a:rPr lang="en-US" sz="1000" dirty="0"/>
              <a:t>Amitriptyline | Elavil Prescribing Information - </a:t>
            </a:r>
            <a:r>
              <a:rPr lang="en-US" sz="1000" dirty="0" err="1"/>
              <a:t>MedWorks</a:t>
            </a:r>
            <a:r>
              <a:rPr lang="en-US" sz="1000" dirty="0"/>
              <a:t> Media</a:t>
            </a:r>
          </a:p>
        </p:txBody>
      </p:sp>
    </p:spTree>
    <p:extLst>
      <p:ext uri="{BB962C8B-B14F-4D97-AF65-F5344CB8AC3E}">
        <p14:creationId xmlns:p14="http://schemas.microsoft.com/office/powerpoint/2010/main" val="3218876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002060"/>
                </a:solidFill>
              </a:rPr>
              <a:t>Determining Whether to Initiate Opioids</a:t>
            </a:r>
          </a:p>
        </p:txBody>
      </p:sp>
      <p:sp>
        <p:nvSpPr>
          <p:cNvPr id="3" name="Rectangle 2"/>
          <p:cNvSpPr/>
          <p:nvPr/>
        </p:nvSpPr>
        <p:spPr>
          <a:xfrm>
            <a:off x="313267" y="3016251"/>
            <a:ext cx="7481327" cy="2862322"/>
          </a:xfrm>
          <a:prstGeom prst="rect">
            <a:avLst/>
          </a:prstGeom>
        </p:spPr>
        <p:txBody>
          <a:bodyPr wrap="square">
            <a:spAutoFit/>
          </a:bodyPr>
          <a:lstStyle/>
          <a:p>
            <a:r>
              <a:rPr lang="en-US" dirty="0">
                <a:solidFill>
                  <a:srgbClr val="000000"/>
                </a:solidFill>
                <a:latin typeface="Open Sans"/>
              </a:rPr>
              <a:t>In patients with </a:t>
            </a:r>
            <a:r>
              <a:rPr lang="en-US" b="1" dirty="0">
                <a:solidFill>
                  <a:srgbClr val="0070C0"/>
                </a:solidFill>
                <a:latin typeface="Open Sans"/>
              </a:rPr>
              <a:t>fibromyalgia, </a:t>
            </a:r>
          </a:p>
          <a:p>
            <a:pPr marL="285750" indent="-285750">
              <a:buFont typeface="Courier New" panose="02070309020205020404" pitchFamily="49" charset="0"/>
              <a:buChar char="o"/>
            </a:pPr>
            <a:r>
              <a:rPr lang="en-US" dirty="0">
                <a:solidFill>
                  <a:srgbClr val="000000"/>
                </a:solidFill>
                <a:latin typeface="Open Sans"/>
              </a:rPr>
              <a:t>tricyclic (e.g., amitriptyline) and </a:t>
            </a:r>
          </a:p>
          <a:p>
            <a:pPr marL="285750" indent="-285750">
              <a:buFont typeface="Courier New" panose="02070309020205020404" pitchFamily="49" charset="0"/>
              <a:buChar char="o"/>
            </a:pPr>
            <a:r>
              <a:rPr lang="en-US" dirty="0">
                <a:solidFill>
                  <a:srgbClr val="000000"/>
                </a:solidFill>
                <a:latin typeface="Open Sans"/>
              </a:rPr>
              <a:t>SNRI antidepressants (e.g., duloxetine, </a:t>
            </a:r>
            <a:r>
              <a:rPr lang="en-US" dirty="0" err="1">
                <a:solidFill>
                  <a:srgbClr val="000000"/>
                </a:solidFill>
                <a:latin typeface="Open Sans"/>
              </a:rPr>
              <a:t>milnacipran</a:t>
            </a:r>
            <a:r>
              <a:rPr lang="en-US" dirty="0">
                <a:solidFill>
                  <a:srgbClr val="000000"/>
                </a:solidFill>
                <a:latin typeface="Open Sans"/>
              </a:rPr>
              <a:t>), </a:t>
            </a:r>
          </a:p>
          <a:p>
            <a:pPr marL="285750" indent="-285750">
              <a:buFont typeface="Courier New" panose="02070309020205020404" pitchFamily="49" charset="0"/>
              <a:buChar char="o"/>
            </a:pPr>
            <a:r>
              <a:rPr lang="en-US" dirty="0">
                <a:solidFill>
                  <a:srgbClr val="000000"/>
                </a:solidFill>
                <a:latin typeface="Open Sans"/>
              </a:rPr>
              <a:t>NSAIDs (e.g., topical diclofenac), and </a:t>
            </a:r>
          </a:p>
          <a:p>
            <a:pPr marL="285750" indent="-285750">
              <a:buFont typeface="Courier New" panose="02070309020205020404" pitchFamily="49" charset="0"/>
              <a:buChar char="o"/>
            </a:pPr>
            <a:r>
              <a:rPr lang="en-US" dirty="0">
                <a:solidFill>
                  <a:srgbClr val="000000"/>
                </a:solidFill>
                <a:latin typeface="Open Sans"/>
              </a:rPr>
              <a:t>specific anticonvulsants (i.e., pregabalin and gabapentin) are used to </a:t>
            </a:r>
            <a:r>
              <a:rPr lang="en-US" u="sng" dirty="0">
                <a:solidFill>
                  <a:srgbClr val="0070C0"/>
                </a:solidFill>
                <a:latin typeface="Open Sans"/>
              </a:rPr>
              <a:t>improve pain, function, and quality of life</a:t>
            </a:r>
            <a:r>
              <a:rPr lang="en-US" dirty="0">
                <a:solidFill>
                  <a:srgbClr val="000000"/>
                </a:solidFill>
                <a:latin typeface="Open Sans"/>
              </a:rPr>
              <a:t>.</a:t>
            </a:r>
          </a:p>
          <a:p>
            <a:pPr>
              <a:buFont typeface="Arial" panose="020B0604020202020204" pitchFamily="34" charset="0"/>
              <a:buChar char="•"/>
            </a:pPr>
            <a:endParaRPr lang="en-US" dirty="0">
              <a:solidFill>
                <a:srgbClr val="000000"/>
              </a:solidFill>
              <a:latin typeface="Open Sans"/>
            </a:endParaRPr>
          </a:p>
          <a:p>
            <a:r>
              <a:rPr lang="en-US" dirty="0">
                <a:solidFill>
                  <a:srgbClr val="000000"/>
                </a:solidFill>
                <a:latin typeface="Open Sans"/>
              </a:rPr>
              <a:t>Patients with </a:t>
            </a:r>
            <a:r>
              <a:rPr lang="en-US" b="1" dirty="0">
                <a:solidFill>
                  <a:srgbClr val="0070C0"/>
                </a:solidFill>
                <a:latin typeface="Open Sans"/>
              </a:rPr>
              <a:t>co-occurring pain and depression </a:t>
            </a:r>
            <a:r>
              <a:rPr lang="en-US" dirty="0">
                <a:solidFill>
                  <a:srgbClr val="000000"/>
                </a:solidFill>
                <a:latin typeface="Open Sans"/>
              </a:rPr>
              <a:t>might be especially likely to benefit from </a:t>
            </a:r>
            <a:r>
              <a:rPr lang="en-US" u="sng" dirty="0">
                <a:solidFill>
                  <a:srgbClr val="000000"/>
                </a:solidFill>
                <a:latin typeface="Open Sans"/>
              </a:rPr>
              <a:t>antidepressant medication </a:t>
            </a:r>
            <a:r>
              <a:rPr lang="en-US" dirty="0">
                <a:solidFill>
                  <a:srgbClr val="000000"/>
                </a:solidFill>
                <a:latin typeface="Open Sans"/>
              </a:rPr>
              <a:t>(see Recommendation 8).</a:t>
            </a:r>
          </a:p>
        </p:txBody>
      </p:sp>
      <p:sp>
        <p:nvSpPr>
          <p:cNvPr id="4" name="Rectangle 3"/>
          <p:cNvSpPr/>
          <p:nvPr/>
        </p:nvSpPr>
        <p:spPr>
          <a:xfrm>
            <a:off x="1380612" y="1690688"/>
            <a:ext cx="9430787" cy="923330"/>
          </a:xfrm>
          <a:prstGeom prst="rect">
            <a:avLst/>
          </a:prstGeom>
        </p:spPr>
        <p:txBody>
          <a:bodyPr wrap="none">
            <a:spAutoFit/>
          </a:bodyPr>
          <a:lstStyle/>
          <a:p>
            <a:pPr algn="ctr"/>
            <a:r>
              <a:rPr lang="en-US" b="1" dirty="0">
                <a:solidFill>
                  <a:srgbClr val="222222"/>
                </a:solidFill>
                <a:latin typeface="Open Sans Medium"/>
              </a:rPr>
              <a:t>Recommendation 2</a:t>
            </a:r>
          </a:p>
          <a:p>
            <a:pPr algn="ctr"/>
            <a:r>
              <a:rPr lang="en-US" b="1" dirty="0">
                <a:solidFill>
                  <a:srgbClr val="002060"/>
                </a:solidFill>
                <a:latin typeface="Open Sans"/>
              </a:rPr>
              <a:t>Maximize use of non-opioid therapies for the subacute and chronic pain patient and </a:t>
            </a:r>
          </a:p>
          <a:p>
            <a:pPr algn="ctr"/>
            <a:r>
              <a:rPr lang="en-US" b="1" dirty="0">
                <a:solidFill>
                  <a:srgbClr val="002060"/>
                </a:solidFill>
                <a:latin typeface="Open Sans"/>
              </a:rPr>
              <a:t>start opioids only if benefits outweigh risks.</a:t>
            </a:r>
            <a:endParaRPr lang="en-US" dirty="0">
              <a:solidFill>
                <a:srgbClr val="002060"/>
              </a:solidFill>
              <a:latin typeface="Open Sans Medium"/>
            </a:endParaRPr>
          </a:p>
        </p:txBody>
      </p:sp>
    </p:spTree>
    <p:extLst>
      <p:ext uri="{BB962C8B-B14F-4D97-AF65-F5344CB8AC3E}">
        <p14:creationId xmlns:p14="http://schemas.microsoft.com/office/powerpoint/2010/main" val="2198111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b="1" dirty="0">
                <a:solidFill>
                  <a:srgbClr val="002060"/>
                </a:solidFill>
              </a:rPr>
              <a:t>Determining Whether to Initiate Opioids</a:t>
            </a:r>
          </a:p>
        </p:txBody>
      </p:sp>
      <p:sp>
        <p:nvSpPr>
          <p:cNvPr id="3" name="Rectangle 2"/>
          <p:cNvSpPr/>
          <p:nvPr/>
        </p:nvSpPr>
        <p:spPr>
          <a:xfrm>
            <a:off x="321733" y="2874077"/>
            <a:ext cx="7481739" cy="3693319"/>
          </a:xfrm>
          <a:prstGeom prst="rect">
            <a:avLst/>
          </a:prstGeom>
        </p:spPr>
        <p:txBody>
          <a:bodyPr wrap="square">
            <a:spAutoFit/>
          </a:bodyPr>
          <a:lstStyle/>
          <a:p>
            <a:r>
              <a:rPr lang="en-US" b="1" dirty="0">
                <a:solidFill>
                  <a:srgbClr val="FF0000"/>
                </a:solidFill>
                <a:latin typeface="Open Sans"/>
              </a:rPr>
              <a:t>Opioids should not be considered first-line or routine therapy </a:t>
            </a:r>
            <a:r>
              <a:rPr lang="en-US" dirty="0">
                <a:solidFill>
                  <a:srgbClr val="000000"/>
                </a:solidFill>
                <a:latin typeface="Open Sans"/>
              </a:rPr>
              <a:t>for subacute or chronic pain. </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r>
              <a:rPr lang="en-US" dirty="0">
                <a:solidFill>
                  <a:srgbClr val="000000"/>
                </a:solidFill>
                <a:latin typeface="Open Sans"/>
              </a:rPr>
              <a:t>However, </a:t>
            </a:r>
            <a:r>
              <a:rPr lang="en-US" u="sng" dirty="0">
                <a:solidFill>
                  <a:srgbClr val="000000"/>
                </a:solidFill>
                <a:latin typeface="Open Sans"/>
              </a:rPr>
              <a:t>patients are not required to sequentially fail non-pharmacologic and non-opioid pharmacologic therapy or be required to use any specific treatment before proceeding to opioid therapy</a:t>
            </a:r>
            <a:r>
              <a:rPr lang="en-US" dirty="0">
                <a:solidFill>
                  <a:srgbClr val="000000"/>
                </a:solidFill>
                <a:latin typeface="Open Sans"/>
              </a:rPr>
              <a:t>.</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r>
              <a:rPr lang="en-US" dirty="0">
                <a:solidFill>
                  <a:srgbClr val="000000"/>
                </a:solidFill>
                <a:latin typeface="Open Sans"/>
              </a:rPr>
              <a:t>Rather, benefits specific to the clinical context should be weighed against risks before initiating therapy. In some clinical contexts opioids might be appropriate regardless of previous therapies used. </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r>
              <a:rPr lang="en-US" dirty="0">
                <a:solidFill>
                  <a:srgbClr val="000000"/>
                </a:solidFill>
                <a:latin typeface="Open Sans"/>
              </a:rPr>
              <a:t>In other situations (e.g., headache or fibromyalgia), expected benefits of initiating opioids are unlikely to outweigh risks.</a:t>
            </a:r>
          </a:p>
        </p:txBody>
      </p:sp>
      <p:sp>
        <p:nvSpPr>
          <p:cNvPr id="4" name="Rectangle 3"/>
          <p:cNvSpPr/>
          <p:nvPr/>
        </p:nvSpPr>
        <p:spPr>
          <a:xfrm>
            <a:off x="1380612" y="1690688"/>
            <a:ext cx="9430787" cy="923330"/>
          </a:xfrm>
          <a:prstGeom prst="rect">
            <a:avLst/>
          </a:prstGeom>
        </p:spPr>
        <p:txBody>
          <a:bodyPr wrap="none">
            <a:spAutoFit/>
          </a:bodyPr>
          <a:lstStyle/>
          <a:p>
            <a:pPr algn="ctr"/>
            <a:r>
              <a:rPr lang="en-US" b="1" dirty="0">
                <a:solidFill>
                  <a:srgbClr val="222222"/>
                </a:solidFill>
                <a:latin typeface="Open Sans Medium"/>
              </a:rPr>
              <a:t>Recommendation 2</a:t>
            </a:r>
          </a:p>
          <a:p>
            <a:pPr algn="ctr"/>
            <a:r>
              <a:rPr lang="en-US" b="1" dirty="0">
                <a:solidFill>
                  <a:srgbClr val="002060"/>
                </a:solidFill>
                <a:latin typeface="Open Sans"/>
              </a:rPr>
              <a:t>Maximize use of non-opioid therapies for the subacute and chronic pain patient and </a:t>
            </a:r>
          </a:p>
          <a:p>
            <a:pPr algn="ctr"/>
            <a:r>
              <a:rPr lang="en-US" b="1" dirty="0">
                <a:solidFill>
                  <a:srgbClr val="002060"/>
                </a:solidFill>
                <a:latin typeface="Open Sans"/>
              </a:rPr>
              <a:t>start opioids only if benefits outweigh risks.</a:t>
            </a:r>
            <a:endParaRPr lang="en-US" dirty="0">
              <a:solidFill>
                <a:srgbClr val="002060"/>
              </a:solidFill>
              <a:latin typeface="Open Sans Medium"/>
            </a:endParaRPr>
          </a:p>
        </p:txBody>
      </p:sp>
      <p:pic>
        <p:nvPicPr>
          <p:cNvPr id="6" name="Picture 5">
            <a:extLst>
              <a:ext uri="{FF2B5EF4-FFF2-40B4-BE49-F238E27FC236}">
                <a16:creationId xmlns:a16="http://schemas.microsoft.com/office/drawing/2014/main" id="{B4BE0059-35A0-4D08-B521-5F2F9E846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847" y="3345740"/>
            <a:ext cx="3737777" cy="2489934"/>
          </a:xfrm>
          <a:prstGeom prst="rect">
            <a:avLst/>
          </a:prstGeom>
          <a:ln w="38100">
            <a:solidFill>
              <a:schemeClr val="tx1"/>
            </a:solidFill>
          </a:ln>
        </p:spPr>
      </p:pic>
      <p:pic>
        <p:nvPicPr>
          <p:cNvPr id="7" name="Picture 6"/>
          <p:cNvPicPr>
            <a:picLocks noChangeAspect="1"/>
          </p:cNvPicPr>
          <p:nvPr/>
        </p:nvPicPr>
        <p:blipFill>
          <a:blip r:embed="rId3"/>
          <a:stretch>
            <a:fillRect/>
          </a:stretch>
        </p:blipFill>
        <p:spPr>
          <a:xfrm>
            <a:off x="6668545" y="6567396"/>
            <a:ext cx="5523455" cy="304826"/>
          </a:xfrm>
          <a:prstGeom prst="rect">
            <a:avLst/>
          </a:prstGeom>
        </p:spPr>
      </p:pic>
    </p:spTree>
    <p:extLst>
      <p:ext uri="{BB962C8B-B14F-4D97-AF65-F5344CB8AC3E}">
        <p14:creationId xmlns:p14="http://schemas.microsoft.com/office/powerpoint/2010/main" val="827441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C3D1A-BFB4-457E-B843-C0709E5ECEDC}"/>
              </a:ext>
            </a:extLst>
          </p:cNvPr>
          <p:cNvSpPr>
            <a:spLocks noGrp="1"/>
          </p:cNvSpPr>
          <p:nvPr>
            <p:ph type="title"/>
          </p:nvPr>
        </p:nvSpPr>
        <p:spPr/>
        <p:txBody>
          <a:bodyPr/>
          <a:lstStyle/>
          <a:p>
            <a:r>
              <a:rPr lang="en-US" b="1" dirty="0">
                <a:solidFill>
                  <a:srgbClr val="002060"/>
                </a:solidFill>
              </a:rPr>
              <a:t>Determining Whether to Initiate Opioids</a:t>
            </a:r>
          </a:p>
        </p:txBody>
      </p:sp>
      <p:sp>
        <p:nvSpPr>
          <p:cNvPr id="3" name="Content Placeholder 2">
            <a:extLst>
              <a:ext uri="{FF2B5EF4-FFF2-40B4-BE49-F238E27FC236}">
                <a16:creationId xmlns:a16="http://schemas.microsoft.com/office/drawing/2014/main" id="{31EB8B9E-095E-4DF6-83C6-C4080B948D92}"/>
              </a:ext>
            </a:extLst>
          </p:cNvPr>
          <p:cNvSpPr>
            <a:spLocks noGrp="1"/>
          </p:cNvSpPr>
          <p:nvPr>
            <p:ph idx="1"/>
          </p:nvPr>
        </p:nvSpPr>
        <p:spPr/>
        <p:txBody>
          <a:bodyPr>
            <a:normAutofit fontScale="92500" lnSpcReduction="10000"/>
          </a:bodyPr>
          <a:lstStyle/>
          <a:p>
            <a:pPr marL="0" indent="0" algn="ctr">
              <a:buNone/>
            </a:pPr>
            <a:r>
              <a:rPr lang="en-US" b="1" dirty="0"/>
              <a:t>Measure risk using one of several partially validated measures: </a:t>
            </a:r>
          </a:p>
          <a:p>
            <a:pPr marL="0" indent="0">
              <a:buNone/>
            </a:pPr>
            <a:endParaRPr lang="en-US" dirty="0"/>
          </a:p>
          <a:p>
            <a:pPr marL="0" indent="0">
              <a:buNone/>
            </a:pPr>
            <a:r>
              <a:rPr lang="en-US" dirty="0"/>
              <a:t>The </a:t>
            </a:r>
            <a:r>
              <a:rPr lang="en-US" b="1" dirty="0"/>
              <a:t>Screener and Opioid Assessment for Patients with Pain </a:t>
            </a:r>
            <a:r>
              <a:rPr lang="en-US" dirty="0"/>
              <a:t>(SOAPP), </a:t>
            </a:r>
          </a:p>
          <a:p>
            <a:pPr marL="0" indent="0">
              <a:buNone/>
            </a:pPr>
            <a:r>
              <a:rPr lang="en-US" dirty="0"/>
              <a:t>The </a:t>
            </a:r>
            <a:r>
              <a:rPr lang="en-US" b="1" dirty="0"/>
              <a:t>Diagnosis, Intractability, Risk, and Efficacy inventory </a:t>
            </a:r>
            <a:r>
              <a:rPr lang="en-US" dirty="0"/>
              <a:t>(DIRE), </a:t>
            </a:r>
          </a:p>
          <a:p>
            <a:pPr marL="0" indent="0">
              <a:buNone/>
            </a:pPr>
            <a:r>
              <a:rPr lang="en-US" dirty="0"/>
              <a:t>The </a:t>
            </a:r>
            <a:r>
              <a:rPr lang="en-US" b="1" dirty="0"/>
              <a:t>Opioid Risk Tool </a:t>
            </a:r>
            <a:r>
              <a:rPr lang="en-US" dirty="0"/>
              <a:t>(ORT). </a:t>
            </a:r>
          </a:p>
          <a:p>
            <a:endParaRPr lang="en-US" dirty="0"/>
          </a:p>
          <a:p>
            <a:pPr marL="0" indent="0">
              <a:buNone/>
            </a:pPr>
            <a:r>
              <a:rPr lang="en-US" dirty="0"/>
              <a:t>One small study predicting discontinuance for aberrant drug-related behavior found </a:t>
            </a:r>
            <a:r>
              <a:rPr lang="en-US" b="1" dirty="0">
                <a:solidFill>
                  <a:srgbClr val="002060"/>
                </a:solidFill>
              </a:rPr>
              <a:t>the highest sensitivity for the clinical interview </a:t>
            </a:r>
            <a:r>
              <a:rPr lang="en-US" dirty="0"/>
              <a:t>(0.77) and </a:t>
            </a:r>
            <a:r>
              <a:rPr lang="en-US" dirty="0">
                <a:solidFill>
                  <a:srgbClr val="002060"/>
                </a:solidFill>
              </a:rPr>
              <a:t>the SOAPP </a:t>
            </a:r>
            <a:r>
              <a:rPr lang="en-US" dirty="0"/>
              <a:t>(0.72), followed by the </a:t>
            </a:r>
            <a:r>
              <a:rPr lang="en-US" b="1" dirty="0"/>
              <a:t>ORT</a:t>
            </a:r>
            <a:r>
              <a:rPr lang="en-US" dirty="0"/>
              <a:t> (0.45) and the </a:t>
            </a:r>
            <a:r>
              <a:rPr lang="en-US" b="1" dirty="0"/>
              <a:t>DIRE</a:t>
            </a:r>
            <a:r>
              <a:rPr lang="en-US" dirty="0"/>
              <a:t> (0.17). </a:t>
            </a:r>
            <a:r>
              <a:rPr lang="en-US" dirty="0">
                <a:solidFill>
                  <a:srgbClr val="FF0000"/>
                </a:solidFill>
              </a:rPr>
              <a:t>Combining the clinical interview with the SOAPP increased sensitivity to 0.90.</a:t>
            </a:r>
          </a:p>
          <a:p>
            <a:endParaRPr lang="en-US" dirty="0"/>
          </a:p>
        </p:txBody>
      </p:sp>
      <p:sp>
        <p:nvSpPr>
          <p:cNvPr id="4" name="TextBox 3">
            <a:extLst>
              <a:ext uri="{FF2B5EF4-FFF2-40B4-BE49-F238E27FC236}">
                <a16:creationId xmlns:a16="http://schemas.microsoft.com/office/drawing/2014/main" id="{CCC55D19-2CBE-4F6B-A97B-75AF64BBF1DB}"/>
              </a:ext>
            </a:extLst>
          </p:cNvPr>
          <p:cNvSpPr txBox="1"/>
          <p:nvPr/>
        </p:nvSpPr>
        <p:spPr>
          <a:xfrm>
            <a:off x="0" y="6262042"/>
            <a:ext cx="12011891" cy="461665"/>
          </a:xfrm>
          <a:prstGeom prst="rect">
            <a:avLst/>
          </a:prstGeom>
          <a:noFill/>
        </p:spPr>
        <p:txBody>
          <a:bodyPr wrap="square" rtlCol="0">
            <a:spAutoFit/>
          </a:bodyPr>
          <a:lstStyle/>
          <a:p>
            <a:r>
              <a:rPr lang="en-US" sz="1200" dirty="0"/>
              <a:t>Moore TM, Jones T, Browder JH, </a:t>
            </a:r>
            <a:r>
              <a:rPr lang="en-US" sz="1200" dirty="0" err="1"/>
              <a:t>Daffron</a:t>
            </a:r>
            <a:r>
              <a:rPr lang="en-US" sz="1200" dirty="0"/>
              <a:t> S, </a:t>
            </a:r>
            <a:r>
              <a:rPr lang="en-US" sz="1200" dirty="0" err="1"/>
              <a:t>Passik</a:t>
            </a:r>
            <a:r>
              <a:rPr lang="en-US" sz="1200" dirty="0"/>
              <a:t> SD. A comparison of common screening methods for predicting aberrant drug-related behavior among patients receiving opioids for chronic pain management.  Pain Med. 2009 Nov;10(8):1426-33.</a:t>
            </a:r>
          </a:p>
        </p:txBody>
      </p:sp>
    </p:spTree>
    <p:extLst>
      <p:ext uri="{BB962C8B-B14F-4D97-AF65-F5344CB8AC3E}">
        <p14:creationId xmlns:p14="http://schemas.microsoft.com/office/powerpoint/2010/main" val="106556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599818" y="2951288"/>
            <a:ext cx="5428119" cy="2862322"/>
          </a:xfrm>
          <a:prstGeom prst="rect">
            <a:avLst/>
          </a:prstGeom>
        </p:spPr>
        <p:txBody>
          <a:bodyPr wrap="square">
            <a:spAutoFit/>
          </a:bodyPr>
          <a:lstStyle/>
          <a:p>
            <a:pPr>
              <a:buFont typeface="Arial" panose="020B0604020202020204" pitchFamily="34" charset="0"/>
              <a:buChar char="•"/>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Opioid therapy should not be initiated without consideration of an </a:t>
            </a:r>
            <a:r>
              <a:rPr lang="en-US" b="1" dirty="0">
                <a:solidFill>
                  <a:srgbClr val="FF0000"/>
                </a:solidFill>
                <a:latin typeface="Open Sans"/>
              </a:rPr>
              <a:t>exit strategy </a:t>
            </a:r>
            <a:r>
              <a:rPr lang="en-US" dirty="0">
                <a:solidFill>
                  <a:srgbClr val="000000"/>
                </a:solidFill>
                <a:latin typeface="Open Sans"/>
              </a:rPr>
              <a:t>to be used if opioid therapy is unsuccessful.</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Before opioid therapy is initiated for subacute or chronic pain, determine jointly with patients </a:t>
            </a:r>
            <a:r>
              <a:rPr lang="en-US" b="1" dirty="0">
                <a:solidFill>
                  <a:srgbClr val="0070C0"/>
                </a:solidFill>
                <a:latin typeface="Open Sans"/>
              </a:rPr>
              <a:t>how functional benefit will be evaluated and establish specific, measurable treatment goals</a:t>
            </a:r>
            <a:r>
              <a:rPr lang="en-US" dirty="0">
                <a:solidFill>
                  <a:srgbClr val="000000"/>
                </a:solidFill>
                <a:latin typeface="Open Sans"/>
              </a:rPr>
              <a:t>.</a:t>
            </a:r>
          </a:p>
        </p:txBody>
      </p:sp>
      <p:sp>
        <p:nvSpPr>
          <p:cNvPr id="4" name="Rectangle 3"/>
          <p:cNvSpPr/>
          <p:nvPr/>
        </p:nvSpPr>
        <p:spPr>
          <a:xfrm>
            <a:off x="1380612" y="1690688"/>
            <a:ext cx="9430787" cy="923330"/>
          </a:xfrm>
          <a:prstGeom prst="rect">
            <a:avLst/>
          </a:prstGeom>
        </p:spPr>
        <p:txBody>
          <a:bodyPr wrap="none">
            <a:spAutoFit/>
          </a:bodyPr>
          <a:lstStyle/>
          <a:p>
            <a:pPr algn="ctr"/>
            <a:r>
              <a:rPr lang="en-US" b="1" dirty="0">
                <a:solidFill>
                  <a:srgbClr val="222222"/>
                </a:solidFill>
                <a:latin typeface="Open Sans Medium"/>
              </a:rPr>
              <a:t>Recommendation 2</a:t>
            </a:r>
          </a:p>
          <a:p>
            <a:pPr algn="ctr"/>
            <a:r>
              <a:rPr lang="en-US" b="1" dirty="0">
                <a:solidFill>
                  <a:srgbClr val="002060"/>
                </a:solidFill>
                <a:latin typeface="Open Sans"/>
              </a:rPr>
              <a:t>Maximize use of non-opioid therapies for the subacute and chronic pain patient and </a:t>
            </a:r>
          </a:p>
          <a:p>
            <a:pPr algn="ctr"/>
            <a:r>
              <a:rPr lang="en-US" b="1" dirty="0">
                <a:solidFill>
                  <a:srgbClr val="002060"/>
                </a:solidFill>
                <a:latin typeface="Open Sans"/>
              </a:rPr>
              <a:t>start opioids only if benefits outweigh risks.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115268" y="3016251"/>
            <a:ext cx="4461214" cy="3240693"/>
          </a:xfrm>
          <a:prstGeom prst="rect">
            <a:avLst/>
          </a:prstGeom>
          <a:ln w="38100">
            <a:solidFill>
              <a:schemeClr val="tx1"/>
            </a:solidFill>
          </a:ln>
        </p:spPr>
      </p:pic>
      <p:sp>
        <p:nvSpPr>
          <p:cNvPr id="6" name="Rectangle 5"/>
          <p:cNvSpPr/>
          <p:nvPr/>
        </p:nvSpPr>
        <p:spPr>
          <a:xfrm>
            <a:off x="6190695" y="6505983"/>
            <a:ext cx="6096000" cy="276999"/>
          </a:xfrm>
          <a:prstGeom prst="rect">
            <a:avLst/>
          </a:prstGeom>
        </p:spPr>
        <p:txBody>
          <a:bodyPr>
            <a:spAutoFit/>
          </a:bodyPr>
          <a:lstStyle/>
          <a:p>
            <a:r>
              <a:rPr lang="en-US" sz="1200" dirty="0"/>
              <a:t>https://www.huffingtonpost.co.uk/2013/09/17/nasa-road-signs-moon-iss_n_3939445.html</a:t>
            </a:r>
          </a:p>
        </p:txBody>
      </p:sp>
    </p:spTree>
    <p:extLst>
      <p:ext uri="{BB962C8B-B14F-4D97-AF65-F5344CB8AC3E}">
        <p14:creationId xmlns:p14="http://schemas.microsoft.com/office/powerpoint/2010/main" val="3662836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2022 CDC Guidelines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b="1" dirty="0"/>
              <a:t>Like the previous guideline the new guideline addresses :</a:t>
            </a:r>
          </a:p>
          <a:p>
            <a:pPr marL="514350" indent="-514350">
              <a:buAutoNum type="arabicParenBoth"/>
            </a:pPr>
            <a:r>
              <a:rPr lang="en-US" dirty="0"/>
              <a:t>When to initiate or continue opioids for chronic pain, (not first line);</a:t>
            </a:r>
          </a:p>
          <a:p>
            <a:pPr marL="514350" indent="-514350">
              <a:buAutoNum type="arabicParenBoth"/>
            </a:pPr>
            <a:r>
              <a:rPr lang="en-US" dirty="0"/>
              <a:t>Opioid selection, dosage, duration, follow-up, and discontinuation, and;</a:t>
            </a:r>
          </a:p>
          <a:p>
            <a:pPr marL="514350" indent="-514350">
              <a:buAutoNum type="arabicParenBoth"/>
            </a:pPr>
            <a:r>
              <a:rPr lang="en-US" dirty="0"/>
              <a:t>Assessing risk and addressing harms of opioid use. </a:t>
            </a:r>
          </a:p>
          <a:p>
            <a:pPr marL="514350" indent="-514350">
              <a:buAutoNum type="arabicParenBoth"/>
            </a:pPr>
            <a:endParaRPr lang="en-US" dirty="0"/>
          </a:p>
          <a:p>
            <a:pPr marL="0" indent="0">
              <a:buNone/>
            </a:pPr>
            <a:r>
              <a:rPr lang="en-US" b="1" dirty="0">
                <a:solidFill>
                  <a:srgbClr val="002060"/>
                </a:solidFill>
              </a:rPr>
              <a:t>It differs in that it:</a:t>
            </a:r>
          </a:p>
          <a:p>
            <a:pPr marL="514350" indent="-514350">
              <a:buFont typeface="+mj-lt"/>
              <a:buAutoNum type="arabicPeriod"/>
            </a:pPr>
            <a:r>
              <a:rPr lang="en-US" dirty="0"/>
              <a:t>No longer includes specific dosage ceilings, (often misinterpreted and harmful);</a:t>
            </a:r>
          </a:p>
          <a:p>
            <a:pPr marL="514350" indent="-514350">
              <a:buFont typeface="+mj-lt"/>
              <a:buAutoNum type="arabicPeriod"/>
            </a:pPr>
            <a:r>
              <a:rPr lang="en-US" dirty="0"/>
              <a:t>No longer suggests that opioids for acute pain be limited to three days;</a:t>
            </a:r>
          </a:p>
          <a:p>
            <a:pPr marL="514350" indent="-514350">
              <a:buFont typeface="+mj-lt"/>
              <a:buAutoNum type="arabicPeriod"/>
            </a:pPr>
            <a:r>
              <a:rPr lang="en-US" dirty="0"/>
              <a:t>Advises starting patients off on low doses of immediate-release pills;</a:t>
            </a:r>
          </a:p>
          <a:p>
            <a:pPr marL="514350" indent="-514350">
              <a:buFont typeface="+mj-lt"/>
              <a:buAutoNum type="arabicPeriod"/>
            </a:pPr>
            <a:r>
              <a:rPr lang="en-US" dirty="0"/>
              <a:t>Stresses that the guideline are voluntary, rather than prescriptive standards, </a:t>
            </a:r>
          </a:p>
          <a:p>
            <a:pPr marL="514350" indent="-514350">
              <a:buFont typeface="+mj-lt"/>
              <a:buAutoNum type="arabicPeriod"/>
            </a:pPr>
            <a:r>
              <a:rPr lang="en-US" dirty="0"/>
              <a:t>Clarifies that clinicians should consider the circumstances and unique needs of each patient when providing care.</a:t>
            </a:r>
          </a:p>
        </p:txBody>
      </p:sp>
      <p:sp>
        <p:nvSpPr>
          <p:cNvPr id="4" name="Rectangle 3"/>
          <p:cNvSpPr/>
          <p:nvPr/>
        </p:nvSpPr>
        <p:spPr>
          <a:xfrm>
            <a:off x="277368" y="6176963"/>
            <a:ext cx="11353800" cy="369332"/>
          </a:xfrm>
          <a:prstGeom prst="rect">
            <a:avLst/>
          </a:prstGeom>
        </p:spPr>
        <p:txBody>
          <a:bodyPr wrap="square">
            <a:spAutoFit/>
          </a:bodyPr>
          <a:lstStyle/>
          <a:p>
            <a:r>
              <a:rPr lang="en-US" dirty="0"/>
              <a:t>https://www.aamc.org/advocacy-policy/washington-highlights/cdc-issues-updated-guideline-prescribing-opioids</a:t>
            </a:r>
          </a:p>
        </p:txBody>
      </p:sp>
    </p:spTree>
    <p:extLst>
      <p:ext uri="{BB962C8B-B14F-4D97-AF65-F5344CB8AC3E}">
        <p14:creationId xmlns:p14="http://schemas.microsoft.com/office/powerpoint/2010/main" val="148641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A953-857F-4229-A0C8-66BCCC12DECC}"/>
              </a:ext>
            </a:extLst>
          </p:cNvPr>
          <p:cNvSpPr>
            <a:spLocks noGrp="1"/>
          </p:cNvSpPr>
          <p:nvPr>
            <p:ph type="title"/>
          </p:nvPr>
        </p:nvSpPr>
        <p:spPr/>
        <p:txBody>
          <a:bodyPr/>
          <a:lstStyle/>
          <a:p>
            <a:r>
              <a:rPr lang="en-US" b="1" dirty="0">
                <a:solidFill>
                  <a:srgbClr val="002060"/>
                </a:solidFill>
              </a:rPr>
              <a:t>Determining Whether to Initiate Opioids</a:t>
            </a:r>
            <a:endParaRPr lang="en-US" b="1" dirty="0"/>
          </a:p>
        </p:txBody>
      </p:sp>
      <p:sp>
        <p:nvSpPr>
          <p:cNvPr id="3" name="Content Placeholder 2">
            <a:extLst>
              <a:ext uri="{FF2B5EF4-FFF2-40B4-BE49-F238E27FC236}">
                <a16:creationId xmlns:a16="http://schemas.microsoft.com/office/drawing/2014/main" id="{C5045205-7342-4AAC-9C73-CC38F27B98D2}"/>
              </a:ext>
            </a:extLst>
          </p:cNvPr>
          <p:cNvSpPr>
            <a:spLocks noGrp="1"/>
          </p:cNvSpPr>
          <p:nvPr>
            <p:ph idx="1"/>
          </p:nvPr>
        </p:nvSpPr>
        <p:spPr>
          <a:xfrm>
            <a:off x="838200" y="1825625"/>
            <a:ext cx="10515600" cy="4667250"/>
          </a:xfrm>
        </p:spPr>
        <p:txBody>
          <a:bodyPr>
            <a:normAutofit lnSpcReduction="10000"/>
          </a:bodyPr>
          <a:lstStyle/>
          <a:p>
            <a:pPr marL="0" indent="0" algn="ctr">
              <a:buNone/>
            </a:pPr>
            <a:r>
              <a:rPr lang="en-US" b="1" dirty="0"/>
              <a:t>Baseline Functional Tool</a:t>
            </a:r>
          </a:p>
          <a:p>
            <a:pPr marL="0" indent="0" algn="ctr">
              <a:buNone/>
            </a:pPr>
            <a:r>
              <a:rPr lang="en-US" b="1" dirty="0"/>
              <a:t>PEG score </a:t>
            </a:r>
            <a:r>
              <a:rPr lang="en-US" dirty="0"/>
              <a:t>= average 3 individual question scores</a:t>
            </a:r>
          </a:p>
          <a:p>
            <a:pPr marL="0" indent="0">
              <a:buNone/>
            </a:pPr>
            <a:endParaRPr lang="en-US" sz="1600" dirty="0"/>
          </a:p>
          <a:p>
            <a:pPr marL="0" indent="0">
              <a:buNone/>
            </a:pPr>
            <a:r>
              <a:rPr lang="en-US" sz="2400" dirty="0"/>
              <a:t>What number, from 0  – 10 best: </a:t>
            </a:r>
          </a:p>
          <a:p>
            <a:pPr marL="0" indent="0">
              <a:buNone/>
            </a:pPr>
            <a:endParaRPr lang="en-US" sz="1200" dirty="0">
              <a:solidFill>
                <a:srgbClr val="C00000"/>
              </a:solidFill>
            </a:endParaRPr>
          </a:p>
          <a:p>
            <a:pPr marL="0" indent="0">
              <a:buNone/>
            </a:pPr>
            <a:r>
              <a:rPr lang="en-US" sz="2400" b="1" dirty="0"/>
              <a:t>Q1: Describes your </a:t>
            </a:r>
          </a:p>
          <a:p>
            <a:pPr marL="0" indent="0">
              <a:buNone/>
            </a:pPr>
            <a:r>
              <a:rPr lang="en-US" sz="2400" b="1" dirty="0"/>
              <a:t>	</a:t>
            </a:r>
            <a:r>
              <a:rPr lang="en-US" sz="2400" b="1" u="sng" dirty="0">
                <a:solidFill>
                  <a:srgbClr val="FF0000"/>
                </a:solidFill>
              </a:rPr>
              <a:t>P</a:t>
            </a:r>
            <a:r>
              <a:rPr lang="en-US" sz="2400" b="1" dirty="0">
                <a:solidFill>
                  <a:srgbClr val="FF0000"/>
                </a:solidFill>
              </a:rPr>
              <a:t>ain</a:t>
            </a:r>
            <a:r>
              <a:rPr lang="en-US" sz="2400" b="1" dirty="0"/>
              <a:t> </a:t>
            </a:r>
            <a:r>
              <a:rPr lang="en-US" sz="2400" dirty="0"/>
              <a:t>in the past week? </a:t>
            </a:r>
          </a:p>
          <a:p>
            <a:pPr marL="0" indent="0">
              <a:buNone/>
            </a:pPr>
            <a:r>
              <a:rPr lang="en-US" sz="2400" b="1" dirty="0"/>
              <a:t>Q2: </a:t>
            </a:r>
            <a:r>
              <a:rPr lang="en-US" sz="2400" dirty="0"/>
              <a:t>Describes how, during the past week, pain has interfered  with your         	</a:t>
            </a:r>
            <a:r>
              <a:rPr lang="en-US" sz="2400" b="1" u="sng" dirty="0">
                <a:solidFill>
                  <a:srgbClr val="FF0000"/>
                </a:solidFill>
              </a:rPr>
              <a:t>E</a:t>
            </a:r>
            <a:r>
              <a:rPr lang="en-US" sz="2400" b="1" dirty="0">
                <a:solidFill>
                  <a:srgbClr val="FF0000"/>
                </a:solidFill>
              </a:rPr>
              <a:t>njoyment</a:t>
            </a:r>
            <a:r>
              <a:rPr lang="en-US" sz="2400" b="1" dirty="0"/>
              <a:t> </a:t>
            </a:r>
            <a:r>
              <a:rPr lang="en-US" sz="2400" dirty="0"/>
              <a:t>of life? </a:t>
            </a:r>
          </a:p>
          <a:p>
            <a:pPr marL="0" indent="0">
              <a:buNone/>
            </a:pPr>
            <a:r>
              <a:rPr lang="en-US" sz="2400" b="1" dirty="0"/>
              <a:t>Q3: </a:t>
            </a:r>
            <a:r>
              <a:rPr lang="en-US" sz="2400" dirty="0"/>
              <a:t>Describes how, during the past week, pain has interfered  with your 	</a:t>
            </a:r>
          </a:p>
          <a:p>
            <a:pPr marL="0" indent="0">
              <a:buNone/>
            </a:pPr>
            <a:r>
              <a:rPr lang="en-US" sz="2400" b="1" dirty="0"/>
              <a:t>	</a:t>
            </a:r>
            <a:r>
              <a:rPr lang="en-US" sz="2400" b="1" u="sng" dirty="0">
                <a:solidFill>
                  <a:srgbClr val="FF0000"/>
                </a:solidFill>
              </a:rPr>
              <a:t>G</a:t>
            </a:r>
            <a:r>
              <a:rPr lang="en-US" sz="2400" b="1" dirty="0">
                <a:solidFill>
                  <a:srgbClr val="FF0000"/>
                </a:solidFill>
              </a:rPr>
              <a:t>eneral activity</a:t>
            </a:r>
            <a:r>
              <a:rPr lang="en-US" sz="2400" dirty="0"/>
              <a:t>? </a:t>
            </a:r>
          </a:p>
          <a:p>
            <a:pPr marL="0" indent="0" algn="ctr">
              <a:buNone/>
            </a:pPr>
            <a:endParaRPr lang="en-US" sz="2200" dirty="0"/>
          </a:p>
        </p:txBody>
      </p:sp>
    </p:spTree>
    <p:extLst>
      <p:ext uri="{BB962C8B-B14F-4D97-AF65-F5344CB8AC3E}">
        <p14:creationId xmlns:p14="http://schemas.microsoft.com/office/powerpoint/2010/main" val="427026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1676072" y="3016251"/>
            <a:ext cx="7867423" cy="3139321"/>
          </a:xfrm>
          <a:prstGeom prst="rect">
            <a:avLst/>
          </a:prstGeom>
        </p:spPr>
        <p:txBody>
          <a:bodyPr wrap="square">
            <a:spAutoFit/>
          </a:bodyPr>
          <a:lstStyle/>
          <a:p>
            <a:pPr algn="ctr"/>
            <a:r>
              <a:rPr lang="en-US" dirty="0">
                <a:solidFill>
                  <a:srgbClr val="000000"/>
                </a:solidFill>
                <a:latin typeface="Open Sans"/>
              </a:rPr>
              <a:t>For patients with subacute pain who started opioid therapy for acute pain and </a:t>
            </a:r>
            <a:r>
              <a:rPr lang="en-US" u="sng" dirty="0">
                <a:solidFill>
                  <a:srgbClr val="000000"/>
                </a:solidFill>
                <a:latin typeface="Open Sans"/>
              </a:rPr>
              <a:t>have been treated with opioid therapy for ≥30 days</a:t>
            </a:r>
          </a:p>
          <a:p>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Ensure that potentially reversible causes of pain are addressed.</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Ensure prescribing for acute pain does not </a:t>
            </a:r>
            <a:r>
              <a:rPr lang="en-US" b="1" dirty="0">
                <a:solidFill>
                  <a:srgbClr val="C00000"/>
                </a:solidFill>
                <a:latin typeface="Open Sans"/>
              </a:rPr>
              <a:t>unintentionally become long-term opioid therapy</a:t>
            </a:r>
            <a:r>
              <a:rPr lang="en-US" dirty="0">
                <a:solidFill>
                  <a:srgbClr val="000000"/>
                </a:solidFill>
                <a:latin typeface="Open Sans"/>
              </a:rPr>
              <a:t> simply because of lack of reassessment.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This should occur only </a:t>
            </a:r>
            <a:r>
              <a:rPr lang="en-US" b="1" dirty="0">
                <a:solidFill>
                  <a:srgbClr val="002060"/>
                </a:solidFill>
                <a:latin typeface="Open Sans"/>
              </a:rPr>
              <a:t>as an intentional decision </a:t>
            </a:r>
            <a:r>
              <a:rPr lang="en-US" dirty="0">
                <a:solidFill>
                  <a:srgbClr val="000000"/>
                </a:solidFill>
                <a:latin typeface="Open Sans"/>
              </a:rPr>
              <a:t>that benefits outweigh risks after informed discussion and as part of a comprehensive pain management approach.</a:t>
            </a:r>
          </a:p>
        </p:txBody>
      </p:sp>
      <p:sp>
        <p:nvSpPr>
          <p:cNvPr id="4" name="Rectangle 3"/>
          <p:cNvSpPr/>
          <p:nvPr/>
        </p:nvSpPr>
        <p:spPr>
          <a:xfrm>
            <a:off x="1380612" y="1690688"/>
            <a:ext cx="9430787" cy="923330"/>
          </a:xfrm>
          <a:prstGeom prst="rect">
            <a:avLst/>
          </a:prstGeom>
        </p:spPr>
        <p:txBody>
          <a:bodyPr wrap="none">
            <a:spAutoFit/>
          </a:bodyPr>
          <a:lstStyle/>
          <a:p>
            <a:pPr algn="ctr"/>
            <a:r>
              <a:rPr lang="en-US" b="1" dirty="0">
                <a:solidFill>
                  <a:srgbClr val="222222"/>
                </a:solidFill>
                <a:latin typeface="Open Sans Medium"/>
              </a:rPr>
              <a:t>Recommendation 2</a:t>
            </a:r>
          </a:p>
          <a:p>
            <a:pPr algn="ctr"/>
            <a:r>
              <a:rPr lang="en-US" b="1" dirty="0">
                <a:solidFill>
                  <a:srgbClr val="002060"/>
                </a:solidFill>
                <a:latin typeface="Open Sans"/>
              </a:rPr>
              <a:t>Maximize use of non-opioid therapies for the subacute and chronic pain patient and </a:t>
            </a:r>
          </a:p>
          <a:p>
            <a:pPr algn="ctr"/>
            <a:r>
              <a:rPr lang="en-US" b="1" dirty="0">
                <a:solidFill>
                  <a:srgbClr val="002060"/>
                </a:solidFill>
                <a:latin typeface="Open Sans"/>
              </a:rPr>
              <a:t>start opioids only if benefits outweigh risks.</a:t>
            </a:r>
            <a:endParaRPr lang="en-US" dirty="0">
              <a:solidFill>
                <a:srgbClr val="002060"/>
              </a:solidFill>
              <a:latin typeface="Open Sans Medium"/>
            </a:endParaRPr>
          </a:p>
        </p:txBody>
      </p:sp>
    </p:spTree>
    <p:extLst>
      <p:ext uri="{BB962C8B-B14F-4D97-AF65-F5344CB8AC3E}">
        <p14:creationId xmlns:p14="http://schemas.microsoft.com/office/powerpoint/2010/main" val="996791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245533" y="3153476"/>
            <a:ext cx="6421597" cy="2585323"/>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Clinicians </a:t>
            </a:r>
            <a:r>
              <a:rPr lang="en-US" b="1" dirty="0">
                <a:solidFill>
                  <a:srgbClr val="C00000"/>
                </a:solidFill>
                <a:latin typeface="Open Sans"/>
              </a:rPr>
              <a:t>seeing new patients already receiving opioids should establish treatment goals</a:t>
            </a:r>
            <a:r>
              <a:rPr lang="en-US" dirty="0">
                <a:solidFill>
                  <a:srgbClr val="000000"/>
                </a:solidFill>
                <a:latin typeface="Open Sans"/>
              </a:rPr>
              <a:t>, including functional goals, for continued opioid therapy. Avoid rapid tapering or abrupt discontinuation of opioids (see Recommendation 5).</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Patient education and </a:t>
            </a:r>
            <a:r>
              <a:rPr lang="en-US" b="1" dirty="0">
                <a:solidFill>
                  <a:srgbClr val="002060"/>
                </a:solidFill>
                <a:latin typeface="Open Sans"/>
              </a:rPr>
              <a:t>discussion before starting opioid therapy </a:t>
            </a:r>
            <a:r>
              <a:rPr lang="en-US" dirty="0">
                <a:solidFill>
                  <a:srgbClr val="000000"/>
                </a:solidFill>
                <a:latin typeface="Open Sans"/>
              </a:rPr>
              <a:t>are critical so that patient preferences and values can be understood and used to inform clinical decisions.</a:t>
            </a:r>
          </a:p>
        </p:txBody>
      </p:sp>
      <p:sp>
        <p:nvSpPr>
          <p:cNvPr id="4" name="Rectangle 3"/>
          <p:cNvSpPr/>
          <p:nvPr/>
        </p:nvSpPr>
        <p:spPr>
          <a:xfrm>
            <a:off x="1380612" y="1690688"/>
            <a:ext cx="9430787" cy="923330"/>
          </a:xfrm>
          <a:prstGeom prst="rect">
            <a:avLst/>
          </a:prstGeom>
        </p:spPr>
        <p:txBody>
          <a:bodyPr wrap="none">
            <a:spAutoFit/>
          </a:bodyPr>
          <a:lstStyle/>
          <a:p>
            <a:pPr algn="ctr"/>
            <a:r>
              <a:rPr lang="en-US" b="1" dirty="0">
                <a:solidFill>
                  <a:srgbClr val="222222"/>
                </a:solidFill>
                <a:latin typeface="Open Sans Medium"/>
              </a:rPr>
              <a:t>Recommendation 2</a:t>
            </a:r>
          </a:p>
          <a:p>
            <a:pPr algn="ctr"/>
            <a:r>
              <a:rPr lang="en-US" b="1" dirty="0">
                <a:solidFill>
                  <a:srgbClr val="002060"/>
                </a:solidFill>
                <a:latin typeface="Open Sans"/>
              </a:rPr>
              <a:t>Maximize use of non-opioid therapies for the subacute and chronic pain patient and </a:t>
            </a:r>
          </a:p>
          <a:p>
            <a:pPr algn="ctr"/>
            <a:r>
              <a:rPr lang="en-US" b="1" dirty="0">
                <a:solidFill>
                  <a:srgbClr val="002060"/>
                </a:solidFill>
                <a:latin typeface="Open Sans"/>
              </a:rPr>
              <a:t>start opioids only if benefits outweigh risks.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408275" y="3153476"/>
            <a:ext cx="3750958" cy="2377312"/>
          </a:xfrm>
          <a:prstGeom prst="rect">
            <a:avLst/>
          </a:prstGeom>
          <a:ln w="38100">
            <a:solidFill>
              <a:schemeClr val="tx1"/>
            </a:solidFill>
          </a:ln>
        </p:spPr>
      </p:pic>
      <p:sp>
        <p:nvSpPr>
          <p:cNvPr id="6" name="Rectangle 5"/>
          <p:cNvSpPr/>
          <p:nvPr/>
        </p:nvSpPr>
        <p:spPr>
          <a:xfrm>
            <a:off x="7111014" y="6454066"/>
            <a:ext cx="5075068" cy="276999"/>
          </a:xfrm>
          <a:prstGeom prst="rect">
            <a:avLst/>
          </a:prstGeom>
        </p:spPr>
        <p:txBody>
          <a:bodyPr wrap="square">
            <a:spAutoFit/>
          </a:bodyPr>
          <a:lstStyle/>
          <a:p>
            <a:r>
              <a:rPr lang="en-US" sz="1200" dirty="0"/>
              <a:t>https://www.mgeonline.com/2018/3-ways-improve-new-patient-conversion/</a:t>
            </a:r>
          </a:p>
        </p:txBody>
      </p:sp>
    </p:spTree>
    <p:extLst>
      <p:ext uri="{BB962C8B-B14F-4D97-AF65-F5344CB8AC3E}">
        <p14:creationId xmlns:p14="http://schemas.microsoft.com/office/powerpoint/2010/main" val="311025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Determining Whether to Initiate Opioids</a:t>
            </a:r>
          </a:p>
        </p:txBody>
      </p:sp>
      <p:sp>
        <p:nvSpPr>
          <p:cNvPr id="3" name="Rectangle 2"/>
          <p:cNvSpPr/>
          <p:nvPr/>
        </p:nvSpPr>
        <p:spPr>
          <a:xfrm>
            <a:off x="970462" y="3455989"/>
            <a:ext cx="4427161" cy="2031325"/>
          </a:xfrm>
          <a:prstGeom prst="rect">
            <a:avLst/>
          </a:prstGeom>
        </p:spPr>
        <p:txBody>
          <a:bodyPr wrap="square">
            <a:spAutoFit/>
          </a:bodyPr>
          <a:lstStyle/>
          <a:p>
            <a:pPr>
              <a:buFont typeface="Arial" panose="020B0604020202020204" pitchFamily="34" charset="0"/>
              <a:buChar char="•"/>
            </a:pPr>
            <a:endParaRPr lang="en-US" dirty="0">
              <a:solidFill>
                <a:srgbClr val="000000"/>
              </a:solidFill>
              <a:latin typeface="Open Sans"/>
            </a:endParaRPr>
          </a:p>
          <a:p>
            <a:r>
              <a:rPr lang="en-US" b="1" dirty="0">
                <a:solidFill>
                  <a:srgbClr val="0070C0"/>
                </a:solidFill>
                <a:latin typeface="Open Sans"/>
              </a:rPr>
              <a:t>Review available low-cost options for pain management </a:t>
            </a:r>
            <a:r>
              <a:rPr lang="en-US" dirty="0">
                <a:solidFill>
                  <a:srgbClr val="000000"/>
                </a:solidFill>
                <a:latin typeface="Open Sans"/>
              </a:rPr>
              <a:t>for all patients and particularly for patients who have low incomes, do not have health insurance, or have inadequate insurance.</a:t>
            </a:r>
          </a:p>
          <a:p>
            <a:pPr>
              <a:buFont typeface="Arial" panose="020B0604020202020204" pitchFamily="34" charset="0"/>
              <a:buChar char="•"/>
            </a:pPr>
            <a:endParaRPr lang="en-US" dirty="0">
              <a:solidFill>
                <a:srgbClr val="000000"/>
              </a:solidFill>
              <a:latin typeface="Open Sans"/>
            </a:endParaRPr>
          </a:p>
        </p:txBody>
      </p:sp>
      <p:sp>
        <p:nvSpPr>
          <p:cNvPr id="4" name="Rectangle 3"/>
          <p:cNvSpPr/>
          <p:nvPr/>
        </p:nvSpPr>
        <p:spPr>
          <a:xfrm>
            <a:off x="1380612" y="1690688"/>
            <a:ext cx="9430787" cy="923330"/>
          </a:xfrm>
          <a:prstGeom prst="rect">
            <a:avLst/>
          </a:prstGeom>
        </p:spPr>
        <p:txBody>
          <a:bodyPr wrap="none">
            <a:spAutoFit/>
          </a:bodyPr>
          <a:lstStyle/>
          <a:p>
            <a:pPr algn="ctr"/>
            <a:r>
              <a:rPr lang="en-US" b="1" dirty="0">
                <a:solidFill>
                  <a:srgbClr val="222222"/>
                </a:solidFill>
                <a:latin typeface="Open Sans Medium"/>
              </a:rPr>
              <a:t>Recommendation 2</a:t>
            </a:r>
          </a:p>
          <a:p>
            <a:pPr algn="ctr"/>
            <a:r>
              <a:rPr lang="en-US" b="1" dirty="0">
                <a:solidFill>
                  <a:srgbClr val="002060"/>
                </a:solidFill>
                <a:latin typeface="Open Sans"/>
              </a:rPr>
              <a:t>Maximize use of non-opioid therapies for the subacute and chronic pain patient and </a:t>
            </a:r>
          </a:p>
          <a:p>
            <a:pPr algn="ctr"/>
            <a:r>
              <a:rPr lang="en-US" b="1" dirty="0">
                <a:solidFill>
                  <a:srgbClr val="002060"/>
                </a:solidFill>
                <a:latin typeface="Open Sans"/>
              </a:rPr>
              <a:t>start opioids only if benefits outweigh risks.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6096000" y="3016251"/>
            <a:ext cx="4345111" cy="3038359"/>
          </a:xfrm>
          <a:prstGeom prst="rect">
            <a:avLst/>
          </a:prstGeom>
          <a:ln w="38100">
            <a:solidFill>
              <a:schemeClr val="tx1"/>
            </a:solidFill>
          </a:ln>
        </p:spPr>
      </p:pic>
      <p:sp>
        <p:nvSpPr>
          <p:cNvPr id="6" name="Rectangle 5"/>
          <p:cNvSpPr/>
          <p:nvPr/>
        </p:nvSpPr>
        <p:spPr>
          <a:xfrm>
            <a:off x="8081638" y="6541494"/>
            <a:ext cx="6096000" cy="246221"/>
          </a:xfrm>
          <a:prstGeom prst="rect">
            <a:avLst/>
          </a:prstGeom>
        </p:spPr>
        <p:txBody>
          <a:bodyPr>
            <a:spAutoFit/>
          </a:bodyPr>
          <a:lstStyle/>
          <a:p>
            <a:r>
              <a:rPr lang="en-US" sz="1000" dirty="0"/>
              <a:t>Black Panther Party’s Free Medical Clinics (1969-1975) • (blackpast.org)</a:t>
            </a:r>
          </a:p>
        </p:txBody>
      </p:sp>
    </p:spTree>
    <p:extLst>
      <p:ext uri="{BB962C8B-B14F-4D97-AF65-F5344CB8AC3E}">
        <p14:creationId xmlns:p14="http://schemas.microsoft.com/office/powerpoint/2010/main" val="885614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372533" y="2413338"/>
            <a:ext cx="10538123" cy="1908215"/>
          </a:xfrm>
          <a:prstGeom prst="rect">
            <a:avLst/>
          </a:prstGeom>
        </p:spPr>
        <p:txBody>
          <a:bodyPr wrap="square">
            <a:spAutoFit/>
          </a:bodyPr>
          <a:lstStyle/>
          <a:p>
            <a:endParaRPr lang="en-US" dirty="0">
              <a:solidFill>
                <a:srgbClr val="222222"/>
              </a:solidFill>
              <a:latin typeface="Open Sans Medium"/>
            </a:endParaRPr>
          </a:p>
          <a:p>
            <a:r>
              <a:rPr lang="en-US" sz="2000" b="1" dirty="0">
                <a:solidFill>
                  <a:srgbClr val="000000"/>
                </a:solidFill>
                <a:latin typeface="Open Sans"/>
              </a:rPr>
              <a:t>When starting opioid therapy for acute, subacute, or chronic pain, </a:t>
            </a:r>
            <a:r>
              <a:rPr lang="en-US" sz="2000" b="1" dirty="0">
                <a:solidFill>
                  <a:srgbClr val="0070C0"/>
                </a:solidFill>
                <a:latin typeface="Open Sans"/>
              </a:rPr>
              <a:t>clinicians should prescribe immediate-release opioids</a:t>
            </a:r>
            <a:r>
              <a:rPr lang="en-US" sz="2000" b="1" dirty="0">
                <a:solidFill>
                  <a:srgbClr val="000000"/>
                </a:solidFill>
                <a:latin typeface="Open Sans"/>
              </a:rPr>
              <a:t> instead of extended-release and long-acting (ER/LA) opioids </a:t>
            </a:r>
          </a:p>
          <a:p>
            <a:endParaRPr lang="en-US" sz="2000" b="1" dirty="0">
              <a:solidFill>
                <a:srgbClr val="000000"/>
              </a:solidFill>
              <a:latin typeface="Open Sans"/>
            </a:endParaRPr>
          </a:p>
          <a:p>
            <a:r>
              <a:rPr lang="en-US" sz="2000" b="1" dirty="0">
                <a:solidFill>
                  <a:srgbClr val="000000"/>
                </a:solidFill>
                <a:latin typeface="Open Sans"/>
              </a:rPr>
              <a:t>(recommendation category: A; evidence type: 4).</a:t>
            </a:r>
            <a:endParaRPr lang="en-US" sz="2000" b="1" i="0" dirty="0">
              <a:solidFill>
                <a:srgbClr val="000000"/>
              </a:solidFill>
              <a:effectLst/>
              <a:latin typeface="Open Sans"/>
            </a:endParaRPr>
          </a:p>
        </p:txBody>
      </p:sp>
      <p:sp>
        <p:nvSpPr>
          <p:cNvPr id="4" name="Rectangle 3"/>
          <p:cNvSpPr/>
          <p:nvPr/>
        </p:nvSpPr>
        <p:spPr>
          <a:xfrm>
            <a:off x="4939272" y="1728847"/>
            <a:ext cx="2313455" cy="369332"/>
          </a:xfrm>
          <a:prstGeom prst="rect">
            <a:avLst/>
          </a:prstGeom>
        </p:spPr>
        <p:txBody>
          <a:bodyPr wrap="none">
            <a:spAutoFit/>
          </a:bodyPr>
          <a:lstStyle/>
          <a:p>
            <a:pPr algn="ctr"/>
            <a:r>
              <a:rPr lang="en-US" b="1" dirty="0">
                <a:solidFill>
                  <a:srgbClr val="222222"/>
                </a:solidFill>
                <a:latin typeface="Open Sans Medium"/>
              </a:rPr>
              <a:t>Recommendation 3</a:t>
            </a:r>
          </a:p>
        </p:txBody>
      </p:sp>
    </p:spTree>
    <p:extLst>
      <p:ext uri="{BB962C8B-B14F-4D97-AF65-F5344CB8AC3E}">
        <p14:creationId xmlns:p14="http://schemas.microsoft.com/office/powerpoint/2010/main" val="1254052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245533" y="2992821"/>
            <a:ext cx="7176200" cy="3416320"/>
          </a:xfrm>
          <a:prstGeom prst="rect">
            <a:avLst/>
          </a:prstGeom>
        </p:spPr>
        <p:txBody>
          <a:bodyPr wrap="square">
            <a:spAutoFit/>
          </a:bodyPr>
          <a:lstStyle/>
          <a:p>
            <a:endParaRPr lang="en-US" dirty="0">
              <a:solidFill>
                <a:srgbClr val="222222"/>
              </a:solidFill>
              <a:latin typeface="Open Sans"/>
            </a:endParaRPr>
          </a:p>
          <a:p>
            <a:pPr marL="285750" indent="-285750">
              <a:buFont typeface="Courier New" panose="02070309020205020404" pitchFamily="49" charset="0"/>
              <a:buChar char="o"/>
            </a:pPr>
            <a:r>
              <a:rPr lang="en-US" b="1" dirty="0">
                <a:solidFill>
                  <a:srgbClr val="C00000"/>
                </a:solidFill>
                <a:latin typeface="Open Sans"/>
              </a:rPr>
              <a:t>Do not treat acute pain with ER/LA opioids</a:t>
            </a:r>
            <a:r>
              <a:rPr lang="en-US" b="1" dirty="0">
                <a:solidFill>
                  <a:srgbClr val="000000"/>
                </a:solidFill>
                <a:latin typeface="Open Sans"/>
              </a:rPr>
              <a:t> </a:t>
            </a:r>
            <a:r>
              <a:rPr lang="en-US" u="sng" dirty="0">
                <a:solidFill>
                  <a:srgbClr val="000000"/>
                </a:solidFill>
                <a:latin typeface="Open Sans"/>
              </a:rPr>
              <a:t>or initiate opioid treatment for subacute or chronic pain with ER/LA opioids</a:t>
            </a:r>
            <a:r>
              <a:rPr lang="en-US" dirty="0">
                <a:solidFill>
                  <a:srgbClr val="000000"/>
                </a:solidFill>
                <a:latin typeface="Open Sans"/>
              </a:rPr>
              <a:t>,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Do not prescribe ER/LA opioids for intermittent or as-needed use.</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b="1" dirty="0">
                <a:solidFill>
                  <a:srgbClr val="C00000"/>
                </a:solidFill>
                <a:latin typeface="Open Sans"/>
              </a:rPr>
              <a:t>ER/LA opioids should be reserved for severe, continuous pain</a:t>
            </a:r>
            <a:r>
              <a:rPr lang="en-US" dirty="0">
                <a:solidFill>
                  <a:srgbClr val="000000"/>
                </a:solidFill>
                <a:latin typeface="Open Sans"/>
              </a:rPr>
              <a: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 FDA has noted that some ER/LA opioids should be considered only for patients who have received certain dosages of opioids of immediate-release opioids daily for at least 1 week.</a:t>
            </a:r>
          </a:p>
        </p:txBody>
      </p:sp>
      <p:sp>
        <p:nvSpPr>
          <p:cNvPr id="4" name="Rectangle 3"/>
          <p:cNvSpPr/>
          <p:nvPr/>
        </p:nvSpPr>
        <p:spPr>
          <a:xfrm>
            <a:off x="2374468" y="1690688"/>
            <a:ext cx="7443063" cy="646331"/>
          </a:xfrm>
          <a:prstGeom prst="rect">
            <a:avLst/>
          </a:prstGeom>
        </p:spPr>
        <p:txBody>
          <a:bodyPr wrap="none">
            <a:spAutoFit/>
          </a:bodyPr>
          <a:lstStyle/>
          <a:p>
            <a:pPr algn="ctr"/>
            <a:r>
              <a:rPr lang="en-US" b="1" dirty="0">
                <a:solidFill>
                  <a:srgbClr val="222222"/>
                </a:solidFill>
                <a:latin typeface="Open Sans Medium"/>
              </a:rPr>
              <a:t>Recommendation 3</a:t>
            </a:r>
          </a:p>
          <a:p>
            <a:pPr algn="ctr"/>
            <a:r>
              <a:rPr lang="en-US" b="1" dirty="0">
                <a:solidFill>
                  <a:srgbClr val="002060"/>
                </a:solidFill>
                <a:latin typeface="Open Sans"/>
              </a:rPr>
              <a:t>When starting opioid therapy prescribe immediate-release opioids</a:t>
            </a:r>
            <a:endParaRPr lang="en-US" dirty="0">
              <a:solidFill>
                <a:srgbClr val="002060"/>
              </a:solidFill>
              <a:latin typeface="Open Sans Medium"/>
            </a:endParaRPr>
          </a:p>
        </p:txBody>
      </p:sp>
      <p:sp>
        <p:nvSpPr>
          <p:cNvPr id="5" name="TextBox 4"/>
          <p:cNvSpPr txBox="1"/>
          <p:nvPr/>
        </p:nvSpPr>
        <p:spPr>
          <a:xfrm rot="19913508">
            <a:off x="8426396" y="3861786"/>
            <a:ext cx="2927404" cy="1323439"/>
          </a:xfrm>
          <a:prstGeom prst="rect">
            <a:avLst/>
          </a:prstGeom>
          <a:noFill/>
        </p:spPr>
        <p:txBody>
          <a:bodyPr wrap="none" rtlCol="0">
            <a:spAutoFit/>
          </a:bodyPr>
          <a:lstStyle/>
          <a:p>
            <a:r>
              <a:rPr lang="en-US" sz="8000" dirty="0">
                <a:solidFill>
                  <a:schemeClr val="accent2">
                    <a:lumMod val="75000"/>
                  </a:schemeClr>
                </a:solidFill>
              </a:rPr>
              <a:t>NEW!!</a:t>
            </a:r>
          </a:p>
        </p:txBody>
      </p:sp>
    </p:spTree>
    <p:extLst>
      <p:ext uri="{BB962C8B-B14F-4D97-AF65-F5344CB8AC3E}">
        <p14:creationId xmlns:p14="http://schemas.microsoft.com/office/powerpoint/2010/main" val="4227464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118533" y="3036206"/>
            <a:ext cx="7152279" cy="3139321"/>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When changing to an ER/LA opioid for a patient previously receiving a different immediate-release opioid, consult product labeling and </a:t>
            </a:r>
            <a:r>
              <a:rPr lang="en-US" b="1" dirty="0">
                <a:solidFill>
                  <a:srgbClr val="0070C0"/>
                </a:solidFill>
                <a:latin typeface="Open Sans"/>
              </a:rPr>
              <a:t>reduce total daily dosage to account for incomplete opioid cross-tolerance</a:t>
            </a:r>
            <a:r>
              <a:rPr lang="en-US" dirty="0">
                <a:solidFill>
                  <a:srgbClr val="000000"/>
                </a:solidFill>
                <a:latin typeface="Open Sans"/>
              </a:rPr>
              <a: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Use additional caution with ER/LA opioids and </a:t>
            </a:r>
            <a:r>
              <a:rPr lang="en-US" b="1" dirty="0">
                <a:solidFill>
                  <a:srgbClr val="0070C0"/>
                </a:solidFill>
                <a:latin typeface="Open Sans"/>
              </a:rPr>
              <a:t>consider a longer dosing interval when prescribing to patients with renal or hepatic dysfunction because decreased clearance </a:t>
            </a:r>
            <a:r>
              <a:rPr lang="en-US" dirty="0">
                <a:solidFill>
                  <a:srgbClr val="000000"/>
                </a:solidFill>
                <a:latin typeface="Open Sans"/>
              </a:rPr>
              <a:t>of medications among these patients can lead to accumulation of drugs to toxic levels and persistence in the body for longer durations.</a:t>
            </a:r>
          </a:p>
        </p:txBody>
      </p:sp>
      <p:sp>
        <p:nvSpPr>
          <p:cNvPr id="4" name="Rectangle 3"/>
          <p:cNvSpPr/>
          <p:nvPr/>
        </p:nvSpPr>
        <p:spPr>
          <a:xfrm>
            <a:off x="2374468" y="1690688"/>
            <a:ext cx="7443063" cy="646331"/>
          </a:xfrm>
          <a:prstGeom prst="rect">
            <a:avLst/>
          </a:prstGeom>
        </p:spPr>
        <p:txBody>
          <a:bodyPr wrap="none">
            <a:spAutoFit/>
          </a:bodyPr>
          <a:lstStyle/>
          <a:p>
            <a:pPr algn="ctr"/>
            <a:r>
              <a:rPr lang="en-US" b="1" dirty="0">
                <a:solidFill>
                  <a:srgbClr val="222222"/>
                </a:solidFill>
                <a:latin typeface="Open Sans Medium"/>
              </a:rPr>
              <a:t>Recommendation 3</a:t>
            </a:r>
          </a:p>
          <a:p>
            <a:pPr algn="ctr"/>
            <a:r>
              <a:rPr lang="en-US" b="1" dirty="0">
                <a:solidFill>
                  <a:srgbClr val="002060"/>
                </a:solidFill>
                <a:latin typeface="Open Sans"/>
              </a:rPr>
              <a:t>When starting opioid therapy prescribe immediate-release opioids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472871" y="3550941"/>
            <a:ext cx="3969706" cy="1756563"/>
          </a:xfrm>
          <a:prstGeom prst="rect">
            <a:avLst/>
          </a:prstGeom>
        </p:spPr>
      </p:pic>
      <p:sp>
        <p:nvSpPr>
          <p:cNvPr id="6" name="Rectangle 5"/>
          <p:cNvSpPr/>
          <p:nvPr/>
        </p:nvSpPr>
        <p:spPr>
          <a:xfrm>
            <a:off x="9154467" y="6382926"/>
            <a:ext cx="2749407" cy="276999"/>
          </a:xfrm>
          <a:prstGeom prst="rect">
            <a:avLst/>
          </a:prstGeom>
        </p:spPr>
        <p:txBody>
          <a:bodyPr wrap="none">
            <a:spAutoFit/>
          </a:bodyPr>
          <a:lstStyle/>
          <a:p>
            <a:r>
              <a:rPr lang="en-US" sz="1200" dirty="0"/>
              <a:t>https://www.drugs.com/pro/kadian.html</a:t>
            </a:r>
          </a:p>
        </p:txBody>
      </p:sp>
    </p:spTree>
    <p:extLst>
      <p:ext uri="{BB962C8B-B14F-4D97-AF65-F5344CB8AC3E}">
        <p14:creationId xmlns:p14="http://schemas.microsoft.com/office/powerpoint/2010/main" val="1546806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254000" y="2909207"/>
            <a:ext cx="6670583" cy="3416320"/>
          </a:xfrm>
          <a:prstGeom prst="rect">
            <a:avLst/>
          </a:prstGeom>
        </p:spPr>
        <p:txBody>
          <a:bodyPr wrap="square">
            <a:spAutoFit/>
          </a:bodyPr>
          <a:lstStyle/>
          <a:p>
            <a:pPr>
              <a:buFont typeface="Arial" panose="020B0604020202020204" pitchFamily="34" charset="0"/>
              <a:buChar char="•"/>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C00000"/>
                </a:solidFill>
                <a:latin typeface="Open Sans"/>
              </a:rPr>
              <a:t>Methadone should not be the first choice for an ER/LA opioid. </a:t>
            </a:r>
            <a:r>
              <a:rPr lang="en-US" dirty="0">
                <a:solidFill>
                  <a:srgbClr val="000000"/>
                </a:solidFill>
                <a:latin typeface="Open Sans"/>
              </a:rPr>
              <a:t>Only clinicians who are familiar with methadone’s unique risk profile and who are prepared to educate and </a:t>
            </a:r>
            <a:r>
              <a:rPr lang="en-US" u="sng" dirty="0">
                <a:solidFill>
                  <a:srgbClr val="000000"/>
                </a:solidFill>
                <a:latin typeface="Open Sans"/>
              </a:rPr>
              <a:t>closely monitor their patients, including assessing risk for QT prolongation and considering electrocardiographic monitoring</a:t>
            </a:r>
            <a:r>
              <a:rPr lang="en-US" dirty="0">
                <a:solidFill>
                  <a:srgbClr val="000000"/>
                </a:solidFill>
                <a:latin typeface="Open Sans"/>
              </a:rPr>
              <a:t>, should consider prescribing methadone for pain.</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Only clinicians who are familiar with the </a:t>
            </a:r>
            <a:r>
              <a:rPr lang="en-US" b="1" dirty="0">
                <a:solidFill>
                  <a:srgbClr val="0070C0"/>
                </a:solidFill>
                <a:latin typeface="Open Sans"/>
              </a:rPr>
              <a:t>dosing and absorption properties of the ER/LA opioid transdermal fentanyl</a:t>
            </a:r>
            <a:r>
              <a:rPr lang="en-US" dirty="0">
                <a:solidFill>
                  <a:srgbClr val="000000"/>
                </a:solidFill>
                <a:latin typeface="Open Sans"/>
              </a:rPr>
              <a:t> and are prepared to educate their patients about its use should consider prescribing it.</a:t>
            </a:r>
          </a:p>
        </p:txBody>
      </p:sp>
      <p:sp>
        <p:nvSpPr>
          <p:cNvPr id="4" name="Rectangle 3"/>
          <p:cNvSpPr/>
          <p:nvPr/>
        </p:nvSpPr>
        <p:spPr>
          <a:xfrm>
            <a:off x="2374468" y="1690688"/>
            <a:ext cx="7443063" cy="646331"/>
          </a:xfrm>
          <a:prstGeom prst="rect">
            <a:avLst/>
          </a:prstGeom>
        </p:spPr>
        <p:txBody>
          <a:bodyPr wrap="none">
            <a:spAutoFit/>
          </a:bodyPr>
          <a:lstStyle/>
          <a:p>
            <a:pPr algn="ctr"/>
            <a:r>
              <a:rPr lang="en-US" b="1" dirty="0">
                <a:solidFill>
                  <a:srgbClr val="222222"/>
                </a:solidFill>
                <a:latin typeface="Open Sans Medium"/>
              </a:rPr>
              <a:t>Recommendation 3</a:t>
            </a:r>
          </a:p>
          <a:p>
            <a:pPr algn="ctr"/>
            <a:r>
              <a:rPr lang="en-US" b="1" dirty="0">
                <a:solidFill>
                  <a:srgbClr val="002060"/>
                </a:solidFill>
                <a:latin typeface="Open Sans"/>
              </a:rPr>
              <a:t>When starting opioid therapy prescribe immediate-release opioids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111430" y="3337587"/>
            <a:ext cx="4704748" cy="2380874"/>
          </a:xfrm>
          <a:prstGeom prst="rect">
            <a:avLst/>
          </a:prstGeom>
          <a:ln w="38100">
            <a:solidFill>
              <a:schemeClr val="tx1"/>
            </a:solidFill>
          </a:ln>
        </p:spPr>
      </p:pic>
      <p:sp>
        <p:nvSpPr>
          <p:cNvPr id="6" name="Rectangle 5"/>
          <p:cNvSpPr/>
          <p:nvPr/>
        </p:nvSpPr>
        <p:spPr>
          <a:xfrm>
            <a:off x="6306105" y="6442030"/>
            <a:ext cx="5723138" cy="276999"/>
          </a:xfrm>
          <a:prstGeom prst="rect">
            <a:avLst/>
          </a:prstGeom>
        </p:spPr>
        <p:txBody>
          <a:bodyPr wrap="square">
            <a:spAutoFit/>
          </a:bodyPr>
          <a:lstStyle/>
          <a:p>
            <a:r>
              <a:rPr lang="en-US" sz="1200" dirty="0"/>
              <a:t>https://elentra.healthsci.queensu.ca/assets/modules/ts-ecg/prolonged_qt_interval.html</a:t>
            </a:r>
          </a:p>
        </p:txBody>
      </p:sp>
    </p:spTree>
    <p:extLst>
      <p:ext uri="{BB962C8B-B14F-4D97-AF65-F5344CB8AC3E}">
        <p14:creationId xmlns:p14="http://schemas.microsoft.com/office/powerpoint/2010/main" val="2981754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275167" y="2432040"/>
            <a:ext cx="11641666" cy="2308324"/>
          </a:xfrm>
          <a:prstGeom prst="rect">
            <a:avLst/>
          </a:prstGeom>
        </p:spPr>
        <p:txBody>
          <a:bodyPr wrap="square">
            <a:spAutoFit/>
          </a:bodyPr>
          <a:lstStyle/>
          <a:p>
            <a:endParaRPr lang="en-US" dirty="0">
              <a:solidFill>
                <a:srgbClr val="222222"/>
              </a:solidFill>
              <a:latin typeface="Open Sans Medium"/>
            </a:endParaRPr>
          </a:p>
          <a:p>
            <a:r>
              <a:rPr lang="en-US" dirty="0">
                <a:solidFill>
                  <a:srgbClr val="000000"/>
                </a:solidFill>
                <a:latin typeface="Open Sans"/>
              </a:rPr>
              <a:t>When opioids are initiated for opioid-naïve patients with acute, subacute, or chronic pain, </a:t>
            </a:r>
            <a:r>
              <a:rPr lang="en-US" u="sng" dirty="0">
                <a:solidFill>
                  <a:srgbClr val="000000"/>
                </a:solidFill>
                <a:latin typeface="Open Sans"/>
              </a:rPr>
              <a:t>clinicians should prescribe the lowest effective dosage.</a:t>
            </a:r>
            <a:r>
              <a:rPr lang="en-US" dirty="0">
                <a:solidFill>
                  <a:srgbClr val="000000"/>
                </a:solidFill>
                <a:latin typeface="Open Sans"/>
              </a:rPr>
              <a:t> If opioids are continued for subacute or chronic pain, clinicians should use caution when prescribing opioids at any dosage, should </a:t>
            </a:r>
            <a:r>
              <a:rPr lang="en-US" b="1" dirty="0">
                <a:solidFill>
                  <a:srgbClr val="0070C0"/>
                </a:solidFill>
                <a:latin typeface="Open Sans"/>
              </a:rPr>
              <a:t>carefully evaluate individual benefits and risks when considering increasing dosage</a:t>
            </a:r>
            <a:r>
              <a:rPr lang="en-US" dirty="0">
                <a:solidFill>
                  <a:srgbClr val="000000"/>
                </a:solidFill>
                <a:latin typeface="Open Sans"/>
              </a:rPr>
              <a:t>, and should </a:t>
            </a:r>
            <a:r>
              <a:rPr lang="en-US" b="1" dirty="0">
                <a:solidFill>
                  <a:srgbClr val="C00000"/>
                </a:solidFill>
                <a:latin typeface="Open Sans"/>
              </a:rPr>
              <a:t>avoid increasing dosage above levels likely to yield diminishing returns in benefits </a:t>
            </a:r>
            <a:r>
              <a:rPr lang="en-US" dirty="0">
                <a:solidFill>
                  <a:srgbClr val="000000"/>
                </a:solidFill>
                <a:latin typeface="Open Sans"/>
              </a:rPr>
              <a:t>relative to risks to patients </a:t>
            </a:r>
          </a:p>
          <a:p>
            <a:endParaRPr lang="en-US" dirty="0">
              <a:solidFill>
                <a:srgbClr val="000000"/>
              </a:solidFill>
              <a:latin typeface="Open Sans"/>
            </a:endParaRPr>
          </a:p>
          <a:p>
            <a:r>
              <a:rPr lang="en-US" dirty="0">
                <a:solidFill>
                  <a:srgbClr val="000000"/>
                </a:solidFill>
                <a:latin typeface="Open Sans"/>
              </a:rPr>
              <a:t>(recommendation category: A; evidence type: 3).</a:t>
            </a:r>
            <a:endParaRPr lang="en-US" i="0" dirty="0">
              <a:solidFill>
                <a:srgbClr val="000000"/>
              </a:solidFill>
              <a:effectLst/>
              <a:latin typeface="Open Sans"/>
            </a:endParaRPr>
          </a:p>
        </p:txBody>
      </p:sp>
      <p:sp>
        <p:nvSpPr>
          <p:cNvPr id="4" name="Rectangle 3"/>
          <p:cNvSpPr/>
          <p:nvPr/>
        </p:nvSpPr>
        <p:spPr>
          <a:xfrm>
            <a:off x="4939274" y="1690688"/>
            <a:ext cx="2313454" cy="369332"/>
          </a:xfrm>
          <a:prstGeom prst="rect">
            <a:avLst/>
          </a:prstGeom>
        </p:spPr>
        <p:txBody>
          <a:bodyPr wrap="none">
            <a:spAutoFit/>
          </a:bodyPr>
          <a:lstStyle/>
          <a:p>
            <a:pPr algn="ctr"/>
            <a:r>
              <a:rPr lang="en-US" b="1" dirty="0">
                <a:solidFill>
                  <a:srgbClr val="222222"/>
                </a:solidFill>
                <a:latin typeface="Open Sans Medium"/>
              </a:rPr>
              <a:t>Recommendation 4</a:t>
            </a:r>
          </a:p>
        </p:txBody>
      </p:sp>
    </p:spTree>
    <p:extLst>
      <p:ext uri="{BB962C8B-B14F-4D97-AF65-F5344CB8AC3E}">
        <p14:creationId xmlns:p14="http://schemas.microsoft.com/office/powerpoint/2010/main" val="896162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152400" y="2457618"/>
            <a:ext cx="11887200" cy="3416320"/>
          </a:xfrm>
          <a:prstGeom prst="rect">
            <a:avLst/>
          </a:prstGeom>
        </p:spPr>
        <p:txBody>
          <a:bodyPr wrap="square">
            <a:spAutoFit/>
          </a:bodyPr>
          <a:lstStyle/>
          <a:p>
            <a:pPr marL="285750" indent="-285750">
              <a:buFont typeface="Courier New" panose="02070309020205020404" pitchFamily="49" charset="0"/>
              <a:buChar char="o"/>
            </a:pPr>
            <a:endParaRPr lang="en-US" dirty="0">
              <a:solidFill>
                <a:srgbClr val="222222"/>
              </a:solidFill>
              <a:latin typeface="Open Sans"/>
            </a:endParaRPr>
          </a:p>
          <a:p>
            <a:pPr marL="285750" indent="-285750">
              <a:buFont typeface="Courier New" panose="02070309020205020404" pitchFamily="49" charset="0"/>
              <a:buChar char="o"/>
            </a:pPr>
            <a:r>
              <a:rPr lang="en-US" dirty="0">
                <a:solidFill>
                  <a:srgbClr val="000000"/>
                </a:solidFill>
                <a:latin typeface="Open Sans"/>
              </a:rPr>
              <a:t>The recommendations related to opioid dosages are not intended to be used as an inflexible, rigid standard of care; rather, they are </a:t>
            </a:r>
            <a:r>
              <a:rPr lang="en-US" b="1" dirty="0">
                <a:solidFill>
                  <a:srgbClr val="0070C0"/>
                </a:solidFill>
                <a:latin typeface="Open Sans"/>
              </a:rPr>
              <a:t>intended to be guideposts to help inform clinician-patient decision-making</a:t>
            </a:r>
            <a:r>
              <a:rPr lang="en-US" dirty="0">
                <a:solidFill>
                  <a:srgbClr val="000000"/>
                </a:solidFill>
                <a:latin typeface="Open Sans"/>
              </a:rPr>
              <a:t>.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b="1" dirty="0">
                <a:solidFill>
                  <a:srgbClr val="0070C0"/>
                </a:solidFill>
                <a:latin typeface="Open Sans"/>
              </a:rPr>
              <a:t>Risks of opioid use, including risk for overdose and overdose death, increase continuously with dosage</a:t>
            </a:r>
            <a:r>
              <a:rPr lang="en-US" dirty="0">
                <a:solidFill>
                  <a:srgbClr val="000000"/>
                </a:solidFill>
                <a:latin typeface="Open Sans"/>
              </a:rPr>
              <a:t>, and there is no single dosage threshold below which risks are eliminated.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b="1" dirty="0">
                <a:solidFill>
                  <a:srgbClr val="C00000"/>
                </a:solidFill>
                <a:latin typeface="Open Sans"/>
              </a:rPr>
              <a:t>Avoid increasing dosage above levels likely to yield diminishing returns in benefits</a:t>
            </a:r>
            <a:r>
              <a:rPr lang="en-US" dirty="0">
                <a:solidFill>
                  <a:srgbClr val="000000"/>
                </a:solidFill>
                <a:latin typeface="Open Sans"/>
              </a:rPr>
              <a:t> relative to risks to patients rather than emphasizing a single specific numeric threshold.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Further, </a:t>
            </a:r>
            <a:r>
              <a:rPr lang="en-US" b="1" dirty="0">
                <a:solidFill>
                  <a:srgbClr val="0070C0"/>
                </a:solidFill>
                <a:latin typeface="Open Sans"/>
              </a:rPr>
              <a:t>these recommendations apply specifically to starting opioids or to increasing opioid dosages</a:t>
            </a:r>
            <a:r>
              <a:rPr lang="en-US" dirty="0">
                <a:solidFill>
                  <a:srgbClr val="000000"/>
                </a:solidFill>
                <a:latin typeface="Open Sans"/>
              </a:rPr>
              <a:t>, and </a:t>
            </a:r>
            <a:r>
              <a:rPr lang="en-US" u="sng" dirty="0">
                <a:solidFill>
                  <a:srgbClr val="000000"/>
                </a:solidFill>
                <a:latin typeface="Open Sans"/>
              </a:rPr>
              <a:t>a different set of benefits and risks applies to reducing opioid dosages</a:t>
            </a:r>
            <a:r>
              <a:rPr lang="en-US" dirty="0">
                <a:solidFill>
                  <a:srgbClr val="000000"/>
                </a:solidFill>
                <a:latin typeface="Open Sans"/>
              </a:rPr>
              <a:t> (see Recommendation 5).</a:t>
            </a:r>
          </a:p>
        </p:txBody>
      </p:sp>
      <p:sp>
        <p:nvSpPr>
          <p:cNvPr id="4" name="Rectangle 3"/>
          <p:cNvSpPr/>
          <p:nvPr/>
        </p:nvSpPr>
        <p:spPr>
          <a:xfrm>
            <a:off x="1996160" y="1690688"/>
            <a:ext cx="8199682" cy="646331"/>
          </a:xfrm>
          <a:prstGeom prst="rect">
            <a:avLst/>
          </a:prstGeom>
        </p:spPr>
        <p:txBody>
          <a:bodyPr wrap="none">
            <a:spAutoFit/>
          </a:bodyPr>
          <a:lstStyle/>
          <a:p>
            <a:pPr algn="ctr"/>
            <a:r>
              <a:rPr lang="en-US" b="1" dirty="0">
                <a:solidFill>
                  <a:srgbClr val="222222"/>
                </a:solidFill>
                <a:latin typeface="Open Sans Medium"/>
              </a:rPr>
              <a:t>Recommendation 4</a:t>
            </a:r>
          </a:p>
          <a:p>
            <a:pPr algn="ctr"/>
            <a:r>
              <a:rPr lang="en-US" b="1" dirty="0">
                <a:solidFill>
                  <a:srgbClr val="002060"/>
                </a:solidFill>
                <a:latin typeface="Open Sans"/>
              </a:rPr>
              <a:t>When initiating opioids to naïve patients use the lowest effective dosage</a:t>
            </a:r>
            <a:endParaRPr lang="en-US" dirty="0">
              <a:solidFill>
                <a:srgbClr val="002060"/>
              </a:solidFill>
              <a:latin typeface="Open Sans Medium"/>
            </a:endParaRPr>
          </a:p>
        </p:txBody>
      </p:sp>
    </p:spTree>
    <p:extLst>
      <p:ext uri="{BB962C8B-B14F-4D97-AF65-F5344CB8AC3E}">
        <p14:creationId xmlns:p14="http://schemas.microsoft.com/office/powerpoint/2010/main" val="3244220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2022 CDC Guidelines</a:t>
            </a:r>
            <a:endParaRPr lang="en-US" dirty="0"/>
          </a:p>
        </p:txBody>
      </p:sp>
      <p:sp>
        <p:nvSpPr>
          <p:cNvPr id="3" name="Content Placeholder 2"/>
          <p:cNvSpPr>
            <a:spLocks noGrp="1"/>
          </p:cNvSpPr>
          <p:nvPr>
            <p:ph idx="1"/>
          </p:nvPr>
        </p:nvSpPr>
        <p:spPr>
          <a:xfrm>
            <a:off x="201168" y="1825625"/>
            <a:ext cx="11859768" cy="4351338"/>
          </a:xfrm>
        </p:spPr>
        <p:txBody>
          <a:bodyPr>
            <a:normAutofit/>
          </a:bodyPr>
          <a:lstStyle/>
          <a:p>
            <a:pPr marL="0" indent="0" algn="ctr">
              <a:buNone/>
            </a:pPr>
            <a:r>
              <a:rPr lang="en-US" b="1" dirty="0"/>
              <a:t>The new </a:t>
            </a:r>
            <a:r>
              <a:rPr lang="en-US" b="1" dirty="0" err="1"/>
              <a:t>gideline</a:t>
            </a:r>
            <a:r>
              <a:rPr lang="en-US" b="1" dirty="0"/>
              <a:t> specifically:</a:t>
            </a:r>
          </a:p>
          <a:p>
            <a:pPr marL="0" indent="0" algn="ctr">
              <a:buNone/>
            </a:pPr>
            <a:endParaRPr lang="en-US" sz="2000" dirty="0"/>
          </a:p>
          <a:p>
            <a:r>
              <a:rPr lang="en-US" dirty="0"/>
              <a:t>Removes the suggestion to limit opioid treatment for acute pain to three days.</a:t>
            </a:r>
          </a:p>
          <a:p>
            <a:r>
              <a:rPr lang="en-US" dirty="0"/>
              <a:t>No longer recommends avoiding increasing dosage to 90 MME a day.</a:t>
            </a:r>
          </a:p>
          <a:p>
            <a:r>
              <a:rPr lang="en-US" dirty="0"/>
              <a:t>Removes the suggestion to have patients undergo urine testing </a:t>
            </a:r>
            <a:r>
              <a:rPr lang="en-US" i="1" dirty="0"/>
              <a:t>annually</a:t>
            </a:r>
            <a:r>
              <a:rPr lang="en-US" dirty="0"/>
              <a:t>. </a:t>
            </a:r>
          </a:p>
          <a:p>
            <a:r>
              <a:rPr lang="en-US" dirty="0"/>
              <a:t>Urges doctors to avoid abruptly halting treatment unless the situation appears life threatening. </a:t>
            </a:r>
          </a:p>
          <a:p>
            <a:r>
              <a:rPr lang="en-US" dirty="0"/>
              <a:t>Offers suggestions for tapering patients off of opioids.</a:t>
            </a:r>
          </a:p>
          <a:p>
            <a:endParaRPr lang="en-US" dirty="0"/>
          </a:p>
        </p:txBody>
      </p:sp>
    </p:spTree>
    <p:extLst>
      <p:ext uri="{BB962C8B-B14F-4D97-AF65-F5344CB8AC3E}">
        <p14:creationId xmlns:p14="http://schemas.microsoft.com/office/powerpoint/2010/main" val="293150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118533" y="2747076"/>
            <a:ext cx="11954934" cy="3693319"/>
          </a:xfrm>
          <a:prstGeom prst="rect">
            <a:avLst/>
          </a:prstGeom>
        </p:spPr>
        <p:txBody>
          <a:bodyPr wrap="square">
            <a:spAutoFit/>
          </a:bodyPr>
          <a:lstStyle/>
          <a:p>
            <a:pPr>
              <a:buFont typeface="Arial" panose="020B0604020202020204" pitchFamily="34" charset="0"/>
              <a:buChar char="•"/>
            </a:pPr>
            <a:r>
              <a:rPr lang="en-US" dirty="0">
                <a:solidFill>
                  <a:srgbClr val="000000"/>
                </a:solidFill>
                <a:latin typeface="Open Sans"/>
              </a:rPr>
              <a:t>When opioids are initiated for opioid-naïve patients with acute, subacute, or chronic pain, </a:t>
            </a:r>
            <a:r>
              <a:rPr lang="en-US" b="1" dirty="0">
                <a:solidFill>
                  <a:srgbClr val="0070C0"/>
                </a:solidFill>
                <a:latin typeface="Open Sans"/>
              </a:rPr>
              <a:t>prescribe the lowest effective dosage.</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r>
              <a:rPr lang="en-US" dirty="0">
                <a:solidFill>
                  <a:srgbClr val="000000"/>
                </a:solidFill>
                <a:latin typeface="Open Sans"/>
              </a:rPr>
              <a:t>For patients not already taking opioids, </a:t>
            </a:r>
            <a:r>
              <a:rPr lang="en-US" b="1" dirty="0">
                <a:solidFill>
                  <a:srgbClr val="0070C0"/>
                </a:solidFill>
                <a:latin typeface="Open Sans"/>
              </a:rPr>
              <a:t>the lowest effective dose can be determined using product labeling </a:t>
            </a:r>
            <a:r>
              <a:rPr lang="en-US" dirty="0">
                <a:solidFill>
                  <a:srgbClr val="000000"/>
                </a:solidFill>
                <a:latin typeface="Open Sans"/>
              </a:rPr>
              <a:t>as a starting point with calibration as needed based on the severity of pain and other clinical factors such as renal or hepatic insufficiency (see Recommendation 8).</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r>
              <a:rPr lang="en-US" b="1" dirty="0">
                <a:solidFill>
                  <a:srgbClr val="C00000"/>
                </a:solidFill>
                <a:latin typeface="Open Sans"/>
              </a:rPr>
              <a:t>The lowest starting dose for opioid-naïve patients is often equivalent to a single dose of approximately 5–10 MME or a daily dosage of 20–30 MME/day.</a:t>
            </a:r>
            <a:r>
              <a:rPr lang="en-US" dirty="0">
                <a:solidFill>
                  <a:srgbClr val="000000"/>
                </a:solidFill>
                <a:latin typeface="Open Sans"/>
              </a:rPr>
              <a:t> A listing of common opioid medications and their doses in MME equivalents is provided. </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r>
              <a:rPr lang="en-US" dirty="0">
                <a:solidFill>
                  <a:srgbClr val="000000"/>
                </a:solidFill>
                <a:latin typeface="Open Sans"/>
              </a:rPr>
              <a:t>If opioids are continued for subacute or chronic pain, use caution when prescribing at any dosage and </a:t>
            </a:r>
            <a:r>
              <a:rPr lang="en-US" b="1" dirty="0">
                <a:solidFill>
                  <a:srgbClr val="FF0000"/>
                </a:solidFill>
                <a:latin typeface="Open Sans"/>
              </a:rPr>
              <a:t>avoid dosage increases when possible.</a:t>
            </a:r>
          </a:p>
        </p:txBody>
      </p:sp>
      <p:sp>
        <p:nvSpPr>
          <p:cNvPr id="4" name="Rectangle 3"/>
          <p:cNvSpPr/>
          <p:nvPr/>
        </p:nvSpPr>
        <p:spPr>
          <a:xfrm>
            <a:off x="1996160" y="1690688"/>
            <a:ext cx="8199682" cy="646331"/>
          </a:xfrm>
          <a:prstGeom prst="rect">
            <a:avLst/>
          </a:prstGeom>
        </p:spPr>
        <p:txBody>
          <a:bodyPr wrap="none">
            <a:spAutoFit/>
          </a:bodyPr>
          <a:lstStyle/>
          <a:p>
            <a:pPr algn="ctr"/>
            <a:r>
              <a:rPr lang="en-US" b="1" dirty="0">
                <a:solidFill>
                  <a:srgbClr val="222222"/>
                </a:solidFill>
                <a:latin typeface="Open Sans Medium"/>
              </a:rPr>
              <a:t>Recommendation 4</a:t>
            </a:r>
          </a:p>
          <a:p>
            <a:pPr algn="ctr"/>
            <a:r>
              <a:rPr lang="en-US" b="1" dirty="0">
                <a:solidFill>
                  <a:srgbClr val="002060"/>
                </a:solidFill>
                <a:latin typeface="Open Sans"/>
              </a:rPr>
              <a:t>When initiating opioids to naïve patients use the lowest effective dosage</a:t>
            </a:r>
            <a:endParaRPr lang="en-US" dirty="0">
              <a:solidFill>
                <a:srgbClr val="002060"/>
              </a:solidFill>
              <a:latin typeface="Open Sans Medium"/>
            </a:endParaRPr>
          </a:p>
        </p:txBody>
      </p:sp>
    </p:spTree>
    <p:extLst>
      <p:ext uri="{BB962C8B-B14F-4D97-AF65-F5344CB8AC3E}">
        <p14:creationId xmlns:p14="http://schemas.microsoft.com/office/powerpoint/2010/main" val="1441042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110066" y="2750616"/>
            <a:ext cx="6681351" cy="3970318"/>
          </a:xfrm>
          <a:prstGeom prst="rect">
            <a:avLst/>
          </a:prstGeom>
        </p:spPr>
        <p:txBody>
          <a:bodyPr wrap="square">
            <a:spAutoFit/>
          </a:bodyPr>
          <a:lstStyle/>
          <a:p>
            <a:pPr>
              <a:buFont typeface="Arial" panose="020B0604020202020204" pitchFamily="34" charset="0"/>
              <a:buChar char="•"/>
            </a:pPr>
            <a:r>
              <a:rPr lang="en-US" dirty="0">
                <a:solidFill>
                  <a:srgbClr val="000000"/>
                </a:solidFill>
                <a:latin typeface="Open Sans"/>
              </a:rPr>
              <a:t>Many patients </a:t>
            </a:r>
            <a:r>
              <a:rPr lang="en-US" u="sng" dirty="0">
                <a:solidFill>
                  <a:srgbClr val="000000"/>
                </a:solidFill>
                <a:latin typeface="Open Sans"/>
              </a:rPr>
              <a:t>do not experience benefit in pain or function from increasing opioid dosages to ≥50 MME/day </a:t>
            </a:r>
            <a:r>
              <a:rPr lang="en-US" dirty="0">
                <a:solidFill>
                  <a:srgbClr val="000000"/>
                </a:solidFill>
                <a:latin typeface="Open Sans"/>
              </a:rPr>
              <a:t>but are exposed to increases in risk as dosage increases. </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r>
              <a:rPr lang="en-US" dirty="0">
                <a:solidFill>
                  <a:srgbClr val="000000"/>
                </a:solidFill>
                <a:latin typeface="Open Sans"/>
              </a:rPr>
              <a:t>Therefore, </a:t>
            </a:r>
            <a:r>
              <a:rPr lang="en-US" b="1" dirty="0">
                <a:solidFill>
                  <a:srgbClr val="FF0000"/>
                </a:solidFill>
                <a:latin typeface="Open Sans"/>
              </a:rPr>
              <a:t>before increasing total opioid dosage to ≥50 MME/day, pause </a:t>
            </a:r>
            <a:r>
              <a:rPr lang="en-US" dirty="0">
                <a:solidFill>
                  <a:srgbClr val="000000"/>
                </a:solidFill>
                <a:latin typeface="Open Sans"/>
              </a:rPr>
              <a:t>and carefully reassess evidence of individual benefits and risks. </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r>
              <a:rPr lang="en-US" dirty="0">
                <a:solidFill>
                  <a:srgbClr val="000000"/>
                </a:solidFill>
                <a:latin typeface="Open Sans"/>
              </a:rPr>
              <a:t>If a decision is made to increase dosage, </a:t>
            </a:r>
            <a:r>
              <a:rPr lang="en-US" b="1" dirty="0">
                <a:solidFill>
                  <a:srgbClr val="0070C0"/>
                </a:solidFill>
                <a:latin typeface="Open Sans"/>
              </a:rPr>
              <a:t>increase dosage by the smallest practical amount</a:t>
            </a:r>
            <a:r>
              <a:rPr lang="en-US" dirty="0">
                <a:solidFill>
                  <a:srgbClr val="000000"/>
                </a:solidFill>
                <a:latin typeface="Open Sans"/>
              </a:rPr>
              <a:t>. </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r>
              <a:rPr lang="en-US" dirty="0">
                <a:solidFill>
                  <a:srgbClr val="000000"/>
                </a:solidFill>
                <a:latin typeface="Open Sans"/>
              </a:rPr>
              <a:t>The recommendations related to  dosages are not intended to be used as an inflexible standard of care; rather, they are intended to </a:t>
            </a:r>
            <a:r>
              <a:rPr lang="en-US" dirty="0" err="1">
                <a:solidFill>
                  <a:srgbClr val="000000"/>
                </a:solidFill>
                <a:latin typeface="Open Sans"/>
              </a:rPr>
              <a:t>to</a:t>
            </a:r>
            <a:r>
              <a:rPr lang="en-US" dirty="0">
                <a:solidFill>
                  <a:srgbClr val="000000"/>
                </a:solidFill>
                <a:latin typeface="Open Sans"/>
              </a:rPr>
              <a:t> help inform clinician-patient decision-making.</a:t>
            </a:r>
          </a:p>
        </p:txBody>
      </p:sp>
      <p:sp>
        <p:nvSpPr>
          <p:cNvPr id="4" name="Rectangle 3"/>
          <p:cNvSpPr/>
          <p:nvPr/>
        </p:nvSpPr>
        <p:spPr>
          <a:xfrm>
            <a:off x="1996160" y="1690688"/>
            <a:ext cx="8199682" cy="646331"/>
          </a:xfrm>
          <a:prstGeom prst="rect">
            <a:avLst/>
          </a:prstGeom>
        </p:spPr>
        <p:txBody>
          <a:bodyPr wrap="none">
            <a:spAutoFit/>
          </a:bodyPr>
          <a:lstStyle/>
          <a:p>
            <a:pPr algn="ctr"/>
            <a:r>
              <a:rPr lang="en-US" b="1" dirty="0">
                <a:solidFill>
                  <a:srgbClr val="222222"/>
                </a:solidFill>
                <a:latin typeface="Open Sans Medium"/>
              </a:rPr>
              <a:t>Recommendation 4</a:t>
            </a:r>
          </a:p>
          <a:p>
            <a:pPr algn="ctr"/>
            <a:r>
              <a:rPr lang="en-US" b="1" dirty="0">
                <a:solidFill>
                  <a:srgbClr val="002060"/>
                </a:solidFill>
                <a:latin typeface="Open Sans"/>
              </a:rPr>
              <a:t>When initiating opioids to naïve patients use the lowest effective dosage</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830845" y="3016251"/>
            <a:ext cx="3080521" cy="3267850"/>
          </a:xfrm>
          <a:prstGeom prst="rect">
            <a:avLst/>
          </a:prstGeom>
        </p:spPr>
      </p:pic>
      <p:sp>
        <p:nvSpPr>
          <p:cNvPr id="6" name="Rectangle 5"/>
          <p:cNvSpPr/>
          <p:nvPr/>
        </p:nvSpPr>
        <p:spPr>
          <a:xfrm>
            <a:off x="7078462" y="6507332"/>
            <a:ext cx="4986291" cy="276999"/>
          </a:xfrm>
          <a:prstGeom prst="rect">
            <a:avLst/>
          </a:prstGeom>
        </p:spPr>
        <p:txBody>
          <a:bodyPr wrap="square">
            <a:spAutoFit/>
          </a:bodyPr>
          <a:lstStyle/>
          <a:p>
            <a:r>
              <a:rPr lang="en-US" sz="1200" dirty="0"/>
              <a:t>https://www.lollydaskal.com/leadership/pausebutton-before-it-hits-you/</a:t>
            </a:r>
          </a:p>
        </p:txBody>
      </p:sp>
    </p:spTree>
    <p:extLst>
      <p:ext uri="{BB962C8B-B14F-4D97-AF65-F5344CB8AC3E}">
        <p14:creationId xmlns:p14="http://schemas.microsoft.com/office/powerpoint/2010/main" val="1801621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338665" y="2238445"/>
            <a:ext cx="11514667" cy="4062651"/>
          </a:xfrm>
          <a:prstGeom prst="rect">
            <a:avLst/>
          </a:prstGeom>
        </p:spPr>
        <p:txBody>
          <a:bodyPr wrap="square">
            <a:spAutoFit/>
          </a:bodyPr>
          <a:lstStyle/>
          <a:p>
            <a:endParaRPr lang="en-US" dirty="0">
              <a:solidFill>
                <a:srgbClr val="222222"/>
              </a:solidFill>
              <a:latin typeface="Open Sans Medium"/>
            </a:endParaRPr>
          </a:p>
          <a:p>
            <a:r>
              <a:rPr lang="en-US" sz="2000" b="1" u="sng" dirty="0">
                <a:solidFill>
                  <a:srgbClr val="0070C0"/>
                </a:solidFill>
                <a:latin typeface="Open Sans"/>
              </a:rPr>
              <a:t>For patients already receiving opioid therapy</a:t>
            </a:r>
            <a:r>
              <a:rPr lang="en-US" sz="2000" b="1" dirty="0">
                <a:solidFill>
                  <a:srgbClr val="0070C0"/>
                </a:solidFill>
                <a:latin typeface="Open Sans"/>
              </a:rPr>
              <a:t>, </a:t>
            </a:r>
            <a:r>
              <a:rPr lang="en-US" sz="2000" dirty="0">
                <a:solidFill>
                  <a:srgbClr val="000000"/>
                </a:solidFill>
                <a:latin typeface="Open Sans"/>
              </a:rPr>
              <a:t>clinicians should carefully weigh benefits and risks and exercise care when changing opioid dosage. If benefits outweigh risks of continued opioid therapy, clinicians should work closely with patients to optimize non-opioid therapies while continuing opioid therapy. If benefits do not outweigh risks of continued opioid therapy, clinicians should optimize other therapies and work closely with patients to gradually taper to lower dosages or, if warranted based on the individual circumstances of the patient, appropriately taper and discontinue opioids. Unless there are indications of a life-threatening issue such as warning signs of impending overdose (e.g., confusion, sedation, or slurred speech), </a:t>
            </a:r>
            <a:r>
              <a:rPr lang="en-US" sz="2000" b="1" u="sng" dirty="0">
                <a:solidFill>
                  <a:srgbClr val="0070C0"/>
                </a:solidFill>
                <a:latin typeface="Open Sans"/>
              </a:rPr>
              <a:t>opioid therapy should not be discontinued abruptly, and clinicians should not rapidly reduce opioid dosages from higher dosages </a:t>
            </a:r>
          </a:p>
          <a:p>
            <a:endParaRPr lang="en-US" sz="2000" dirty="0">
              <a:solidFill>
                <a:srgbClr val="000000"/>
              </a:solidFill>
              <a:latin typeface="Open Sans"/>
            </a:endParaRPr>
          </a:p>
          <a:p>
            <a:r>
              <a:rPr lang="en-US" sz="2000" dirty="0">
                <a:solidFill>
                  <a:srgbClr val="000000"/>
                </a:solidFill>
                <a:latin typeface="Open Sans"/>
              </a:rPr>
              <a:t>(recommendation category: B; evidence type: 4).</a:t>
            </a:r>
            <a:endParaRPr lang="en-US" sz="2000" i="0" dirty="0">
              <a:solidFill>
                <a:srgbClr val="000000"/>
              </a:solidFill>
              <a:effectLst/>
              <a:latin typeface="Open Sans"/>
            </a:endParaRPr>
          </a:p>
        </p:txBody>
      </p:sp>
      <p:sp>
        <p:nvSpPr>
          <p:cNvPr id="4" name="Rectangle 3"/>
          <p:cNvSpPr/>
          <p:nvPr/>
        </p:nvSpPr>
        <p:spPr>
          <a:xfrm>
            <a:off x="4939272" y="1690688"/>
            <a:ext cx="2313454" cy="369332"/>
          </a:xfrm>
          <a:prstGeom prst="rect">
            <a:avLst/>
          </a:prstGeom>
        </p:spPr>
        <p:txBody>
          <a:bodyPr wrap="none">
            <a:spAutoFit/>
          </a:bodyPr>
          <a:lstStyle/>
          <a:p>
            <a:pPr algn="ctr"/>
            <a:r>
              <a:rPr lang="en-US" b="1" dirty="0">
                <a:solidFill>
                  <a:srgbClr val="222222"/>
                </a:solidFill>
                <a:latin typeface="Open Sans Medium"/>
              </a:rPr>
              <a:t>Recommendation 5</a:t>
            </a:r>
          </a:p>
        </p:txBody>
      </p:sp>
    </p:spTree>
    <p:extLst>
      <p:ext uri="{BB962C8B-B14F-4D97-AF65-F5344CB8AC3E}">
        <p14:creationId xmlns:p14="http://schemas.microsoft.com/office/powerpoint/2010/main" val="33644816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266190" y="2904549"/>
            <a:ext cx="6711659" cy="3693319"/>
          </a:xfrm>
          <a:prstGeom prst="rect">
            <a:avLst/>
          </a:prstGeom>
        </p:spPr>
        <p:txBody>
          <a:bodyPr wrap="square">
            <a:spAutoFit/>
          </a:bodyPr>
          <a:lstStyle/>
          <a:p>
            <a:endParaRPr lang="en-US" dirty="0">
              <a:solidFill>
                <a:srgbClr val="222222"/>
              </a:solidFill>
              <a:latin typeface="Open Sans"/>
            </a:endParaRPr>
          </a:p>
          <a:p>
            <a:pPr marL="285750" indent="-285750">
              <a:buFont typeface="Courier New" panose="02070309020205020404" pitchFamily="49" charset="0"/>
              <a:buChar char="o"/>
            </a:pPr>
            <a:r>
              <a:rPr lang="en-US" dirty="0">
                <a:solidFill>
                  <a:srgbClr val="000000"/>
                </a:solidFill>
                <a:latin typeface="Open Sans"/>
              </a:rPr>
              <a:t>Weigh the benefits and risks of continuing opioids and the benefits and risks of tapering opioids.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If benefits outweigh risks </a:t>
            </a:r>
            <a:r>
              <a:rPr lang="en-US" dirty="0">
                <a:solidFill>
                  <a:srgbClr val="002060"/>
                </a:solidFill>
                <a:latin typeface="Open Sans"/>
              </a:rPr>
              <a:t>work closely with patients to optimize non-opioid therapies while continuing opioid therapy</a:t>
            </a:r>
            <a:r>
              <a:rPr lang="en-US" dirty="0">
                <a:solidFill>
                  <a:srgbClr val="000000"/>
                </a:solidFill>
                <a:latin typeface="Open Sans"/>
              </a:rPr>
              <a: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When benefits (including avoiding risks of tapering) do not outweigh risks of continued opioid therapy, </a:t>
            </a:r>
            <a:r>
              <a:rPr lang="en-US" b="1" dirty="0">
                <a:solidFill>
                  <a:srgbClr val="0070C0"/>
                </a:solidFill>
                <a:latin typeface="Open Sans"/>
              </a:rPr>
              <a:t>optimize other therapies and work with patients to gradually taper to a reduced dosage </a:t>
            </a:r>
            <a:r>
              <a:rPr lang="en-US" dirty="0">
                <a:solidFill>
                  <a:srgbClr val="000000"/>
                </a:solidFill>
                <a:latin typeface="Open Sans"/>
              </a:rPr>
              <a:t>or, if warranted based on the individual clinical circumstances of the patient, appropriately taper and discontinue opioid therapy.</a:t>
            </a:r>
          </a:p>
        </p:txBody>
      </p:sp>
      <p:sp>
        <p:nvSpPr>
          <p:cNvPr id="4" name="Rectangle 3"/>
          <p:cNvSpPr/>
          <p:nvPr/>
        </p:nvSpPr>
        <p:spPr>
          <a:xfrm>
            <a:off x="630400" y="1690688"/>
            <a:ext cx="10931198" cy="923330"/>
          </a:xfrm>
          <a:prstGeom prst="rect">
            <a:avLst/>
          </a:prstGeom>
        </p:spPr>
        <p:txBody>
          <a:bodyPr wrap="none">
            <a:spAutoFit/>
          </a:bodyPr>
          <a:lstStyle/>
          <a:p>
            <a:pPr algn="ctr"/>
            <a:r>
              <a:rPr lang="en-US" b="1" dirty="0">
                <a:solidFill>
                  <a:srgbClr val="222222"/>
                </a:solidFill>
                <a:latin typeface="Open Sans Medium"/>
              </a:rPr>
              <a:t>Recommendation 5</a:t>
            </a:r>
          </a:p>
          <a:p>
            <a:pPr algn="ctr"/>
            <a:r>
              <a:rPr lang="en-US" b="1" dirty="0">
                <a:solidFill>
                  <a:srgbClr val="002060"/>
                </a:solidFill>
                <a:latin typeface="Open Sans"/>
              </a:rPr>
              <a:t>Carefully weigh benefits and risks and exercise care when changing opioid dosage..</a:t>
            </a:r>
          </a:p>
          <a:p>
            <a:pPr algn="ctr"/>
            <a:r>
              <a:rPr lang="en-US" b="1" dirty="0">
                <a:solidFill>
                  <a:srgbClr val="002060"/>
                </a:solidFill>
                <a:latin typeface="Open Sans"/>
              </a:rPr>
              <a:t>work to optimize non-opioid therapies, do not rapidly reduce opioid dosages from higher dosages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438008" y="3373515"/>
            <a:ext cx="3768886" cy="2442607"/>
          </a:xfrm>
          <a:prstGeom prst="rect">
            <a:avLst/>
          </a:prstGeom>
          <a:ln w="38100">
            <a:solidFill>
              <a:schemeClr val="tx1"/>
            </a:solidFill>
          </a:ln>
        </p:spPr>
      </p:pic>
      <p:sp>
        <p:nvSpPr>
          <p:cNvPr id="6" name="Rectangle 5"/>
          <p:cNvSpPr/>
          <p:nvPr/>
        </p:nvSpPr>
        <p:spPr>
          <a:xfrm>
            <a:off x="8232946" y="6459368"/>
            <a:ext cx="3680431" cy="276999"/>
          </a:xfrm>
          <a:prstGeom prst="rect">
            <a:avLst/>
          </a:prstGeom>
        </p:spPr>
        <p:txBody>
          <a:bodyPr wrap="none">
            <a:spAutoFit/>
          </a:bodyPr>
          <a:lstStyle/>
          <a:p>
            <a:r>
              <a:rPr lang="en-US" sz="1200" dirty="0"/>
              <a:t>https://www.pinterest.com/pin/197665871136650120/</a:t>
            </a:r>
          </a:p>
        </p:txBody>
      </p:sp>
    </p:spTree>
    <p:extLst>
      <p:ext uri="{BB962C8B-B14F-4D97-AF65-F5344CB8AC3E}">
        <p14:creationId xmlns:p14="http://schemas.microsoft.com/office/powerpoint/2010/main" val="2597746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396112" y="3016251"/>
            <a:ext cx="7212051" cy="3416320"/>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When benefits and risks are considered to be close or unclear, </a:t>
            </a:r>
            <a:r>
              <a:rPr lang="en-US" u="sng" dirty="0">
                <a:solidFill>
                  <a:srgbClr val="000000"/>
                </a:solidFill>
                <a:latin typeface="Open Sans"/>
              </a:rPr>
              <a:t>shared decision-making with patients is important</a:t>
            </a:r>
            <a:r>
              <a:rPr lang="en-US" dirty="0">
                <a:solidFill>
                  <a:srgbClr val="000000"/>
                </a:solidFill>
                <a:latin typeface="Open Sans"/>
              </a:rPr>
              <a: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At times, clinicians and patients might disagree on whether tapering is necessary. When unable to arrive at a consensus on the assessment of benefits and risks, clinicians should acknowledge this discordance, express empathy</a:t>
            </a:r>
            <a:r>
              <a:rPr lang="en-US" dirty="0">
                <a:solidFill>
                  <a:srgbClr val="C00000"/>
                </a:solidFill>
                <a:latin typeface="Open Sans"/>
              </a:rPr>
              <a:t>, and seek to implement treatment changes in a patient-centered manner while avoiding patient abandonment.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Patient agreement and interest is likely to be a key component of successful tapers.</a:t>
            </a:r>
          </a:p>
        </p:txBody>
      </p:sp>
      <p:sp>
        <p:nvSpPr>
          <p:cNvPr id="4" name="Rectangle 3"/>
          <p:cNvSpPr/>
          <p:nvPr/>
        </p:nvSpPr>
        <p:spPr>
          <a:xfrm>
            <a:off x="630400" y="1690688"/>
            <a:ext cx="10931198" cy="923330"/>
          </a:xfrm>
          <a:prstGeom prst="rect">
            <a:avLst/>
          </a:prstGeom>
        </p:spPr>
        <p:txBody>
          <a:bodyPr wrap="none">
            <a:spAutoFit/>
          </a:bodyPr>
          <a:lstStyle/>
          <a:p>
            <a:pPr algn="ctr"/>
            <a:r>
              <a:rPr lang="en-US" b="1" dirty="0">
                <a:solidFill>
                  <a:srgbClr val="222222"/>
                </a:solidFill>
                <a:latin typeface="Open Sans Medium"/>
              </a:rPr>
              <a:t>Recommendation 5</a:t>
            </a:r>
          </a:p>
          <a:p>
            <a:pPr algn="ctr"/>
            <a:r>
              <a:rPr lang="en-US" b="1" dirty="0">
                <a:solidFill>
                  <a:srgbClr val="002060"/>
                </a:solidFill>
                <a:latin typeface="Open Sans"/>
              </a:rPr>
              <a:t>Carefully weigh benefits and risks and exercise care when changing opioid dosage..</a:t>
            </a:r>
          </a:p>
          <a:p>
            <a:pPr algn="ctr"/>
            <a:r>
              <a:rPr lang="en-US" b="1" dirty="0">
                <a:solidFill>
                  <a:srgbClr val="002060"/>
                </a:solidFill>
                <a:latin typeface="Open Sans"/>
              </a:rPr>
              <a:t>work to optimize non-opioid therapies, do not rapidly reduce opioid dosages from higher dosages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776839" y="3016251"/>
            <a:ext cx="3987989" cy="3060392"/>
          </a:xfrm>
          <a:prstGeom prst="rect">
            <a:avLst/>
          </a:prstGeom>
          <a:ln w="38100">
            <a:solidFill>
              <a:schemeClr val="tx1"/>
            </a:solidFill>
          </a:ln>
        </p:spPr>
      </p:pic>
      <p:sp>
        <p:nvSpPr>
          <p:cNvPr id="6" name="Rectangle 5"/>
          <p:cNvSpPr/>
          <p:nvPr/>
        </p:nvSpPr>
        <p:spPr>
          <a:xfrm>
            <a:off x="9333246" y="6599162"/>
            <a:ext cx="2743059" cy="246221"/>
          </a:xfrm>
          <a:prstGeom prst="rect">
            <a:avLst/>
          </a:prstGeom>
        </p:spPr>
        <p:txBody>
          <a:bodyPr wrap="none">
            <a:spAutoFit/>
          </a:bodyPr>
          <a:lstStyle/>
          <a:p>
            <a:r>
              <a:rPr lang="en-US" sz="1000" dirty="0"/>
              <a:t>https://www.medscape.com/viewarticle/825288</a:t>
            </a:r>
          </a:p>
        </p:txBody>
      </p:sp>
    </p:spTree>
    <p:extLst>
      <p:ext uri="{BB962C8B-B14F-4D97-AF65-F5344CB8AC3E}">
        <p14:creationId xmlns:p14="http://schemas.microsoft.com/office/powerpoint/2010/main" val="3468783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630400" y="1690688"/>
            <a:ext cx="10931198" cy="923330"/>
          </a:xfrm>
          <a:prstGeom prst="rect">
            <a:avLst/>
          </a:prstGeom>
        </p:spPr>
        <p:txBody>
          <a:bodyPr wrap="none">
            <a:spAutoFit/>
          </a:bodyPr>
          <a:lstStyle/>
          <a:p>
            <a:pPr algn="ctr"/>
            <a:r>
              <a:rPr lang="en-US" b="1" dirty="0">
                <a:solidFill>
                  <a:srgbClr val="222222"/>
                </a:solidFill>
                <a:latin typeface="Open Sans Medium"/>
              </a:rPr>
              <a:t>Recommendation 5</a:t>
            </a:r>
          </a:p>
          <a:p>
            <a:pPr algn="ctr"/>
            <a:r>
              <a:rPr lang="en-US" b="1" dirty="0">
                <a:solidFill>
                  <a:srgbClr val="002060"/>
                </a:solidFill>
                <a:latin typeface="Open Sans"/>
              </a:rPr>
              <a:t>Carefully weigh benefits and risks and exercise care when changing opioid dosage..</a:t>
            </a:r>
          </a:p>
          <a:p>
            <a:pPr algn="ctr"/>
            <a:r>
              <a:rPr lang="en-US" b="1" dirty="0">
                <a:solidFill>
                  <a:srgbClr val="002060"/>
                </a:solidFill>
                <a:latin typeface="Open Sans"/>
              </a:rPr>
              <a:t>work to optimize non-opioid therapies, do not rapidly reduce opioid dosages from higher dosages</a:t>
            </a:r>
            <a:endParaRPr lang="en-US" dirty="0">
              <a:solidFill>
                <a:srgbClr val="002060"/>
              </a:solidFill>
              <a:latin typeface="Open Sans Medium"/>
            </a:endParaRPr>
          </a:p>
        </p:txBody>
      </p:sp>
      <p:sp>
        <p:nvSpPr>
          <p:cNvPr id="4" name="Rectangle 3"/>
          <p:cNvSpPr/>
          <p:nvPr/>
        </p:nvSpPr>
        <p:spPr>
          <a:xfrm>
            <a:off x="533974" y="3016251"/>
            <a:ext cx="5991113" cy="3416320"/>
          </a:xfrm>
          <a:prstGeom prst="rect">
            <a:avLst/>
          </a:prstGeom>
        </p:spPr>
        <p:txBody>
          <a:bodyPr wrap="square">
            <a:spAutoFit/>
          </a:bodyPr>
          <a:lstStyle/>
          <a:p>
            <a:pPr marL="285750" indent="-285750">
              <a:buFont typeface="Courier New" panose="02070309020205020404" pitchFamily="49" charset="0"/>
              <a:buChar char="o"/>
            </a:pPr>
            <a:r>
              <a:rPr lang="en-US" b="1" dirty="0">
                <a:solidFill>
                  <a:srgbClr val="C00000"/>
                </a:solidFill>
                <a:latin typeface="Open Sans"/>
              </a:rPr>
              <a:t>Establish goals </a:t>
            </a:r>
            <a:r>
              <a:rPr lang="en-US" dirty="0">
                <a:solidFill>
                  <a:srgbClr val="000000"/>
                </a:solidFill>
                <a:latin typeface="Open Sans"/>
              </a:rPr>
              <a:t>with patients agreeing to taper to lower dosages and for those remaining on higher dosages (see Recommendations 2 and 7).</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Maximize pain treatment with non-pharmacologic and non-opioid pharmacologic treatments as appropriate (see Recommendation 2).</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Collaborate with the patient on the tapering plan, </a:t>
            </a:r>
            <a:r>
              <a:rPr lang="en-US" b="1" dirty="0">
                <a:solidFill>
                  <a:srgbClr val="0070C0"/>
                </a:solidFill>
                <a:latin typeface="Open Sans"/>
              </a:rPr>
              <a:t>including patients in decisions such as how quickly tapering will occur and when pauses in the taper might be warranted</a:t>
            </a:r>
            <a:r>
              <a:rPr lang="en-US" dirty="0">
                <a:solidFill>
                  <a:srgbClr val="000000"/>
                </a:solidFill>
                <a:latin typeface="Open Sans"/>
              </a:rPr>
              <a:t>.</a:t>
            </a:r>
          </a:p>
        </p:txBody>
      </p:sp>
      <p:pic>
        <p:nvPicPr>
          <p:cNvPr id="5" name="Picture 4"/>
          <p:cNvPicPr>
            <a:picLocks noChangeAspect="1"/>
          </p:cNvPicPr>
          <p:nvPr/>
        </p:nvPicPr>
        <p:blipFill>
          <a:blip r:embed="rId2"/>
          <a:stretch>
            <a:fillRect/>
          </a:stretch>
        </p:blipFill>
        <p:spPr>
          <a:xfrm>
            <a:off x="7023716" y="3293616"/>
            <a:ext cx="4627776" cy="2645545"/>
          </a:xfrm>
          <a:prstGeom prst="rect">
            <a:avLst/>
          </a:prstGeom>
          <a:ln w="38100">
            <a:solidFill>
              <a:schemeClr val="tx1"/>
            </a:solidFill>
          </a:ln>
        </p:spPr>
      </p:pic>
      <p:sp>
        <p:nvSpPr>
          <p:cNvPr id="6" name="Rectangle 5"/>
          <p:cNvSpPr/>
          <p:nvPr/>
        </p:nvSpPr>
        <p:spPr>
          <a:xfrm>
            <a:off x="9047857" y="6395026"/>
            <a:ext cx="2682979" cy="276999"/>
          </a:xfrm>
          <a:prstGeom prst="rect">
            <a:avLst/>
          </a:prstGeom>
        </p:spPr>
        <p:txBody>
          <a:bodyPr wrap="none">
            <a:spAutoFit/>
          </a:bodyPr>
          <a:lstStyle/>
          <a:p>
            <a:r>
              <a:rPr lang="en-US" sz="1200" dirty="0"/>
              <a:t>https://bshockey.com/hockey-goal-size/</a:t>
            </a:r>
          </a:p>
        </p:txBody>
      </p:sp>
    </p:spTree>
    <p:extLst>
      <p:ext uri="{BB962C8B-B14F-4D97-AF65-F5344CB8AC3E}">
        <p14:creationId xmlns:p14="http://schemas.microsoft.com/office/powerpoint/2010/main" val="2301849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204482" y="2972162"/>
            <a:ext cx="6956372" cy="3139321"/>
          </a:xfrm>
          <a:prstGeom prst="rect">
            <a:avLst/>
          </a:prstGeom>
        </p:spPr>
        <p:txBody>
          <a:bodyPr wrap="square">
            <a:spAutoFit/>
          </a:bodyPr>
          <a:lstStyle/>
          <a:p>
            <a:pPr>
              <a:buFont typeface="Arial" panose="020B0604020202020204" pitchFamily="34" charset="0"/>
              <a:buChar char="•"/>
            </a:pPr>
            <a:endParaRPr lang="en-US" dirty="0">
              <a:solidFill>
                <a:srgbClr val="000000"/>
              </a:solidFill>
              <a:latin typeface="Open Sans"/>
            </a:endParaRPr>
          </a:p>
          <a:p>
            <a:r>
              <a:rPr lang="en-US" b="1" dirty="0">
                <a:solidFill>
                  <a:srgbClr val="C00000"/>
                </a:solidFill>
                <a:latin typeface="Open Sans"/>
              </a:rPr>
              <a:t>Follow up at least monthly with patients engaging in tapering</a:t>
            </a:r>
            <a:r>
              <a:rPr lang="en-US" dirty="0">
                <a:solidFill>
                  <a:srgbClr val="000000"/>
                </a:solidFill>
                <a:latin typeface="Open Sans"/>
              </a:rPr>
              <a:t>.</a:t>
            </a:r>
          </a:p>
          <a:p>
            <a:endParaRPr lang="en-US" dirty="0">
              <a:solidFill>
                <a:srgbClr val="000000"/>
              </a:solidFill>
              <a:latin typeface="Open Sans"/>
            </a:endParaRPr>
          </a:p>
          <a:p>
            <a:r>
              <a:rPr lang="en-US" u="sng" dirty="0">
                <a:solidFill>
                  <a:srgbClr val="000000"/>
                </a:solidFill>
                <a:latin typeface="Open Sans"/>
              </a:rPr>
              <a:t>Team members </a:t>
            </a:r>
            <a:r>
              <a:rPr lang="en-US" dirty="0">
                <a:solidFill>
                  <a:srgbClr val="000000"/>
                </a:solidFill>
                <a:latin typeface="Open Sans"/>
              </a:rPr>
              <a:t>(e.g., nurses, pharmacists, and behavioral health professionals) can support the clinician and patient during the ongoing taper process through </a:t>
            </a:r>
            <a:r>
              <a:rPr lang="en-US" u="sng" dirty="0">
                <a:solidFill>
                  <a:srgbClr val="000000"/>
                </a:solidFill>
                <a:latin typeface="Open Sans"/>
              </a:rPr>
              <a:t>telephone contact, telehealth visits, or face-to-face visits</a:t>
            </a:r>
            <a:r>
              <a:rPr lang="en-US" dirty="0">
                <a:solidFill>
                  <a:srgbClr val="000000"/>
                </a:solidFill>
                <a:latin typeface="Open Sans"/>
              </a:rPr>
              <a:t>.</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endParaRPr lang="en-US" dirty="0">
              <a:solidFill>
                <a:srgbClr val="000000"/>
              </a:solidFill>
              <a:latin typeface="Open Sans"/>
            </a:endParaRPr>
          </a:p>
          <a:p>
            <a:r>
              <a:rPr lang="en-US" dirty="0">
                <a:solidFill>
                  <a:srgbClr val="000000"/>
                </a:solidFill>
                <a:latin typeface="Open Sans"/>
              </a:rPr>
              <a:t>A taper slow enough to minimize symptoms and signs of opioid withdrawal should be used.</a:t>
            </a:r>
          </a:p>
        </p:txBody>
      </p:sp>
      <p:sp>
        <p:nvSpPr>
          <p:cNvPr id="4" name="Rectangle 3"/>
          <p:cNvSpPr/>
          <p:nvPr/>
        </p:nvSpPr>
        <p:spPr>
          <a:xfrm>
            <a:off x="630400" y="1690688"/>
            <a:ext cx="10931198" cy="923330"/>
          </a:xfrm>
          <a:prstGeom prst="rect">
            <a:avLst/>
          </a:prstGeom>
        </p:spPr>
        <p:txBody>
          <a:bodyPr wrap="none">
            <a:spAutoFit/>
          </a:bodyPr>
          <a:lstStyle/>
          <a:p>
            <a:pPr algn="ctr"/>
            <a:r>
              <a:rPr lang="en-US" b="1" dirty="0">
                <a:solidFill>
                  <a:srgbClr val="222222"/>
                </a:solidFill>
                <a:latin typeface="Open Sans Medium"/>
              </a:rPr>
              <a:t>Recommendation 5</a:t>
            </a:r>
          </a:p>
          <a:p>
            <a:pPr algn="ctr"/>
            <a:r>
              <a:rPr lang="en-US" b="1" dirty="0">
                <a:solidFill>
                  <a:srgbClr val="002060"/>
                </a:solidFill>
                <a:latin typeface="Open Sans"/>
              </a:rPr>
              <a:t>Carefully weigh benefits and risks and exercise care when changing opioid dosage..</a:t>
            </a:r>
          </a:p>
          <a:p>
            <a:pPr algn="ctr"/>
            <a:r>
              <a:rPr lang="en-US" b="1" dirty="0">
                <a:solidFill>
                  <a:srgbClr val="002060"/>
                </a:solidFill>
                <a:latin typeface="Open Sans"/>
              </a:rPr>
              <a:t>work to optimize non-opioid therapies, do not rapidly reduce opioid dosages from higher dosages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427184" y="3232992"/>
            <a:ext cx="4299478" cy="2617663"/>
          </a:xfrm>
          <a:prstGeom prst="rect">
            <a:avLst/>
          </a:prstGeom>
          <a:ln w="38100">
            <a:solidFill>
              <a:schemeClr val="tx1"/>
            </a:solidFill>
          </a:ln>
        </p:spPr>
      </p:pic>
      <p:sp>
        <p:nvSpPr>
          <p:cNvPr id="6" name="Rectangle 5"/>
          <p:cNvSpPr/>
          <p:nvPr/>
        </p:nvSpPr>
        <p:spPr>
          <a:xfrm>
            <a:off x="9159405" y="6469629"/>
            <a:ext cx="2864567" cy="276999"/>
          </a:xfrm>
          <a:prstGeom prst="rect">
            <a:avLst/>
          </a:prstGeom>
        </p:spPr>
        <p:txBody>
          <a:bodyPr wrap="none">
            <a:spAutoFit/>
          </a:bodyPr>
          <a:lstStyle/>
          <a:p>
            <a:r>
              <a:rPr lang="en-US" sz="1200" dirty="0"/>
              <a:t>https://blog.drupa.com/de/print-calendar/</a:t>
            </a:r>
          </a:p>
        </p:txBody>
      </p:sp>
    </p:spTree>
    <p:extLst>
      <p:ext uri="{BB962C8B-B14F-4D97-AF65-F5344CB8AC3E}">
        <p14:creationId xmlns:p14="http://schemas.microsoft.com/office/powerpoint/2010/main" val="3182560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630400" y="1690688"/>
            <a:ext cx="10931198" cy="923330"/>
          </a:xfrm>
          <a:prstGeom prst="rect">
            <a:avLst/>
          </a:prstGeom>
        </p:spPr>
        <p:txBody>
          <a:bodyPr wrap="none">
            <a:spAutoFit/>
          </a:bodyPr>
          <a:lstStyle/>
          <a:p>
            <a:pPr algn="ctr"/>
            <a:r>
              <a:rPr lang="en-US" b="1" dirty="0">
                <a:solidFill>
                  <a:srgbClr val="222222"/>
                </a:solidFill>
                <a:latin typeface="Open Sans Medium"/>
              </a:rPr>
              <a:t>Recommendation 5</a:t>
            </a:r>
          </a:p>
          <a:p>
            <a:pPr algn="ctr"/>
            <a:r>
              <a:rPr lang="en-US" b="1" dirty="0">
                <a:solidFill>
                  <a:srgbClr val="002060"/>
                </a:solidFill>
                <a:latin typeface="Open Sans"/>
              </a:rPr>
              <a:t>Carefully weigh benefits and risks and exercise care when changing opioid dosage..</a:t>
            </a:r>
          </a:p>
          <a:p>
            <a:pPr algn="ctr"/>
            <a:r>
              <a:rPr lang="en-US" b="1" dirty="0">
                <a:solidFill>
                  <a:srgbClr val="002060"/>
                </a:solidFill>
                <a:latin typeface="Open Sans"/>
              </a:rPr>
              <a:t>work to optimize non-opioid therapies, do not rapidly reduce opioid dosages from higher dosages</a:t>
            </a:r>
            <a:endParaRPr lang="en-US" dirty="0">
              <a:solidFill>
                <a:srgbClr val="002060"/>
              </a:solidFill>
              <a:latin typeface="Open Sans Medium"/>
            </a:endParaRPr>
          </a:p>
        </p:txBody>
      </p:sp>
      <p:sp>
        <p:nvSpPr>
          <p:cNvPr id="4" name="Rectangle 3"/>
          <p:cNvSpPr/>
          <p:nvPr/>
        </p:nvSpPr>
        <p:spPr>
          <a:xfrm>
            <a:off x="406399" y="3114808"/>
            <a:ext cx="7991878" cy="3416320"/>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C00000"/>
                </a:solidFill>
                <a:latin typeface="Open Sans"/>
              </a:rPr>
              <a:t>Longer duration of therapy might require a longer taper</a:t>
            </a:r>
            <a:r>
              <a:rPr lang="en-US" dirty="0">
                <a:solidFill>
                  <a:srgbClr val="000000"/>
                </a:solidFill>
                <a:latin typeface="Open Sans"/>
              </a:rPr>
              <a:t>.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For patients who have taken opioids for ≥1 year</a:t>
            </a:r>
            <a:r>
              <a:rPr lang="en-US" u="sng" dirty="0">
                <a:solidFill>
                  <a:srgbClr val="000000"/>
                </a:solidFill>
                <a:latin typeface="Open Sans"/>
              </a:rPr>
              <a:t>, tapers can over months to years </a:t>
            </a:r>
            <a:r>
              <a:rPr lang="en-US" dirty="0">
                <a:solidFill>
                  <a:srgbClr val="000000"/>
                </a:solidFill>
                <a:latin typeface="Open Sans"/>
              </a:rPr>
              <a:t>depending on the opioid dosage and should be individualized based on patient goals and concerns.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When patients have been taking opioids for ≥1 year, </a:t>
            </a:r>
            <a:r>
              <a:rPr lang="en-US" b="1" dirty="0">
                <a:solidFill>
                  <a:srgbClr val="0070C0"/>
                </a:solidFill>
                <a:latin typeface="Open Sans"/>
              </a:rPr>
              <a:t>tapers of 10% per month or slower are likely to be better tolerated </a:t>
            </a:r>
            <a:r>
              <a:rPr lang="en-US" dirty="0">
                <a:solidFill>
                  <a:srgbClr val="000000"/>
                </a:solidFill>
                <a:latin typeface="Open Sans"/>
              </a:rPr>
              <a:t>than more rapid tapers.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For patients struggling to tolerate a taper, </a:t>
            </a:r>
            <a:r>
              <a:rPr lang="en-US" u="sng" dirty="0">
                <a:solidFill>
                  <a:srgbClr val="000000"/>
                </a:solidFill>
                <a:latin typeface="Open Sans"/>
              </a:rPr>
              <a:t>clinicians should maximize non-opioid treatments for pain and should address behavioral distress</a:t>
            </a:r>
            <a:r>
              <a:rPr lang="en-US" dirty="0">
                <a:solidFill>
                  <a:srgbClr val="000000"/>
                </a:solidFill>
                <a:latin typeface="Open Sans"/>
              </a:rPr>
              <a:t>.</a:t>
            </a:r>
          </a:p>
        </p:txBody>
      </p:sp>
      <p:pic>
        <p:nvPicPr>
          <p:cNvPr id="5" name="Picture 4"/>
          <p:cNvPicPr>
            <a:picLocks noChangeAspect="1"/>
          </p:cNvPicPr>
          <p:nvPr/>
        </p:nvPicPr>
        <p:blipFill>
          <a:blip r:embed="rId2"/>
          <a:stretch>
            <a:fillRect/>
          </a:stretch>
        </p:blipFill>
        <p:spPr>
          <a:xfrm>
            <a:off x="8708625" y="3309265"/>
            <a:ext cx="3093440" cy="2532241"/>
          </a:xfrm>
          <a:prstGeom prst="rect">
            <a:avLst/>
          </a:prstGeom>
          <a:ln w="57150">
            <a:solidFill>
              <a:schemeClr val="tx1"/>
            </a:solidFill>
          </a:ln>
        </p:spPr>
      </p:pic>
      <p:sp>
        <p:nvSpPr>
          <p:cNvPr id="6" name="Rectangle 5"/>
          <p:cNvSpPr/>
          <p:nvPr/>
        </p:nvSpPr>
        <p:spPr>
          <a:xfrm>
            <a:off x="8206313" y="6531128"/>
            <a:ext cx="3680431" cy="276999"/>
          </a:xfrm>
          <a:prstGeom prst="rect">
            <a:avLst/>
          </a:prstGeom>
        </p:spPr>
        <p:txBody>
          <a:bodyPr wrap="none">
            <a:spAutoFit/>
          </a:bodyPr>
          <a:lstStyle/>
          <a:p>
            <a:r>
              <a:rPr lang="en-US" sz="1200" dirty="0"/>
              <a:t>https://www.pinterest.com/pin/459789443188967598/</a:t>
            </a:r>
          </a:p>
        </p:txBody>
      </p:sp>
    </p:spTree>
    <p:extLst>
      <p:ext uri="{BB962C8B-B14F-4D97-AF65-F5344CB8AC3E}">
        <p14:creationId xmlns:p14="http://schemas.microsoft.com/office/powerpoint/2010/main" val="26840373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326254" y="2951207"/>
            <a:ext cx="6704861" cy="3139321"/>
          </a:xfrm>
          <a:prstGeom prst="rect">
            <a:avLst/>
          </a:prstGeom>
        </p:spPr>
        <p:txBody>
          <a:bodyPr wrap="square">
            <a:spAutoFit/>
          </a:bodyPr>
          <a:lstStyle/>
          <a:p>
            <a:pPr>
              <a:buFont typeface="Arial" panose="020B0604020202020204" pitchFamily="34" charset="0"/>
              <a:buChar char="•"/>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Clinically significant opioid withdrawal symptoms can signal the need to </a:t>
            </a:r>
            <a:r>
              <a:rPr lang="en-US" b="1" dirty="0">
                <a:solidFill>
                  <a:srgbClr val="C00000"/>
                </a:solidFill>
                <a:latin typeface="Open Sans"/>
              </a:rPr>
              <a:t>further slow the taper rate</a:t>
            </a:r>
            <a:r>
              <a:rPr lang="en-US" dirty="0">
                <a:solidFill>
                  <a:srgbClr val="000000"/>
                </a:solidFill>
                <a:latin typeface="Open Sans"/>
              </a:rPr>
              <a: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Tapers might have to be paused and restarted again when the patient is ready and might have to be slowed as patients reach low dosages.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2060"/>
                </a:solidFill>
                <a:latin typeface="Open Sans"/>
              </a:rPr>
              <a:t>Before reversing a taper, clinicians should carefully assess and discuss with the patient the benefits and risks of increasing opioid dosage</a:t>
            </a:r>
            <a:r>
              <a:rPr lang="en-US" dirty="0">
                <a:solidFill>
                  <a:srgbClr val="000000"/>
                </a:solidFill>
                <a:latin typeface="Open Sans"/>
              </a:rPr>
              <a:t>.</a:t>
            </a:r>
          </a:p>
        </p:txBody>
      </p:sp>
      <p:sp>
        <p:nvSpPr>
          <p:cNvPr id="4" name="Rectangle 3"/>
          <p:cNvSpPr/>
          <p:nvPr/>
        </p:nvSpPr>
        <p:spPr>
          <a:xfrm>
            <a:off x="630400" y="1690688"/>
            <a:ext cx="10931198" cy="923330"/>
          </a:xfrm>
          <a:prstGeom prst="rect">
            <a:avLst/>
          </a:prstGeom>
        </p:spPr>
        <p:txBody>
          <a:bodyPr wrap="none">
            <a:spAutoFit/>
          </a:bodyPr>
          <a:lstStyle/>
          <a:p>
            <a:pPr algn="ctr"/>
            <a:r>
              <a:rPr lang="en-US" b="1" dirty="0">
                <a:solidFill>
                  <a:srgbClr val="222222"/>
                </a:solidFill>
                <a:latin typeface="Open Sans Medium"/>
              </a:rPr>
              <a:t>Recommendation 5</a:t>
            </a:r>
          </a:p>
          <a:p>
            <a:pPr algn="ctr"/>
            <a:r>
              <a:rPr lang="en-US" b="1" dirty="0">
                <a:solidFill>
                  <a:srgbClr val="002060"/>
                </a:solidFill>
                <a:latin typeface="Open Sans"/>
              </a:rPr>
              <a:t>Carefully weigh benefits and risks and exercise care when changing opioid dosage..</a:t>
            </a:r>
          </a:p>
          <a:p>
            <a:pPr algn="ctr"/>
            <a:r>
              <a:rPr lang="en-US" b="1" dirty="0">
                <a:solidFill>
                  <a:srgbClr val="002060"/>
                </a:solidFill>
                <a:latin typeface="Open Sans"/>
              </a:rPr>
              <a:t>work to optimize non-opioid therapies, do not rapidly reduce opioid dosages from higher dosages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338413" y="3418534"/>
            <a:ext cx="4223185" cy="2671994"/>
          </a:xfrm>
          <a:prstGeom prst="rect">
            <a:avLst/>
          </a:prstGeom>
          <a:ln w="38100">
            <a:solidFill>
              <a:schemeClr val="tx1"/>
            </a:solidFill>
          </a:ln>
        </p:spPr>
      </p:pic>
      <p:sp>
        <p:nvSpPr>
          <p:cNvPr id="6" name="Rectangle 5"/>
          <p:cNvSpPr/>
          <p:nvPr/>
        </p:nvSpPr>
        <p:spPr>
          <a:xfrm>
            <a:off x="8562258" y="6466928"/>
            <a:ext cx="3396571" cy="276999"/>
          </a:xfrm>
          <a:prstGeom prst="rect">
            <a:avLst/>
          </a:prstGeom>
        </p:spPr>
        <p:txBody>
          <a:bodyPr wrap="none">
            <a:spAutoFit/>
          </a:bodyPr>
          <a:lstStyle/>
          <a:p>
            <a:r>
              <a:rPr lang="en-US" sz="1200" dirty="0"/>
              <a:t>https://cartreatments.com/car-wont-go-in-reverse/</a:t>
            </a:r>
          </a:p>
        </p:txBody>
      </p:sp>
    </p:spTree>
    <p:extLst>
      <p:ext uri="{BB962C8B-B14F-4D97-AF65-F5344CB8AC3E}">
        <p14:creationId xmlns:p14="http://schemas.microsoft.com/office/powerpoint/2010/main" val="32629967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318857" y="2885788"/>
            <a:ext cx="7271551" cy="3139321"/>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Goals of the taper might vary (e.g., discontinuation or reduced dosage at which functional benefits outweigh risks).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If the ultimate goal of tapering is discontinuing opioids, </a:t>
            </a:r>
            <a:r>
              <a:rPr lang="en-US" dirty="0">
                <a:solidFill>
                  <a:srgbClr val="FF0000"/>
                </a:solidFill>
                <a:latin typeface="Open Sans"/>
              </a:rPr>
              <a:t>after the smallest available dose is reached the interval between doses can be extended and opioids can be </a:t>
            </a:r>
            <a:r>
              <a:rPr lang="en-US" b="1" dirty="0">
                <a:solidFill>
                  <a:srgbClr val="FF0000"/>
                </a:solidFill>
                <a:latin typeface="Open Sans"/>
              </a:rPr>
              <a:t>stopped when taken less frequently than once a day</a:t>
            </a:r>
            <a:r>
              <a:rPr lang="en-US" b="1" dirty="0">
                <a:solidFill>
                  <a:srgbClr val="000000"/>
                </a:solidFill>
                <a:latin typeface="Open Sans"/>
              </a:rPr>
              <a: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u="sng" dirty="0">
                <a:solidFill>
                  <a:srgbClr val="000000"/>
                </a:solidFill>
                <a:latin typeface="Open Sans"/>
              </a:rPr>
              <a:t>Access appropriate expertise if considering tapering opioids during pregnancy </a:t>
            </a:r>
            <a:r>
              <a:rPr lang="en-US" dirty="0">
                <a:solidFill>
                  <a:srgbClr val="000000"/>
                </a:solidFill>
                <a:latin typeface="Open Sans"/>
              </a:rPr>
              <a:t>because of possible risks to the pregnant patient and the fetus if the patient goes into withdrawal.</a:t>
            </a:r>
          </a:p>
        </p:txBody>
      </p:sp>
      <p:sp>
        <p:nvSpPr>
          <p:cNvPr id="4" name="Rectangle 3"/>
          <p:cNvSpPr/>
          <p:nvPr/>
        </p:nvSpPr>
        <p:spPr>
          <a:xfrm>
            <a:off x="630400" y="1690688"/>
            <a:ext cx="10931198" cy="923330"/>
          </a:xfrm>
          <a:prstGeom prst="rect">
            <a:avLst/>
          </a:prstGeom>
        </p:spPr>
        <p:txBody>
          <a:bodyPr wrap="none">
            <a:spAutoFit/>
          </a:bodyPr>
          <a:lstStyle/>
          <a:p>
            <a:pPr algn="ctr"/>
            <a:r>
              <a:rPr lang="en-US" b="1" dirty="0">
                <a:solidFill>
                  <a:srgbClr val="222222"/>
                </a:solidFill>
                <a:latin typeface="Open Sans Medium"/>
              </a:rPr>
              <a:t>Recommendation 5</a:t>
            </a:r>
          </a:p>
          <a:p>
            <a:pPr algn="ctr"/>
            <a:r>
              <a:rPr lang="en-US" b="1" dirty="0">
                <a:solidFill>
                  <a:srgbClr val="002060"/>
                </a:solidFill>
                <a:latin typeface="Open Sans"/>
              </a:rPr>
              <a:t>Carefully weigh benefits and risks and exercise care when changing opioid dosage..</a:t>
            </a:r>
          </a:p>
          <a:p>
            <a:pPr algn="ctr"/>
            <a:r>
              <a:rPr lang="en-US" b="1" dirty="0">
                <a:solidFill>
                  <a:srgbClr val="002060"/>
                </a:solidFill>
                <a:latin typeface="Open Sans"/>
              </a:rPr>
              <a:t>work to optimize non-opioid therapies, do not rapidly reduce opioid dosages from higher dosages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229417" y="3016251"/>
            <a:ext cx="3124383" cy="3333565"/>
          </a:xfrm>
          <a:prstGeom prst="rect">
            <a:avLst/>
          </a:prstGeom>
          <a:ln w="38100">
            <a:solidFill>
              <a:schemeClr val="tx1"/>
            </a:solidFill>
          </a:ln>
        </p:spPr>
      </p:pic>
      <p:sp>
        <p:nvSpPr>
          <p:cNvPr id="6" name="Rectangle 5"/>
          <p:cNvSpPr/>
          <p:nvPr/>
        </p:nvSpPr>
        <p:spPr>
          <a:xfrm>
            <a:off x="3864745" y="6550181"/>
            <a:ext cx="8120109" cy="246221"/>
          </a:xfrm>
          <a:prstGeom prst="rect">
            <a:avLst/>
          </a:prstGeom>
        </p:spPr>
        <p:txBody>
          <a:bodyPr wrap="square">
            <a:spAutoFit/>
          </a:bodyPr>
          <a:lstStyle/>
          <a:p>
            <a:r>
              <a:rPr lang="en-US" sz="1000" dirty="0"/>
              <a:t>https://timesofindia.indiatimes.com/life-style/parenting/pregnancy/common-mistakes-most-women-make-during-pregnancy/photostory/91918385.cms</a:t>
            </a:r>
          </a:p>
        </p:txBody>
      </p:sp>
    </p:spTree>
    <p:extLst>
      <p:ext uri="{BB962C8B-B14F-4D97-AF65-F5344CB8AC3E}">
        <p14:creationId xmlns:p14="http://schemas.microsoft.com/office/powerpoint/2010/main" val="3570453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2022 CDC Guidelines</a:t>
            </a:r>
            <a:endParaRPr lang="en-US" dirty="0"/>
          </a:p>
        </p:txBody>
      </p:sp>
      <p:sp>
        <p:nvSpPr>
          <p:cNvPr id="3" name="Content Placeholder 2"/>
          <p:cNvSpPr>
            <a:spLocks noGrp="1"/>
          </p:cNvSpPr>
          <p:nvPr>
            <p:ph idx="1"/>
          </p:nvPr>
        </p:nvSpPr>
        <p:spPr/>
        <p:txBody>
          <a:bodyPr>
            <a:normAutofit/>
          </a:bodyPr>
          <a:lstStyle/>
          <a:p>
            <a:pPr marL="0" indent="0">
              <a:buNone/>
            </a:pPr>
            <a:r>
              <a:rPr lang="en-US" dirty="0"/>
              <a:t>The updated guideline provides recommendations for primary care physicians, AS WELL AS, other specialty clinicians who are treating </a:t>
            </a:r>
            <a:r>
              <a:rPr lang="en-US" b="1" dirty="0"/>
              <a:t>three</a:t>
            </a:r>
            <a:r>
              <a:rPr lang="en-US" dirty="0"/>
              <a:t> categories of patients:</a:t>
            </a:r>
          </a:p>
          <a:p>
            <a:pPr marL="0" indent="0">
              <a:buNone/>
            </a:pPr>
            <a:endParaRPr lang="en-US" sz="1200" dirty="0"/>
          </a:p>
          <a:p>
            <a:r>
              <a:rPr lang="en-US" dirty="0"/>
              <a:t>Adults with </a:t>
            </a:r>
            <a:r>
              <a:rPr lang="en-US" b="1" dirty="0">
                <a:solidFill>
                  <a:srgbClr val="002060"/>
                </a:solidFill>
              </a:rPr>
              <a:t>acute pain </a:t>
            </a:r>
            <a:r>
              <a:rPr lang="en-US" dirty="0"/>
              <a:t>(lasting less than one month)</a:t>
            </a:r>
          </a:p>
          <a:p>
            <a:r>
              <a:rPr lang="en-US" dirty="0"/>
              <a:t>Adults with </a:t>
            </a:r>
            <a:r>
              <a:rPr lang="en-US" b="1" dirty="0">
                <a:solidFill>
                  <a:srgbClr val="002060"/>
                </a:solidFill>
              </a:rPr>
              <a:t>subacute pain </a:t>
            </a:r>
            <a:r>
              <a:rPr lang="en-US" dirty="0"/>
              <a:t>(lasting one to three months)</a:t>
            </a:r>
          </a:p>
          <a:p>
            <a:r>
              <a:rPr lang="en-US" dirty="0"/>
              <a:t>Adults with </a:t>
            </a:r>
            <a:r>
              <a:rPr lang="en-US" b="1" dirty="0">
                <a:solidFill>
                  <a:srgbClr val="002060"/>
                </a:solidFill>
              </a:rPr>
              <a:t>chronic pain </a:t>
            </a:r>
            <a:r>
              <a:rPr lang="en-US" dirty="0"/>
              <a:t>(lasting three months or longer)</a:t>
            </a:r>
          </a:p>
          <a:p>
            <a:endParaRPr lang="en-US" sz="1200" dirty="0"/>
          </a:p>
          <a:p>
            <a:pPr marL="0" indent="0">
              <a:buNone/>
            </a:pPr>
            <a:r>
              <a:rPr lang="en-US" dirty="0"/>
              <a:t>The guidelines </a:t>
            </a:r>
            <a:r>
              <a:rPr lang="en-US" b="1" dirty="0"/>
              <a:t>do not apply </a:t>
            </a:r>
            <a:r>
              <a:rPr lang="en-US" dirty="0"/>
              <a:t>to patients being treated for </a:t>
            </a:r>
            <a:r>
              <a:rPr lang="en-US" b="1" dirty="0">
                <a:solidFill>
                  <a:srgbClr val="002060"/>
                </a:solidFill>
              </a:rPr>
              <a:t>cancer or sickle cell disease or receiving palliative or end-of-life care</a:t>
            </a:r>
            <a:r>
              <a:rPr lang="en-US" dirty="0"/>
              <a:t>.</a:t>
            </a:r>
          </a:p>
          <a:p>
            <a:endParaRPr lang="en-US" dirty="0"/>
          </a:p>
        </p:txBody>
      </p:sp>
    </p:spTree>
    <p:extLst>
      <p:ext uri="{BB962C8B-B14F-4D97-AF65-F5344CB8AC3E}">
        <p14:creationId xmlns:p14="http://schemas.microsoft.com/office/powerpoint/2010/main" val="11213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262465" y="3016251"/>
            <a:ext cx="11667067" cy="3416320"/>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Advise patients of an </a:t>
            </a:r>
            <a:r>
              <a:rPr lang="en-US" u="sng" dirty="0">
                <a:solidFill>
                  <a:srgbClr val="000000"/>
                </a:solidFill>
                <a:latin typeface="Open Sans"/>
              </a:rPr>
              <a:t>increased risk for overdose on abrupt return to a previously prescribed higher dose </a:t>
            </a:r>
            <a:r>
              <a:rPr lang="en-US" dirty="0">
                <a:solidFill>
                  <a:srgbClr val="000000"/>
                </a:solidFill>
                <a:latin typeface="Open Sans"/>
              </a:rPr>
              <a:t>because of loss of tolerance, provide overdose education, and offer naloxone.</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Remain alert </a:t>
            </a:r>
            <a:r>
              <a:rPr lang="en-US" dirty="0">
                <a:solidFill>
                  <a:srgbClr val="FF0000"/>
                </a:solidFill>
                <a:latin typeface="Open Sans"/>
              </a:rPr>
              <a:t>and screen for anxiety, depression, and opioid misuse or OUD </a:t>
            </a:r>
            <a:r>
              <a:rPr lang="en-US" dirty="0">
                <a:solidFill>
                  <a:srgbClr val="000000"/>
                </a:solidFill>
                <a:latin typeface="Open Sans"/>
              </a:rPr>
              <a:t>(see Recommendations 8 and 12) that might be revealed by a taper and provide treatment or arrange for management of these comorbidities.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70C0"/>
                </a:solidFill>
                <a:latin typeface="Open Sans"/>
              </a:rPr>
              <a:t>Monitor patients who are unable to taper</a:t>
            </a:r>
            <a:r>
              <a:rPr lang="en-US" dirty="0">
                <a:solidFill>
                  <a:srgbClr val="000000"/>
                </a:solidFill>
                <a:latin typeface="Open Sans"/>
              </a:rPr>
              <a:t> and who continue on high-dose or otherwise high-risk opioid regimens (e.g., opioids prescribed concurrently with benzodiazepines) and work with patients to mitigate overdose risk (e.g., by </a:t>
            </a:r>
            <a:r>
              <a:rPr lang="en-US" b="1" dirty="0">
                <a:solidFill>
                  <a:srgbClr val="0070C0"/>
                </a:solidFill>
                <a:latin typeface="Open Sans"/>
              </a:rPr>
              <a:t>providing overdose education and naloxone</a:t>
            </a:r>
            <a:r>
              <a:rPr lang="en-US" dirty="0">
                <a:solidFill>
                  <a:srgbClr val="000000"/>
                </a:solidFill>
                <a:latin typeface="Open Sans"/>
              </a:rPr>
              <a:t>) (see Recommendation 8).</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Use periodic and strategic </a:t>
            </a:r>
            <a:r>
              <a:rPr lang="en-US" b="1" dirty="0">
                <a:solidFill>
                  <a:srgbClr val="0070C0"/>
                </a:solidFill>
                <a:latin typeface="Open Sans"/>
              </a:rPr>
              <a:t>motivational questions and statements</a:t>
            </a:r>
            <a:r>
              <a:rPr lang="en-US" dirty="0">
                <a:solidFill>
                  <a:srgbClr val="000000"/>
                </a:solidFill>
                <a:latin typeface="Open Sans"/>
              </a:rPr>
              <a:t> to encourage movement toward appropriate therapeutic changes and functional goals.</a:t>
            </a:r>
          </a:p>
        </p:txBody>
      </p:sp>
      <p:sp>
        <p:nvSpPr>
          <p:cNvPr id="4" name="Rectangle 3"/>
          <p:cNvSpPr/>
          <p:nvPr/>
        </p:nvSpPr>
        <p:spPr>
          <a:xfrm>
            <a:off x="630400" y="1690688"/>
            <a:ext cx="10931198" cy="923330"/>
          </a:xfrm>
          <a:prstGeom prst="rect">
            <a:avLst/>
          </a:prstGeom>
        </p:spPr>
        <p:txBody>
          <a:bodyPr wrap="none">
            <a:spAutoFit/>
          </a:bodyPr>
          <a:lstStyle/>
          <a:p>
            <a:pPr algn="ctr"/>
            <a:r>
              <a:rPr lang="en-US" b="1" dirty="0">
                <a:solidFill>
                  <a:srgbClr val="222222"/>
                </a:solidFill>
                <a:latin typeface="Open Sans Medium"/>
              </a:rPr>
              <a:t>Recommendation 5</a:t>
            </a:r>
          </a:p>
          <a:p>
            <a:pPr algn="ctr"/>
            <a:r>
              <a:rPr lang="en-US" b="1" dirty="0">
                <a:solidFill>
                  <a:srgbClr val="002060"/>
                </a:solidFill>
                <a:latin typeface="Open Sans"/>
              </a:rPr>
              <a:t>Carefully weigh benefits and risks and exercise care when changing opioid dosage..</a:t>
            </a:r>
          </a:p>
          <a:p>
            <a:pPr algn="ctr"/>
            <a:r>
              <a:rPr lang="en-US" b="1" dirty="0">
                <a:solidFill>
                  <a:srgbClr val="002060"/>
                </a:solidFill>
                <a:latin typeface="Open Sans"/>
              </a:rPr>
              <a:t>work to optimize non-opioid therapies, do not rapidly reduce opioid dosages from higher dosages</a:t>
            </a:r>
            <a:endParaRPr lang="en-US" dirty="0">
              <a:solidFill>
                <a:srgbClr val="002060"/>
              </a:solidFill>
              <a:latin typeface="Open Sans Medium"/>
            </a:endParaRPr>
          </a:p>
        </p:txBody>
      </p:sp>
    </p:spTree>
    <p:extLst>
      <p:ext uri="{BB962C8B-B14F-4D97-AF65-F5344CB8AC3E}">
        <p14:creationId xmlns:p14="http://schemas.microsoft.com/office/powerpoint/2010/main" val="2775396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182032" y="2847413"/>
            <a:ext cx="11827934" cy="3139321"/>
          </a:xfrm>
          <a:prstGeom prst="rect">
            <a:avLst/>
          </a:prstGeom>
        </p:spPr>
        <p:txBody>
          <a:bodyPr wrap="square">
            <a:spAutoFit/>
          </a:bodyPr>
          <a:lstStyle/>
          <a:p>
            <a:pPr>
              <a:buFont typeface="Arial" panose="020B0604020202020204" pitchFamily="34" charset="0"/>
              <a:buChar char="•"/>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Clinicians have a responsibility to provide or </a:t>
            </a:r>
            <a:r>
              <a:rPr lang="en-US" b="1" dirty="0">
                <a:solidFill>
                  <a:srgbClr val="000000"/>
                </a:solidFill>
                <a:latin typeface="Open Sans"/>
              </a:rPr>
              <a:t>arrange for coordinated management </a:t>
            </a:r>
            <a:r>
              <a:rPr lang="en-US" dirty="0">
                <a:solidFill>
                  <a:srgbClr val="000000"/>
                </a:solidFill>
                <a:latin typeface="Open Sans"/>
              </a:rPr>
              <a:t>of patients’ pain and opioid-related problems, including opioid use disorder.</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u="sng" dirty="0">
                <a:solidFill>
                  <a:srgbClr val="000000"/>
                </a:solidFill>
                <a:latin typeface="Open Sans"/>
              </a:rPr>
              <a:t>Payers, health systems, and state medical boards </a:t>
            </a:r>
            <a:r>
              <a:rPr lang="en-US" b="1" dirty="0">
                <a:solidFill>
                  <a:srgbClr val="C00000"/>
                </a:solidFill>
                <a:latin typeface="Open Sans"/>
              </a:rPr>
              <a:t>should not use this clinical practice guideline to set rigid standards or performance incentives related to dose or duration of opioid therapy</a:t>
            </a:r>
            <a:r>
              <a:rPr lang="en-US" dirty="0">
                <a:solidFill>
                  <a:srgbClr val="000000"/>
                </a:solidFill>
                <a:latin typeface="Open Sans"/>
              </a:rPr>
              <a:t>; should ensure that policies based on cautionary dosage thresholds do not result in rapid tapers or abrupt discontinuation of opioids; and should ensure that policies do not penalize clinicians for accepting new patients who are using prescribed opioids for chronic pain, including those receiving high dosages of opioids, or for refraining from rapidly tapering patients prescribed long-term opioid medications.</a:t>
            </a:r>
          </a:p>
        </p:txBody>
      </p:sp>
      <p:sp>
        <p:nvSpPr>
          <p:cNvPr id="4" name="Rectangle 3"/>
          <p:cNvSpPr/>
          <p:nvPr/>
        </p:nvSpPr>
        <p:spPr>
          <a:xfrm>
            <a:off x="630400" y="1690688"/>
            <a:ext cx="10931198" cy="923330"/>
          </a:xfrm>
          <a:prstGeom prst="rect">
            <a:avLst/>
          </a:prstGeom>
        </p:spPr>
        <p:txBody>
          <a:bodyPr wrap="none">
            <a:spAutoFit/>
          </a:bodyPr>
          <a:lstStyle/>
          <a:p>
            <a:pPr algn="ctr"/>
            <a:r>
              <a:rPr lang="en-US" b="1" dirty="0">
                <a:solidFill>
                  <a:srgbClr val="222222"/>
                </a:solidFill>
                <a:latin typeface="Open Sans Medium"/>
              </a:rPr>
              <a:t>Recommendation 5</a:t>
            </a:r>
          </a:p>
          <a:p>
            <a:pPr algn="ctr"/>
            <a:r>
              <a:rPr lang="en-US" b="1" dirty="0">
                <a:solidFill>
                  <a:srgbClr val="002060"/>
                </a:solidFill>
                <a:latin typeface="Open Sans"/>
              </a:rPr>
              <a:t>Carefully weigh benefits and risks and exercise care when changing opioid dosage..</a:t>
            </a:r>
          </a:p>
          <a:p>
            <a:pPr algn="ctr"/>
            <a:r>
              <a:rPr lang="en-US" b="1" dirty="0">
                <a:solidFill>
                  <a:srgbClr val="002060"/>
                </a:solidFill>
                <a:latin typeface="Open Sans"/>
              </a:rPr>
              <a:t>work to optimize non-opioid therapies, do not rapidly reduce opioid dosages from higher dosages</a:t>
            </a:r>
            <a:endParaRPr lang="en-US" dirty="0">
              <a:solidFill>
                <a:srgbClr val="002060"/>
              </a:solidFill>
              <a:latin typeface="Open Sans Medium"/>
            </a:endParaRPr>
          </a:p>
        </p:txBody>
      </p:sp>
    </p:spTree>
    <p:extLst>
      <p:ext uri="{BB962C8B-B14F-4D97-AF65-F5344CB8AC3E}">
        <p14:creationId xmlns:p14="http://schemas.microsoft.com/office/powerpoint/2010/main" val="2522697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5204036" y="3939581"/>
            <a:ext cx="6149764" cy="1477328"/>
          </a:xfrm>
          <a:prstGeom prst="rect">
            <a:avLst/>
          </a:prstGeom>
        </p:spPr>
        <p:txBody>
          <a:bodyPr wrap="square">
            <a:spAutoFit/>
          </a:bodyPr>
          <a:lstStyle/>
          <a:p>
            <a:r>
              <a:rPr lang="en-US" dirty="0">
                <a:solidFill>
                  <a:srgbClr val="000000"/>
                </a:solidFill>
                <a:latin typeface="Open Sans"/>
              </a:rPr>
              <a:t>Although </a:t>
            </a:r>
            <a:r>
              <a:rPr lang="en-US" u="sng" dirty="0">
                <a:solidFill>
                  <a:srgbClr val="000000"/>
                </a:solidFill>
                <a:latin typeface="Open Sans"/>
              </a:rPr>
              <a:t>Recommendation 5 specifically refers to patients using long-term opioid therapy </a:t>
            </a:r>
            <a:r>
              <a:rPr lang="en-US" dirty="0">
                <a:solidFill>
                  <a:srgbClr val="000000"/>
                </a:solidFill>
                <a:latin typeface="Open Sans"/>
              </a:rPr>
              <a:t>for subacute or chronic pain, </a:t>
            </a:r>
            <a:r>
              <a:rPr lang="en-US" dirty="0">
                <a:solidFill>
                  <a:srgbClr val="FF0000"/>
                </a:solidFill>
                <a:latin typeface="Open Sans"/>
              </a:rPr>
              <a:t>many of the principles also are relevant when discontinuing opioids in patients who have received them for shorter durations </a:t>
            </a:r>
            <a:r>
              <a:rPr lang="en-US" dirty="0">
                <a:solidFill>
                  <a:srgbClr val="000000"/>
                </a:solidFill>
                <a:latin typeface="Open Sans"/>
              </a:rPr>
              <a:t>(see Recommendations 6 and 7).</a:t>
            </a:r>
          </a:p>
        </p:txBody>
      </p:sp>
      <p:sp>
        <p:nvSpPr>
          <p:cNvPr id="5" name="Rectangle 4"/>
          <p:cNvSpPr/>
          <p:nvPr/>
        </p:nvSpPr>
        <p:spPr>
          <a:xfrm>
            <a:off x="630400" y="1690688"/>
            <a:ext cx="10931198" cy="923330"/>
          </a:xfrm>
          <a:prstGeom prst="rect">
            <a:avLst/>
          </a:prstGeom>
        </p:spPr>
        <p:txBody>
          <a:bodyPr wrap="none">
            <a:spAutoFit/>
          </a:bodyPr>
          <a:lstStyle/>
          <a:p>
            <a:pPr algn="ctr"/>
            <a:r>
              <a:rPr lang="en-US" b="1" dirty="0">
                <a:solidFill>
                  <a:srgbClr val="222222"/>
                </a:solidFill>
                <a:latin typeface="Open Sans Medium"/>
              </a:rPr>
              <a:t>Recommendation 5</a:t>
            </a:r>
          </a:p>
          <a:p>
            <a:pPr algn="ctr"/>
            <a:r>
              <a:rPr lang="en-US" b="1" dirty="0">
                <a:solidFill>
                  <a:srgbClr val="002060"/>
                </a:solidFill>
                <a:latin typeface="Open Sans"/>
              </a:rPr>
              <a:t>Carefully weigh benefits and risks and exercise care when changing opioid dosage..</a:t>
            </a:r>
          </a:p>
          <a:p>
            <a:pPr algn="ctr"/>
            <a:r>
              <a:rPr lang="en-US" b="1" dirty="0">
                <a:solidFill>
                  <a:srgbClr val="002060"/>
                </a:solidFill>
                <a:latin typeface="Open Sans"/>
              </a:rPr>
              <a:t>work to optimize non-opioid therapies, do not rapidly reduce opioid dosages from higher dosages</a:t>
            </a:r>
            <a:endParaRPr lang="en-US" dirty="0">
              <a:solidFill>
                <a:srgbClr val="002060"/>
              </a:solidFill>
              <a:latin typeface="Open Sans Medium"/>
            </a:endParaRPr>
          </a:p>
        </p:txBody>
      </p:sp>
      <p:pic>
        <p:nvPicPr>
          <p:cNvPr id="4" name="Picture 3"/>
          <p:cNvPicPr>
            <a:picLocks noChangeAspect="1"/>
          </p:cNvPicPr>
          <p:nvPr/>
        </p:nvPicPr>
        <p:blipFill>
          <a:blip r:embed="rId2"/>
          <a:stretch>
            <a:fillRect/>
          </a:stretch>
        </p:blipFill>
        <p:spPr>
          <a:xfrm>
            <a:off x="1080717" y="2883086"/>
            <a:ext cx="3248025" cy="2962275"/>
          </a:xfrm>
          <a:prstGeom prst="rect">
            <a:avLst/>
          </a:prstGeom>
        </p:spPr>
      </p:pic>
      <p:sp>
        <p:nvSpPr>
          <p:cNvPr id="6" name="Rectangle 5"/>
          <p:cNvSpPr/>
          <p:nvPr/>
        </p:nvSpPr>
        <p:spPr>
          <a:xfrm>
            <a:off x="97070" y="6458050"/>
            <a:ext cx="4001160" cy="276999"/>
          </a:xfrm>
          <a:prstGeom prst="rect">
            <a:avLst/>
          </a:prstGeom>
        </p:spPr>
        <p:txBody>
          <a:bodyPr wrap="none">
            <a:spAutoFit/>
          </a:bodyPr>
          <a:lstStyle/>
          <a:p>
            <a:r>
              <a:rPr lang="en-US" sz="1200" dirty="0"/>
              <a:t>https://www.writingthoughts.com/of-note-punctuality-rules/</a:t>
            </a:r>
          </a:p>
        </p:txBody>
      </p:sp>
    </p:spTree>
    <p:extLst>
      <p:ext uri="{BB962C8B-B14F-4D97-AF65-F5344CB8AC3E}">
        <p14:creationId xmlns:p14="http://schemas.microsoft.com/office/powerpoint/2010/main" val="30381887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367766" y="3218788"/>
            <a:ext cx="6281609" cy="2585323"/>
          </a:xfrm>
          <a:prstGeom prst="rect">
            <a:avLst/>
          </a:prstGeom>
        </p:spPr>
        <p:txBody>
          <a:bodyPr wrap="square">
            <a:spAutoFit/>
          </a:bodyPr>
          <a:lstStyle/>
          <a:p>
            <a:r>
              <a:rPr lang="en-US" b="1" dirty="0">
                <a:latin typeface="Open Sans Medium"/>
              </a:rPr>
              <a:t>Management of Opioid Withdrawal During Tapering</a:t>
            </a:r>
          </a:p>
          <a:p>
            <a:endParaRPr lang="en-US" dirty="0">
              <a:solidFill>
                <a:srgbClr val="222222"/>
              </a:solidFill>
              <a:latin typeface="Open Sans Medium"/>
            </a:endParaRPr>
          </a:p>
          <a:p>
            <a:endParaRPr lang="en-US" dirty="0">
              <a:solidFill>
                <a:srgbClr val="222222"/>
              </a:solidFill>
              <a:latin typeface="Open Sans Medium"/>
            </a:endParaRPr>
          </a:p>
          <a:p>
            <a:pPr marL="285750" indent="-285750">
              <a:buFont typeface="Courier New" panose="02070309020205020404" pitchFamily="49" charset="0"/>
              <a:buChar char="o"/>
            </a:pPr>
            <a:r>
              <a:rPr lang="en-US" dirty="0">
                <a:solidFill>
                  <a:srgbClr val="0070C0"/>
                </a:solidFill>
                <a:latin typeface="Open Sans"/>
              </a:rPr>
              <a:t>The first approach </a:t>
            </a:r>
            <a:r>
              <a:rPr lang="en-US" dirty="0">
                <a:solidFill>
                  <a:srgbClr val="000000"/>
                </a:solidFill>
                <a:latin typeface="Open Sans"/>
              </a:rPr>
              <a:t>to withdrawal should generally be consideration of </a:t>
            </a:r>
            <a:r>
              <a:rPr lang="en-US" u="sng" dirty="0">
                <a:solidFill>
                  <a:srgbClr val="000000"/>
                </a:solidFill>
                <a:latin typeface="Open Sans"/>
              </a:rPr>
              <a:t>slowing or pausing the taper</a:t>
            </a:r>
            <a:r>
              <a:rPr lang="en-US" dirty="0">
                <a:solidFill>
                  <a:srgbClr val="000000"/>
                </a:solidFill>
                <a:latin typeface="Open Sans"/>
              </a:rPr>
              <a:t>.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If needed, short-term oral medications </a:t>
            </a:r>
            <a:r>
              <a:rPr lang="en-US" b="1" dirty="0">
                <a:solidFill>
                  <a:srgbClr val="C00000"/>
                </a:solidFill>
                <a:latin typeface="Open Sans"/>
              </a:rPr>
              <a:t>might help </a:t>
            </a:r>
            <a:r>
              <a:rPr lang="en-US" dirty="0">
                <a:solidFill>
                  <a:srgbClr val="000000"/>
                </a:solidFill>
                <a:latin typeface="Open Sans"/>
              </a:rPr>
              <a:t>manage withdrawal symptoms. </a:t>
            </a:r>
          </a:p>
        </p:txBody>
      </p:sp>
      <p:sp>
        <p:nvSpPr>
          <p:cNvPr id="4" name="Rectangle 3"/>
          <p:cNvSpPr/>
          <p:nvPr/>
        </p:nvSpPr>
        <p:spPr>
          <a:xfrm>
            <a:off x="630400" y="1690688"/>
            <a:ext cx="10931198" cy="923330"/>
          </a:xfrm>
          <a:prstGeom prst="rect">
            <a:avLst/>
          </a:prstGeom>
        </p:spPr>
        <p:txBody>
          <a:bodyPr wrap="none">
            <a:spAutoFit/>
          </a:bodyPr>
          <a:lstStyle/>
          <a:p>
            <a:pPr algn="ctr"/>
            <a:r>
              <a:rPr lang="en-US" b="1" dirty="0">
                <a:solidFill>
                  <a:srgbClr val="222222"/>
                </a:solidFill>
                <a:latin typeface="Open Sans Medium"/>
              </a:rPr>
              <a:t>Recommendation 5</a:t>
            </a:r>
          </a:p>
          <a:p>
            <a:pPr algn="ctr"/>
            <a:r>
              <a:rPr lang="en-US" b="1" dirty="0">
                <a:solidFill>
                  <a:srgbClr val="002060"/>
                </a:solidFill>
                <a:latin typeface="Open Sans"/>
              </a:rPr>
              <a:t>Carefully weigh benefits and risks and exercise care when changing opioid dosage..</a:t>
            </a:r>
          </a:p>
          <a:p>
            <a:pPr algn="ctr"/>
            <a:r>
              <a:rPr lang="en-US" b="1" dirty="0">
                <a:solidFill>
                  <a:srgbClr val="002060"/>
                </a:solidFill>
                <a:latin typeface="Open Sans"/>
              </a:rPr>
              <a:t>work to optimize non-opioid therapies, do not rapidly reduce opioid dosages from higher dosages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347891" y="3016251"/>
            <a:ext cx="3000375" cy="3381375"/>
          </a:xfrm>
          <a:prstGeom prst="rect">
            <a:avLst/>
          </a:prstGeom>
        </p:spPr>
      </p:pic>
      <p:sp>
        <p:nvSpPr>
          <p:cNvPr id="6" name="Rectangle 5"/>
          <p:cNvSpPr/>
          <p:nvPr/>
        </p:nvSpPr>
        <p:spPr>
          <a:xfrm>
            <a:off x="8455923" y="6466939"/>
            <a:ext cx="3633495" cy="276999"/>
          </a:xfrm>
          <a:prstGeom prst="rect">
            <a:avLst/>
          </a:prstGeom>
        </p:spPr>
        <p:txBody>
          <a:bodyPr wrap="none">
            <a:spAutoFit/>
          </a:bodyPr>
          <a:lstStyle/>
          <a:p>
            <a:r>
              <a:rPr lang="en-US" sz="1200" dirty="0"/>
              <a:t>https://www.dmlawfirm.com/zofran-birth-defect-risks/</a:t>
            </a:r>
          </a:p>
        </p:txBody>
      </p:sp>
    </p:spTree>
    <p:extLst>
      <p:ext uri="{BB962C8B-B14F-4D97-AF65-F5344CB8AC3E}">
        <p14:creationId xmlns:p14="http://schemas.microsoft.com/office/powerpoint/2010/main" val="39210017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237478" y="3016251"/>
            <a:ext cx="8169675" cy="3693319"/>
          </a:xfrm>
          <a:prstGeom prst="rect">
            <a:avLst/>
          </a:prstGeom>
        </p:spPr>
        <p:txBody>
          <a:bodyPr wrap="square">
            <a:spAutoFit/>
          </a:bodyPr>
          <a:lstStyle/>
          <a:p>
            <a:r>
              <a:rPr lang="en-US" b="1" dirty="0">
                <a:solidFill>
                  <a:srgbClr val="0070C0"/>
                </a:solidFill>
                <a:latin typeface="Open Sans"/>
              </a:rPr>
              <a:t>medications addressing specific symptoms:</a:t>
            </a:r>
          </a:p>
          <a:p>
            <a:endParaRPr lang="en-US" dirty="0">
              <a:solidFill>
                <a:srgbClr val="000000"/>
              </a:solidFill>
              <a:latin typeface="Open Sans"/>
            </a:endParaRPr>
          </a:p>
          <a:p>
            <a:r>
              <a:rPr lang="en-US" dirty="0">
                <a:solidFill>
                  <a:srgbClr val="C00000"/>
                </a:solidFill>
                <a:latin typeface="Open Sans"/>
              </a:rPr>
              <a:t>Sweating and tachycardia: </a:t>
            </a:r>
            <a:r>
              <a:rPr lang="en-US" dirty="0">
                <a:solidFill>
                  <a:srgbClr val="000000"/>
                </a:solidFill>
                <a:latin typeface="Open Sans"/>
              </a:rPr>
              <a:t>clonidine and lofexidine, tizanidine</a:t>
            </a:r>
          </a:p>
          <a:p>
            <a:endParaRPr lang="en-US" dirty="0">
              <a:solidFill>
                <a:srgbClr val="000000"/>
              </a:solidFill>
              <a:latin typeface="Open Sans"/>
            </a:endParaRPr>
          </a:p>
          <a:p>
            <a:r>
              <a:rPr lang="en-US" dirty="0">
                <a:solidFill>
                  <a:srgbClr val="C00000"/>
                </a:solidFill>
                <a:latin typeface="Open Sans"/>
              </a:rPr>
              <a:t>Muscle Aches: </a:t>
            </a:r>
            <a:r>
              <a:rPr lang="en-US" dirty="0">
                <a:solidFill>
                  <a:srgbClr val="000000"/>
                </a:solidFill>
                <a:latin typeface="Open Sans"/>
              </a:rPr>
              <a:t>NSAIDs, acetaminophen, or topical menthol or methyl salicylate </a:t>
            </a:r>
          </a:p>
          <a:p>
            <a:endParaRPr lang="en-US" dirty="0">
              <a:solidFill>
                <a:srgbClr val="000000"/>
              </a:solidFill>
              <a:latin typeface="Open Sans"/>
            </a:endParaRPr>
          </a:p>
          <a:p>
            <a:r>
              <a:rPr lang="en-US" dirty="0">
                <a:solidFill>
                  <a:srgbClr val="C00000"/>
                </a:solidFill>
                <a:latin typeface="Open Sans"/>
              </a:rPr>
              <a:t>Sleep Disturbance</a:t>
            </a:r>
            <a:r>
              <a:rPr lang="en-US" dirty="0">
                <a:solidFill>
                  <a:srgbClr val="000000"/>
                </a:solidFill>
                <a:latin typeface="Open Sans"/>
              </a:rPr>
              <a:t>: trazodone </a:t>
            </a:r>
          </a:p>
          <a:p>
            <a:endParaRPr lang="en-US" dirty="0">
              <a:solidFill>
                <a:srgbClr val="000000"/>
              </a:solidFill>
              <a:latin typeface="Open Sans"/>
            </a:endParaRPr>
          </a:p>
          <a:p>
            <a:r>
              <a:rPr lang="en-US" dirty="0">
                <a:solidFill>
                  <a:srgbClr val="C00000"/>
                </a:solidFill>
                <a:latin typeface="Open Sans"/>
              </a:rPr>
              <a:t>Nausea:  </a:t>
            </a:r>
            <a:r>
              <a:rPr lang="en-US" dirty="0">
                <a:solidFill>
                  <a:srgbClr val="000000"/>
                </a:solidFill>
                <a:latin typeface="Open Sans"/>
              </a:rPr>
              <a:t>prochlorperazine, promethazine, or ondansetron</a:t>
            </a:r>
          </a:p>
          <a:p>
            <a:endParaRPr lang="en-US" dirty="0">
              <a:solidFill>
                <a:srgbClr val="000000"/>
              </a:solidFill>
              <a:latin typeface="Open Sans"/>
            </a:endParaRPr>
          </a:p>
          <a:p>
            <a:r>
              <a:rPr lang="en-US" dirty="0">
                <a:solidFill>
                  <a:srgbClr val="C00000"/>
                </a:solidFill>
                <a:latin typeface="Open Sans"/>
              </a:rPr>
              <a:t>Abdominal cramping</a:t>
            </a:r>
            <a:r>
              <a:rPr lang="en-US" dirty="0">
                <a:solidFill>
                  <a:srgbClr val="000000"/>
                </a:solidFill>
                <a:latin typeface="Open Sans"/>
              </a:rPr>
              <a:t>:  dicyclomine</a:t>
            </a:r>
          </a:p>
          <a:p>
            <a:endParaRPr lang="en-US" dirty="0">
              <a:solidFill>
                <a:srgbClr val="000000"/>
              </a:solidFill>
              <a:latin typeface="Open Sans"/>
            </a:endParaRPr>
          </a:p>
          <a:p>
            <a:r>
              <a:rPr lang="en-US" dirty="0">
                <a:solidFill>
                  <a:srgbClr val="C00000"/>
                </a:solidFill>
                <a:latin typeface="Open Sans"/>
              </a:rPr>
              <a:t>Diarrhea</a:t>
            </a:r>
            <a:r>
              <a:rPr lang="en-US" dirty="0">
                <a:solidFill>
                  <a:srgbClr val="000000"/>
                </a:solidFill>
                <a:latin typeface="Open Sans"/>
              </a:rPr>
              <a:t>: loperamide or bismuth subsalicylate</a:t>
            </a:r>
          </a:p>
        </p:txBody>
      </p:sp>
      <p:sp>
        <p:nvSpPr>
          <p:cNvPr id="4" name="Rectangle 3"/>
          <p:cNvSpPr/>
          <p:nvPr/>
        </p:nvSpPr>
        <p:spPr>
          <a:xfrm>
            <a:off x="630400" y="1690688"/>
            <a:ext cx="10931198" cy="923330"/>
          </a:xfrm>
          <a:prstGeom prst="rect">
            <a:avLst/>
          </a:prstGeom>
        </p:spPr>
        <p:txBody>
          <a:bodyPr wrap="none">
            <a:spAutoFit/>
          </a:bodyPr>
          <a:lstStyle/>
          <a:p>
            <a:pPr algn="ctr"/>
            <a:r>
              <a:rPr lang="en-US" b="1" dirty="0">
                <a:solidFill>
                  <a:srgbClr val="222222"/>
                </a:solidFill>
                <a:latin typeface="Open Sans Medium"/>
              </a:rPr>
              <a:t>Recommendation 5</a:t>
            </a:r>
          </a:p>
          <a:p>
            <a:pPr algn="ctr"/>
            <a:r>
              <a:rPr lang="en-US" b="1" dirty="0">
                <a:solidFill>
                  <a:srgbClr val="002060"/>
                </a:solidFill>
                <a:latin typeface="Open Sans"/>
              </a:rPr>
              <a:t>Carefully weigh benefits and risks and exercise care when changing opioid dosage..</a:t>
            </a:r>
          </a:p>
          <a:p>
            <a:pPr algn="ctr"/>
            <a:r>
              <a:rPr lang="en-US" b="1" dirty="0">
                <a:solidFill>
                  <a:srgbClr val="002060"/>
                </a:solidFill>
                <a:latin typeface="Open Sans"/>
              </a:rPr>
              <a:t>work to optimize non-opioid therapies, do not rapidly reduce opioid dosages from higher dosages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9115326" y="3016251"/>
            <a:ext cx="2238474" cy="3390738"/>
          </a:xfrm>
          <a:prstGeom prst="rect">
            <a:avLst/>
          </a:prstGeom>
          <a:ln w="38100">
            <a:solidFill>
              <a:schemeClr val="tx1"/>
            </a:solidFill>
          </a:ln>
        </p:spPr>
      </p:pic>
      <p:sp>
        <p:nvSpPr>
          <p:cNvPr id="6" name="Rectangle 5"/>
          <p:cNvSpPr/>
          <p:nvPr/>
        </p:nvSpPr>
        <p:spPr>
          <a:xfrm>
            <a:off x="6652334" y="6586459"/>
            <a:ext cx="6096000" cy="246221"/>
          </a:xfrm>
          <a:prstGeom prst="rect">
            <a:avLst/>
          </a:prstGeom>
        </p:spPr>
        <p:txBody>
          <a:bodyPr>
            <a:spAutoFit/>
          </a:bodyPr>
          <a:lstStyle/>
          <a:p>
            <a:r>
              <a:rPr lang="en-US" sz="1000" dirty="0"/>
              <a:t>https://www.amazon.com/Pepto-Bismol-Including-Diarrhea-Original-Chewable/dp/B004AZZDW6</a:t>
            </a:r>
          </a:p>
        </p:txBody>
      </p:sp>
    </p:spTree>
    <p:extLst>
      <p:ext uri="{BB962C8B-B14F-4D97-AF65-F5344CB8AC3E}">
        <p14:creationId xmlns:p14="http://schemas.microsoft.com/office/powerpoint/2010/main" val="10749285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Selecting and Determining Opioid Dosages</a:t>
            </a:r>
          </a:p>
        </p:txBody>
      </p:sp>
      <p:sp>
        <p:nvSpPr>
          <p:cNvPr id="3" name="Rectangle 2"/>
          <p:cNvSpPr/>
          <p:nvPr/>
        </p:nvSpPr>
        <p:spPr>
          <a:xfrm>
            <a:off x="237067" y="3314974"/>
            <a:ext cx="7184665" cy="3139321"/>
          </a:xfrm>
          <a:prstGeom prst="rect">
            <a:avLst/>
          </a:prstGeom>
        </p:spPr>
        <p:txBody>
          <a:bodyPr wrap="square">
            <a:spAutoFit/>
          </a:bodyPr>
          <a:lstStyle/>
          <a:p>
            <a:r>
              <a:rPr lang="en-US" dirty="0">
                <a:solidFill>
                  <a:srgbClr val="000000"/>
                </a:solidFill>
                <a:latin typeface="Open Sans"/>
              </a:rPr>
              <a:t>Evidence suggests that patients for whom risks outweigh benefits but </a:t>
            </a:r>
            <a:r>
              <a:rPr lang="en-US" u="sng" dirty="0">
                <a:solidFill>
                  <a:srgbClr val="000000"/>
                </a:solidFill>
                <a:latin typeface="Open Sans"/>
              </a:rPr>
              <a:t>who are unable to taper </a:t>
            </a:r>
            <a:r>
              <a:rPr lang="en-US" dirty="0">
                <a:solidFill>
                  <a:srgbClr val="000000"/>
                </a:solidFill>
                <a:latin typeface="Open Sans"/>
              </a:rPr>
              <a:t>and who do not meet criteria for OUD might benefit from </a:t>
            </a:r>
            <a:r>
              <a:rPr lang="en-US" b="1" dirty="0">
                <a:solidFill>
                  <a:srgbClr val="FF0000"/>
                </a:solidFill>
                <a:latin typeface="Open Sans"/>
              </a:rPr>
              <a:t>transition to buprenorphine</a:t>
            </a:r>
            <a:r>
              <a:rPr lang="en-US" dirty="0">
                <a:solidFill>
                  <a:srgbClr val="000000"/>
                </a:solidFill>
                <a:latin typeface="Open Sans"/>
              </a:rPr>
              <a:t>. </a:t>
            </a:r>
          </a:p>
          <a:p>
            <a:endParaRPr lang="en-US" dirty="0">
              <a:solidFill>
                <a:srgbClr val="000000"/>
              </a:solidFill>
              <a:latin typeface="Open Sans"/>
            </a:endParaRPr>
          </a:p>
          <a:p>
            <a:r>
              <a:rPr lang="en-US" dirty="0">
                <a:solidFill>
                  <a:srgbClr val="FF0000"/>
                </a:solidFill>
                <a:latin typeface="Open Sans"/>
              </a:rPr>
              <a:t>Buprenorphine</a:t>
            </a:r>
            <a:r>
              <a:rPr lang="en-US" dirty="0">
                <a:solidFill>
                  <a:srgbClr val="000000"/>
                </a:solidFill>
                <a:latin typeface="Open Sans"/>
              </a:rPr>
              <a:t> is a partial agonist opioid that can treat pain and OUD and </a:t>
            </a:r>
            <a:r>
              <a:rPr lang="en-US" u="sng" dirty="0">
                <a:solidFill>
                  <a:srgbClr val="000000"/>
                </a:solidFill>
                <a:latin typeface="Open Sans"/>
              </a:rPr>
              <a:t>has less respiratory depression and overdose risk </a:t>
            </a:r>
            <a:r>
              <a:rPr lang="en-US" dirty="0">
                <a:solidFill>
                  <a:srgbClr val="000000"/>
                </a:solidFill>
                <a:latin typeface="Open Sans"/>
              </a:rPr>
              <a:t>than other opioids. </a:t>
            </a:r>
          </a:p>
          <a:p>
            <a:endParaRPr lang="en-US" dirty="0">
              <a:solidFill>
                <a:srgbClr val="000000"/>
              </a:solidFill>
              <a:latin typeface="Open Sans"/>
            </a:endParaRPr>
          </a:p>
          <a:p>
            <a:r>
              <a:rPr lang="en-US" dirty="0">
                <a:solidFill>
                  <a:srgbClr val="000000"/>
                </a:solidFill>
                <a:latin typeface="Open Sans"/>
              </a:rPr>
              <a:t>However, </a:t>
            </a:r>
            <a:r>
              <a:rPr lang="en-US" u="sng" dirty="0">
                <a:solidFill>
                  <a:srgbClr val="000000"/>
                </a:solidFill>
                <a:latin typeface="Open Sans"/>
              </a:rPr>
              <a:t>overdose is still possible</a:t>
            </a:r>
            <a:r>
              <a:rPr lang="en-US" dirty="0">
                <a:solidFill>
                  <a:srgbClr val="000000"/>
                </a:solidFill>
                <a:latin typeface="Open Sans"/>
              </a:rPr>
              <a:t>, particularly if taken concurrently with other respiratory depressants (e.g., full agonist opioids, benzodiazepines, or alcohol).</a:t>
            </a:r>
            <a:endParaRPr lang="en-US" dirty="0"/>
          </a:p>
        </p:txBody>
      </p:sp>
      <p:sp>
        <p:nvSpPr>
          <p:cNvPr id="4" name="Rectangle 3"/>
          <p:cNvSpPr/>
          <p:nvPr/>
        </p:nvSpPr>
        <p:spPr>
          <a:xfrm>
            <a:off x="630400" y="1690688"/>
            <a:ext cx="10931198" cy="923330"/>
          </a:xfrm>
          <a:prstGeom prst="rect">
            <a:avLst/>
          </a:prstGeom>
        </p:spPr>
        <p:txBody>
          <a:bodyPr wrap="none">
            <a:spAutoFit/>
          </a:bodyPr>
          <a:lstStyle/>
          <a:p>
            <a:pPr algn="ctr"/>
            <a:r>
              <a:rPr lang="en-US" b="1" dirty="0">
                <a:solidFill>
                  <a:srgbClr val="222222"/>
                </a:solidFill>
                <a:latin typeface="Open Sans Medium"/>
              </a:rPr>
              <a:t>Recommendation 5</a:t>
            </a:r>
          </a:p>
          <a:p>
            <a:pPr algn="ctr"/>
            <a:r>
              <a:rPr lang="en-US" b="1" dirty="0">
                <a:solidFill>
                  <a:srgbClr val="002060"/>
                </a:solidFill>
                <a:latin typeface="Open Sans"/>
              </a:rPr>
              <a:t>Carefully weigh benefits and risks and exercise care when changing opioid dosage..</a:t>
            </a:r>
          </a:p>
          <a:p>
            <a:pPr algn="ctr"/>
            <a:r>
              <a:rPr lang="en-US" b="1" dirty="0">
                <a:solidFill>
                  <a:srgbClr val="002060"/>
                </a:solidFill>
                <a:latin typeface="Open Sans"/>
              </a:rPr>
              <a:t>work to optimize non-opioid therapies, do not rapidly reduce opioid dosages from higher dosages</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022455" y="4195532"/>
            <a:ext cx="3657600" cy="2000250"/>
          </a:xfrm>
          <a:prstGeom prst="rect">
            <a:avLst/>
          </a:prstGeom>
          <a:ln w="38100">
            <a:solidFill>
              <a:schemeClr val="tx1"/>
            </a:solidFill>
          </a:ln>
        </p:spPr>
      </p:pic>
      <p:sp>
        <p:nvSpPr>
          <p:cNvPr id="6" name="Rectangle 5"/>
          <p:cNvSpPr/>
          <p:nvPr/>
        </p:nvSpPr>
        <p:spPr>
          <a:xfrm>
            <a:off x="6465903" y="6454295"/>
            <a:ext cx="5421297" cy="276999"/>
          </a:xfrm>
          <a:prstGeom prst="rect">
            <a:avLst/>
          </a:prstGeom>
        </p:spPr>
        <p:txBody>
          <a:bodyPr wrap="square">
            <a:spAutoFit/>
          </a:bodyPr>
          <a:lstStyle/>
          <a:p>
            <a:r>
              <a:rPr lang="en-US" sz="1200" dirty="0"/>
              <a:t>https://morningsidepharm.com/product/generic-medicines/buprenorphine-tablets/</a:t>
            </a:r>
          </a:p>
        </p:txBody>
      </p:sp>
    </p:spTree>
    <p:extLst>
      <p:ext uri="{BB962C8B-B14F-4D97-AF65-F5344CB8AC3E}">
        <p14:creationId xmlns:p14="http://schemas.microsoft.com/office/powerpoint/2010/main" val="3712790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6CDB-4303-4038-80D1-E286B72F717B}"/>
              </a:ext>
            </a:extLst>
          </p:cNvPr>
          <p:cNvSpPr>
            <a:spLocks noGrp="1"/>
          </p:cNvSpPr>
          <p:nvPr>
            <p:ph type="title"/>
          </p:nvPr>
        </p:nvSpPr>
        <p:spPr/>
        <p:txBody>
          <a:bodyPr/>
          <a:lstStyle/>
          <a:p>
            <a:r>
              <a:rPr lang="en-US" b="1" dirty="0">
                <a:solidFill>
                  <a:srgbClr val="002060"/>
                </a:solidFill>
              </a:rPr>
              <a:t>Break</a:t>
            </a:r>
          </a:p>
        </p:txBody>
      </p:sp>
      <p:pic>
        <p:nvPicPr>
          <p:cNvPr id="5" name="Content Placeholder 4">
            <a:extLst>
              <a:ext uri="{FF2B5EF4-FFF2-40B4-BE49-F238E27FC236}">
                <a16:creationId xmlns:a16="http://schemas.microsoft.com/office/drawing/2014/main" id="{C9317521-F7BD-4F3C-93E1-C6C5DE61866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740398" y="1150666"/>
            <a:ext cx="6237359" cy="4678018"/>
          </a:xfrm>
        </p:spPr>
      </p:pic>
    </p:spTree>
    <p:extLst>
      <p:ext uri="{BB962C8B-B14F-4D97-AF65-F5344CB8AC3E}">
        <p14:creationId xmlns:p14="http://schemas.microsoft.com/office/powerpoint/2010/main" val="1871202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Deciding Duration of Initial Rx and Follow-Up</a:t>
            </a:r>
          </a:p>
        </p:txBody>
      </p:sp>
      <p:sp>
        <p:nvSpPr>
          <p:cNvPr id="3" name="Rectangle 2"/>
          <p:cNvSpPr/>
          <p:nvPr/>
        </p:nvSpPr>
        <p:spPr>
          <a:xfrm>
            <a:off x="381000" y="2748971"/>
            <a:ext cx="11430000" cy="1631216"/>
          </a:xfrm>
          <a:prstGeom prst="rect">
            <a:avLst/>
          </a:prstGeom>
        </p:spPr>
        <p:txBody>
          <a:bodyPr wrap="square">
            <a:spAutoFit/>
          </a:bodyPr>
          <a:lstStyle/>
          <a:p>
            <a:endParaRPr lang="en-US" sz="2000" b="1" dirty="0">
              <a:solidFill>
                <a:srgbClr val="222222"/>
              </a:solidFill>
              <a:latin typeface="Open Sans Medium"/>
            </a:endParaRPr>
          </a:p>
          <a:p>
            <a:r>
              <a:rPr lang="en-US" sz="2000" b="1" dirty="0">
                <a:solidFill>
                  <a:srgbClr val="000000"/>
                </a:solidFill>
                <a:latin typeface="Open Sans"/>
              </a:rPr>
              <a:t>When opioids are needed for acute pain, clinicians should prescribe no greater quantity than needed for the expected duration of pain severe enough to require opioids </a:t>
            </a:r>
          </a:p>
          <a:p>
            <a:endParaRPr lang="en-US" sz="2000" b="1" dirty="0">
              <a:solidFill>
                <a:srgbClr val="000000"/>
              </a:solidFill>
              <a:latin typeface="Open Sans"/>
            </a:endParaRPr>
          </a:p>
          <a:p>
            <a:r>
              <a:rPr lang="en-US" sz="2000" b="1" dirty="0">
                <a:solidFill>
                  <a:srgbClr val="000000"/>
                </a:solidFill>
                <a:latin typeface="Open Sans"/>
              </a:rPr>
              <a:t>(recommendation category: A; evidence type: 4).</a:t>
            </a:r>
            <a:endParaRPr lang="en-US" sz="2000" b="1" i="0" dirty="0">
              <a:solidFill>
                <a:srgbClr val="000000"/>
              </a:solidFill>
              <a:effectLst/>
              <a:latin typeface="Open Sans"/>
            </a:endParaRPr>
          </a:p>
        </p:txBody>
      </p:sp>
      <p:sp>
        <p:nvSpPr>
          <p:cNvPr id="4" name="Rectangle 3"/>
          <p:cNvSpPr/>
          <p:nvPr/>
        </p:nvSpPr>
        <p:spPr>
          <a:xfrm>
            <a:off x="4456673" y="1798097"/>
            <a:ext cx="2313454" cy="369332"/>
          </a:xfrm>
          <a:prstGeom prst="rect">
            <a:avLst/>
          </a:prstGeom>
        </p:spPr>
        <p:txBody>
          <a:bodyPr wrap="none">
            <a:spAutoFit/>
          </a:bodyPr>
          <a:lstStyle/>
          <a:p>
            <a:pPr algn="ctr"/>
            <a:r>
              <a:rPr lang="en-US" b="1" dirty="0">
                <a:solidFill>
                  <a:srgbClr val="222222"/>
                </a:solidFill>
                <a:latin typeface="Open Sans Medium"/>
              </a:rPr>
              <a:t>Recommendation 6</a:t>
            </a:r>
          </a:p>
        </p:txBody>
      </p:sp>
    </p:spTree>
    <p:extLst>
      <p:ext uri="{BB962C8B-B14F-4D97-AF65-F5344CB8AC3E}">
        <p14:creationId xmlns:p14="http://schemas.microsoft.com/office/powerpoint/2010/main" val="3102346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Deciding Duration of Initial Rx and Follow-Up</a:t>
            </a:r>
          </a:p>
        </p:txBody>
      </p:sp>
      <p:sp>
        <p:nvSpPr>
          <p:cNvPr id="3" name="Rectangle 2"/>
          <p:cNvSpPr/>
          <p:nvPr/>
        </p:nvSpPr>
        <p:spPr>
          <a:xfrm>
            <a:off x="124410" y="2791534"/>
            <a:ext cx="6516086" cy="3970318"/>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Non-traumatic, nonsurgical</a:t>
            </a:r>
            <a:r>
              <a:rPr lang="en-US" b="1" dirty="0">
                <a:solidFill>
                  <a:srgbClr val="0070C0"/>
                </a:solidFill>
                <a:latin typeface="Open Sans"/>
              </a:rPr>
              <a:t> acute pain can often be managed without opioids</a:t>
            </a:r>
            <a:r>
              <a:rPr lang="en-US" dirty="0">
                <a:solidFill>
                  <a:srgbClr val="000000"/>
                </a:solidFill>
                <a:latin typeface="Open Sans"/>
              </a:rPr>
              <a:t> (see Recommendation 1).</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When the severity of acute pain warrant use of opioids, </a:t>
            </a:r>
            <a:r>
              <a:rPr lang="en-US" dirty="0">
                <a:solidFill>
                  <a:srgbClr val="0070C0"/>
                </a:solidFill>
                <a:latin typeface="Open Sans"/>
              </a:rPr>
              <a:t>prescribe no greater quantity than needed for the expected duration of pain severe enough to require opioids</a:t>
            </a:r>
            <a:r>
              <a:rPr lang="en-US" dirty="0">
                <a:solidFill>
                  <a:srgbClr val="000000"/>
                </a:solidFill>
                <a:latin typeface="Open Sans"/>
              </a:rPr>
              <a:t>.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For many causes </a:t>
            </a:r>
            <a:r>
              <a:rPr lang="en-US" u="sng" dirty="0">
                <a:solidFill>
                  <a:srgbClr val="000000"/>
                </a:solidFill>
                <a:latin typeface="Open Sans"/>
              </a:rPr>
              <a:t>a few days are often sufficient</a:t>
            </a:r>
            <a:r>
              <a:rPr lang="en-US" dirty="0">
                <a:solidFill>
                  <a:srgbClr val="000000"/>
                </a:solidFill>
                <a:latin typeface="Open Sans"/>
              </a:rPr>
              <a:t>. Shorter courses can minimize the need to taper opioids.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Individualize durations to the patient’s circumstances.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Avoid prescribing additional opioids just in case pain continues longer than expected.</a:t>
            </a:r>
          </a:p>
        </p:txBody>
      </p:sp>
      <p:sp>
        <p:nvSpPr>
          <p:cNvPr id="4" name="Rectangle 3"/>
          <p:cNvSpPr/>
          <p:nvPr/>
        </p:nvSpPr>
        <p:spPr>
          <a:xfrm>
            <a:off x="2244529" y="1798097"/>
            <a:ext cx="6737742" cy="646331"/>
          </a:xfrm>
          <a:prstGeom prst="rect">
            <a:avLst/>
          </a:prstGeom>
        </p:spPr>
        <p:txBody>
          <a:bodyPr wrap="none">
            <a:spAutoFit/>
          </a:bodyPr>
          <a:lstStyle/>
          <a:p>
            <a:pPr algn="ctr"/>
            <a:r>
              <a:rPr lang="en-US" b="1" dirty="0">
                <a:solidFill>
                  <a:srgbClr val="222222"/>
                </a:solidFill>
                <a:latin typeface="Open Sans Medium"/>
              </a:rPr>
              <a:t>Recommendation 6</a:t>
            </a:r>
          </a:p>
          <a:p>
            <a:pPr algn="ctr"/>
            <a:r>
              <a:rPr lang="en-US" b="1" dirty="0">
                <a:solidFill>
                  <a:srgbClr val="002060"/>
                </a:solidFill>
                <a:latin typeface="Open Sans"/>
              </a:rPr>
              <a:t>Clinicians should prescribe no greater quantity than needed</a:t>
            </a:r>
            <a:endParaRPr lang="en-US" dirty="0">
              <a:solidFill>
                <a:srgbClr val="002060"/>
              </a:solidFill>
              <a:latin typeface="Open Sans Medium"/>
            </a:endParaRPr>
          </a:p>
        </p:txBody>
      </p:sp>
      <p:sp>
        <p:nvSpPr>
          <p:cNvPr id="5" name="TextBox 4"/>
          <p:cNvSpPr txBox="1"/>
          <p:nvPr/>
        </p:nvSpPr>
        <p:spPr>
          <a:xfrm rot="20383103">
            <a:off x="6756063" y="4069300"/>
            <a:ext cx="5223225" cy="584775"/>
          </a:xfrm>
          <a:prstGeom prst="rect">
            <a:avLst/>
          </a:prstGeom>
          <a:noFill/>
        </p:spPr>
        <p:txBody>
          <a:bodyPr wrap="none" rtlCol="0">
            <a:spAutoFit/>
          </a:bodyPr>
          <a:lstStyle/>
          <a:p>
            <a:r>
              <a:rPr lang="en-US" sz="2800" dirty="0"/>
              <a:t>“</a:t>
            </a:r>
            <a:r>
              <a:rPr lang="en-US" sz="3200" b="1" dirty="0">
                <a:solidFill>
                  <a:srgbClr val="FFC000"/>
                </a:solidFill>
              </a:rPr>
              <a:t>Lowest dose, shortest time</a:t>
            </a:r>
            <a:r>
              <a:rPr lang="en-US" sz="2800" dirty="0"/>
              <a:t>..”</a:t>
            </a:r>
          </a:p>
        </p:txBody>
      </p:sp>
    </p:spTree>
    <p:extLst>
      <p:ext uri="{BB962C8B-B14F-4D97-AF65-F5344CB8AC3E}">
        <p14:creationId xmlns:p14="http://schemas.microsoft.com/office/powerpoint/2010/main" val="523648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Deciding Duration of Initial Rx and Follow-Up</a:t>
            </a:r>
          </a:p>
        </p:txBody>
      </p:sp>
      <p:sp>
        <p:nvSpPr>
          <p:cNvPr id="3" name="Rectangle 2"/>
          <p:cNvSpPr/>
          <p:nvPr/>
        </p:nvSpPr>
        <p:spPr>
          <a:xfrm>
            <a:off x="244711" y="2906035"/>
            <a:ext cx="7727438" cy="3693319"/>
          </a:xfrm>
          <a:prstGeom prst="rect">
            <a:avLst/>
          </a:prstGeom>
        </p:spPr>
        <p:txBody>
          <a:bodyPr wrap="square">
            <a:spAutoFit/>
          </a:bodyPr>
          <a:lstStyle/>
          <a:p>
            <a:pPr marL="285750" indent="-285750">
              <a:buFont typeface="Courier New" panose="02070309020205020404" pitchFamily="49" charset="0"/>
              <a:buChar char="o"/>
            </a:pPr>
            <a:r>
              <a:rPr lang="en-US" b="1" dirty="0">
                <a:solidFill>
                  <a:srgbClr val="FF0000"/>
                </a:solidFill>
                <a:latin typeface="Open Sans"/>
              </a:rPr>
              <a:t>For postoperative pain related to major surgery</a:t>
            </a:r>
            <a:r>
              <a:rPr lang="en-US" dirty="0">
                <a:solidFill>
                  <a:srgbClr val="000000"/>
                </a:solidFill>
                <a:latin typeface="Open Sans"/>
              </a:rPr>
              <a:t>, procedure-specific opioid prescribing recommendations are available with ranges for amounts of opioids needed (on the basis of actual use and refills and on consensus).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To minimize unintended effects on patients </a:t>
            </a:r>
            <a:r>
              <a:rPr lang="en-US" b="1" dirty="0">
                <a:solidFill>
                  <a:srgbClr val="C00000"/>
                </a:solidFill>
                <a:latin typeface="Open Sans"/>
              </a:rPr>
              <a:t>health systems should have mechanisms in place for the subset of patients who experience severe acute pain that continues longer than the expected duration. </a:t>
            </a:r>
            <a:r>
              <a:rPr lang="en-US" dirty="0">
                <a:solidFill>
                  <a:srgbClr val="000000"/>
                </a:solidFill>
                <a:latin typeface="Open Sans"/>
              </a:rPr>
              <a:t>These mechanisms should allow for timely reevaluation to confirm or revise the initial diagnosis and adjust pain management accordingly. Health systems can help minimize disparities in access to and affordability of care and refills by ensuring all patients can obtain and afford additional evaluation and treatment, as needed.</a:t>
            </a:r>
          </a:p>
        </p:txBody>
      </p:sp>
      <p:sp>
        <p:nvSpPr>
          <p:cNvPr id="4" name="Rectangle 3"/>
          <p:cNvSpPr/>
          <p:nvPr/>
        </p:nvSpPr>
        <p:spPr>
          <a:xfrm>
            <a:off x="2244529" y="1798097"/>
            <a:ext cx="6737742" cy="646331"/>
          </a:xfrm>
          <a:prstGeom prst="rect">
            <a:avLst/>
          </a:prstGeom>
        </p:spPr>
        <p:txBody>
          <a:bodyPr wrap="none">
            <a:spAutoFit/>
          </a:bodyPr>
          <a:lstStyle/>
          <a:p>
            <a:pPr algn="ctr"/>
            <a:r>
              <a:rPr lang="en-US" b="1" dirty="0">
                <a:solidFill>
                  <a:srgbClr val="222222"/>
                </a:solidFill>
                <a:latin typeface="Open Sans Medium"/>
              </a:rPr>
              <a:t>Recommendation 6</a:t>
            </a:r>
          </a:p>
          <a:p>
            <a:pPr algn="ctr"/>
            <a:r>
              <a:rPr lang="en-US" b="1" dirty="0">
                <a:solidFill>
                  <a:srgbClr val="002060"/>
                </a:solidFill>
                <a:latin typeface="Open Sans"/>
              </a:rPr>
              <a:t>Clinicians should prescribe no greater quantity than needed</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717550" y="2643471"/>
            <a:ext cx="2729706" cy="3678884"/>
          </a:xfrm>
          <a:prstGeom prst="rect">
            <a:avLst/>
          </a:prstGeom>
          <a:ln w="38100">
            <a:solidFill>
              <a:schemeClr val="tx1"/>
            </a:solidFill>
          </a:ln>
        </p:spPr>
      </p:pic>
      <p:sp>
        <p:nvSpPr>
          <p:cNvPr id="6" name="Rectangle 5"/>
          <p:cNvSpPr/>
          <p:nvPr/>
        </p:nvSpPr>
        <p:spPr>
          <a:xfrm>
            <a:off x="8404607" y="6521398"/>
            <a:ext cx="3647024" cy="276999"/>
          </a:xfrm>
          <a:prstGeom prst="rect">
            <a:avLst/>
          </a:prstGeom>
        </p:spPr>
        <p:txBody>
          <a:bodyPr wrap="none">
            <a:spAutoFit/>
          </a:bodyPr>
          <a:lstStyle/>
          <a:p>
            <a:r>
              <a:rPr lang="en-US" sz="1200" dirty="0"/>
              <a:t>https://www.rmch.org/getpage.php?name=Rapid_Care</a:t>
            </a:r>
          </a:p>
        </p:txBody>
      </p:sp>
    </p:spTree>
    <p:extLst>
      <p:ext uri="{BB962C8B-B14F-4D97-AF65-F5344CB8AC3E}">
        <p14:creationId xmlns:p14="http://schemas.microsoft.com/office/powerpoint/2010/main" val="767042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2022 CDC Guidelines</a:t>
            </a:r>
            <a:endParaRPr lang="en-US" dirty="0">
              <a:solidFill>
                <a:srgbClr val="002060"/>
              </a:solidFill>
            </a:endParaRPr>
          </a:p>
        </p:txBody>
      </p:sp>
      <p:sp>
        <p:nvSpPr>
          <p:cNvPr id="3" name="Content Placeholder 2"/>
          <p:cNvSpPr>
            <a:spLocks noGrp="1"/>
          </p:cNvSpPr>
          <p:nvPr>
            <p:ph idx="1"/>
          </p:nvPr>
        </p:nvSpPr>
        <p:spPr>
          <a:xfrm>
            <a:off x="838200" y="1825625"/>
            <a:ext cx="6394704" cy="4351338"/>
          </a:xfrm>
        </p:spPr>
        <p:txBody>
          <a:bodyPr>
            <a:normAutofit lnSpcReduction="10000"/>
          </a:bodyPr>
          <a:lstStyle/>
          <a:p>
            <a:pPr marL="0" indent="0">
              <a:buNone/>
            </a:pPr>
            <a:endParaRPr lang="en-US" sz="1200" dirty="0"/>
          </a:p>
          <a:p>
            <a:pPr marL="0" indent="0">
              <a:buNone/>
            </a:pPr>
            <a:r>
              <a:rPr lang="en-US" dirty="0"/>
              <a:t>“They are trying to thread the needle here. They’re trying to balance, on the one hand, the importance of clear guidance to clinicians, and on the other, the danger it could turn into a rigid policy that undermines patient care. </a:t>
            </a:r>
            <a:r>
              <a:rPr lang="en-US" dirty="0">
                <a:solidFill>
                  <a:srgbClr val="002060"/>
                </a:solidFill>
              </a:rPr>
              <a:t>The general intent is to foster individualized patient care</a:t>
            </a:r>
            <a:r>
              <a:rPr lang="en-US" dirty="0"/>
              <a:t>.”</a:t>
            </a:r>
          </a:p>
          <a:p>
            <a:pPr marL="0" indent="0">
              <a:buNone/>
            </a:pPr>
            <a:r>
              <a:rPr lang="en-US" dirty="0"/>
              <a:t>-</a:t>
            </a:r>
            <a:r>
              <a:rPr lang="en-US" sz="2400" b="1" dirty="0"/>
              <a:t>Dr. Joshua </a:t>
            </a:r>
            <a:r>
              <a:rPr lang="en-US" sz="2400" b="1" dirty="0" err="1"/>
              <a:t>Sharfstein</a:t>
            </a:r>
            <a:r>
              <a:rPr lang="en-US" sz="2400" b="1" dirty="0"/>
              <a:t>, </a:t>
            </a:r>
            <a:r>
              <a:rPr lang="en-US" sz="1800" dirty="0"/>
              <a:t>vice dean for public health practice and community engagement at Johns Hopkins Bloomberg School of Public Health.</a:t>
            </a:r>
          </a:p>
          <a:p>
            <a:pPr marL="0" indent="0">
              <a:buNone/>
            </a:pPr>
            <a:endParaRPr lang="en-US" dirty="0"/>
          </a:p>
          <a:p>
            <a:endParaRPr lang="en-US" dirty="0"/>
          </a:p>
          <a:p>
            <a:endParaRPr lang="en-US" dirty="0"/>
          </a:p>
          <a:p>
            <a:endParaRPr lang="en-US" dirty="0"/>
          </a:p>
        </p:txBody>
      </p:sp>
      <p:pic>
        <p:nvPicPr>
          <p:cNvPr id="6" name="Picture 5"/>
          <p:cNvPicPr>
            <a:picLocks noChangeAspect="1"/>
          </p:cNvPicPr>
          <p:nvPr/>
        </p:nvPicPr>
        <p:blipFill>
          <a:blip r:embed="rId2"/>
          <a:stretch>
            <a:fillRect/>
          </a:stretch>
        </p:blipFill>
        <p:spPr>
          <a:xfrm>
            <a:off x="7571232" y="2359151"/>
            <a:ext cx="3626273" cy="2413120"/>
          </a:xfrm>
          <a:prstGeom prst="rect">
            <a:avLst/>
          </a:prstGeom>
          <a:ln w="38100">
            <a:solidFill>
              <a:schemeClr val="tx1"/>
            </a:solidFill>
          </a:ln>
        </p:spPr>
      </p:pic>
      <p:pic>
        <p:nvPicPr>
          <p:cNvPr id="5" name="Picture 4"/>
          <p:cNvPicPr>
            <a:picLocks noChangeAspect="1"/>
          </p:cNvPicPr>
          <p:nvPr/>
        </p:nvPicPr>
        <p:blipFill>
          <a:blip r:embed="rId3"/>
          <a:stretch>
            <a:fillRect/>
          </a:stretch>
        </p:blipFill>
        <p:spPr>
          <a:xfrm>
            <a:off x="9591613" y="2359151"/>
            <a:ext cx="2300986" cy="3655307"/>
          </a:xfrm>
          <a:prstGeom prst="rect">
            <a:avLst/>
          </a:prstGeom>
          <a:ln w="38100">
            <a:solidFill>
              <a:schemeClr val="tx1"/>
            </a:solidFill>
          </a:ln>
        </p:spPr>
      </p:pic>
      <p:sp>
        <p:nvSpPr>
          <p:cNvPr id="7" name="Rectangle 6"/>
          <p:cNvSpPr/>
          <p:nvPr/>
        </p:nvSpPr>
        <p:spPr>
          <a:xfrm>
            <a:off x="42672" y="6470523"/>
            <a:ext cx="11725656" cy="397032"/>
          </a:xfrm>
          <a:prstGeom prst="rect">
            <a:avLst/>
          </a:prstGeom>
        </p:spPr>
        <p:txBody>
          <a:bodyPr wrap="square">
            <a:spAutoFit/>
          </a:bodyPr>
          <a:lstStyle/>
          <a:p>
            <a:pPr lvl="0">
              <a:lnSpc>
                <a:spcPct val="90000"/>
              </a:lnSpc>
              <a:spcBef>
                <a:spcPts val="1000"/>
              </a:spcBef>
            </a:pPr>
            <a:r>
              <a:rPr lang="en-US" sz="1100" dirty="0">
                <a:solidFill>
                  <a:prstClr val="black"/>
                </a:solidFill>
              </a:rPr>
              <a:t>https://www.google.com/url?sa=i&amp;url=https%3A%2F%2Fen.wikipedia.org%2Fwiki%2FJoshua_Sharfstein&amp;psig=AOvVaw1PeGJnBAwreg1c5yJpSaFP&amp;ust=1648764574756000&amp;source=images&amp;cd=vfe&amp;ved=2ahUKEwi2ntLn7O72AhULBs0KHbw4AEoQr4kDegUIARCxAQ</a:t>
            </a:r>
          </a:p>
        </p:txBody>
      </p:sp>
    </p:spTree>
    <p:extLst>
      <p:ext uri="{BB962C8B-B14F-4D97-AF65-F5344CB8AC3E}">
        <p14:creationId xmlns:p14="http://schemas.microsoft.com/office/powerpoint/2010/main" val="363946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Deciding Duration of Initial Rx and Follow-Up</a:t>
            </a:r>
            <a:endParaRPr lang="en-US" sz="3200" b="1" dirty="0">
              <a:solidFill>
                <a:srgbClr val="002060"/>
              </a:solidFill>
            </a:endParaRPr>
          </a:p>
        </p:txBody>
      </p:sp>
      <p:sp>
        <p:nvSpPr>
          <p:cNvPr id="3" name="Rectangle 2"/>
          <p:cNvSpPr/>
          <p:nvPr/>
        </p:nvSpPr>
        <p:spPr>
          <a:xfrm>
            <a:off x="352067" y="2767331"/>
            <a:ext cx="8294784" cy="3970318"/>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Longer durations of opioid therapy are more likely when the injury is expected to result in prolonged severe pain (e.g., severe traumatic injuries).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b="1" dirty="0">
                <a:solidFill>
                  <a:schemeClr val="accent5">
                    <a:lumMod val="75000"/>
                  </a:schemeClr>
                </a:solidFill>
                <a:latin typeface="Open Sans"/>
              </a:rPr>
              <a:t>Evaluate patients at least every </a:t>
            </a:r>
            <a:r>
              <a:rPr lang="en-US" b="1" u="sng" dirty="0">
                <a:solidFill>
                  <a:schemeClr val="accent5">
                    <a:lumMod val="75000"/>
                  </a:schemeClr>
                </a:solidFill>
                <a:latin typeface="Open Sans"/>
              </a:rPr>
              <a:t>2 weeks</a:t>
            </a:r>
            <a:r>
              <a:rPr lang="en-US" u="sng" dirty="0">
                <a:solidFill>
                  <a:srgbClr val="000000"/>
                </a:solidFill>
                <a:latin typeface="Open Sans"/>
              </a:rPr>
              <a:t> </a:t>
            </a:r>
            <a:r>
              <a:rPr lang="en-US" dirty="0">
                <a:solidFill>
                  <a:srgbClr val="000000"/>
                </a:solidFill>
                <a:latin typeface="Open Sans"/>
              </a:rPr>
              <a:t>if they continue to receive opioids for acute pain.</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FF0000"/>
                </a:solidFill>
                <a:latin typeface="Open Sans"/>
              </a:rPr>
              <a:t>If continued for ≥1 month, ensure that reversible causes of chronic pain are addressed and that prescribing for acute pain does not unintentionally become long-term therapy </a:t>
            </a:r>
            <a:r>
              <a:rPr lang="en-US" dirty="0">
                <a:solidFill>
                  <a:srgbClr val="000000"/>
                </a:solidFill>
                <a:latin typeface="Open Sans"/>
              </a:rPr>
              <a:t>simply because medications are continued without reassessment.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Continuation of therapy should occur </a:t>
            </a:r>
            <a:r>
              <a:rPr lang="en-US" u="sng" dirty="0">
                <a:solidFill>
                  <a:srgbClr val="000000"/>
                </a:solidFill>
                <a:latin typeface="Open Sans"/>
              </a:rPr>
              <a:t>only as an intentional decision </a:t>
            </a:r>
            <a:r>
              <a:rPr lang="en-US" dirty="0">
                <a:solidFill>
                  <a:srgbClr val="000000"/>
                </a:solidFill>
                <a:latin typeface="Open Sans"/>
              </a:rPr>
              <a:t>that benefits are likely to outweigh risks and as part of a comprehensive management approach. </a:t>
            </a:r>
          </a:p>
        </p:txBody>
      </p:sp>
      <p:sp>
        <p:nvSpPr>
          <p:cNvPr id="4" name="Rectangle 3"/>
          <p:cNvSpPr/>
          <p:nvPr/>
        </p:nvSpPr>
        <p:spPr>
          <a:xfrm>
            <a:off x="2244529" y="1798097"/>
            <a:ext cx="6737742" cy="646331"/>
          </a:xfrm>
          <a:prstGeom prst="rect">
            <a:avLst/>
          </a:prstGeom>
        </p:spPr>
        <p:txBody>
          <a:bodyPr wrap="none">
            <a:spAutoFit/>
          </a:bodyPr>
          <a:lstStyle/>
          <a:p>
            <a:pPr algn="ctr"/>
            <a:r>
              <a:rPr lang="en-US" b="1" dirty="0">
                <a:solidFill>
                  <a:srgbClr val="222222"/>
                </a:solidFill>
                <a:latin typeface="Open Sans Medium"/>
              </a:rPr>
              <a:t>Recommendation 6</a:t>
            </a:r>
          </a:p>
          <a:p>
            <a:pPr algn="ctr"/>
            <a:r>
              <a:rPr lang="en-US" b="1" dirty="0">
                <a:solidFill>
                  <a:srgbClr val="002060"/>
                </a:solidFill>
                <a:latin typeface="Open Sans"/>
              </a:rPr>
              <a:t>Clinicians should prescribe no greater quantity than needed</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9292991" y="2767331"/>
            <a:ext cx="2434412" cy="3456067"/>
          </a:xfrm>
          <a:prstGeom prst="rect">
            <a:avLst/>
          </a:prstGeom>
          <a:ln w="38100">
            <a:solidFill>
              <a:schemeClr val="tx1"/>
            </a:solidFill>
          </a:ln>
        </p:spPr>
      </p:pic>
      <p:sp>
        <p:nvSpPr>
          <p:cNvPr id="6" name="TextBox 5"/>
          <p:cNvSpPr txBox="1"/>
          <p:nvPr/>
        </p:nvSpPr>
        <p:spPr>
          <a:xfrm>
            <a:off x="8209756" y="6368317"/>
            <a:ext cx="4052776" cy="369332"/>
          </a:xfrm>
          <a:prstGeom prst="rect">
            <a:avLst/>
          </a:prstGeom>
          <a:noFill/>
        </p:spPr>
        <p:txBody>
          <a:bodyPr wrap="none" rtlCol="0">
            <a:spAutoFit/>
          </a:bodyPr>
          <a:lstStyle/>
          <a:p>
            <a:r>
              <a:rPr lang="en-US" dirty="0">
                <a:solidFill>
                  <a:srgbClr val="C00000"/>
                </a:solidFill>
              </a:rPr>
              <a:t>(WV allows only for 7 days on first dose..)</a:t>
            </a:r>
          </a:p>
        </p:txBody>
      </p:sp>
    </p:spTree>
    <p:extLst>
      <p:ext uri="{BB962C8B-B14F-4D97-AF65-F5344CB8AC3E}">
        <p14:creationId xmlns:p14="http://schemas.microsoft.com/office/powerpoint/2010/main" val="30388776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Deciding Duration of Initial Rx and Follow-Up</a:t>
            </a:r>
            <a:endParaRPr lang="en-US" sz="3200" b="1" dirty="0">
              <a:solidFill>
                <a:srgbClr val="002060"/>
              </a:solidFill>
            </a:endParaRPr>
          </a:p>
        </p:txBody>
      </p:sp>
      <p:sp>
        <p:nvSpPr>
          <p:cNvPr id="3" name="Rectangle 2"/>
          <p:cNvSpPr/>
          <p:nvPr/>
        </p:nvSpPr>
        <p:spPr>
          <a:xfrm>
            <a:off x="308212" y="2852163"/>
            <a:ext cx="6891580" cy="3416320"/>
          </a:xfrm>
          <a:prstGeom prst="rect">
            <a:avLst/>
          </a:prstGeom>
        </p:spPr>
        <p:txBody>
          <a:bodyPr wrap="square">
            <a:spAutoFit/>
          </a:bodyPr>
          <a:lstStyle/>
          <a:p>
            <a:pPr>
              <a:buFont typeface="Arial" panose="020B0604020202020204" pitchFamily="34" charset="0"/>
              <a:buChar char="•"/>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70C0"/>
                </a:solidFill>
                <a:latin typeface="Open Sans"/>
              </a:rPr>
              <a:t>If patients already receiving long-term opioid therapy require additional opioids for superimposed severe acute pain (e.g., major surgery), opioids should be continued only for the duration of pain severe enough to require additional opioids</a:t>
            </a:r>
            <a:r>
              <a:rPr lang="en-US" dirty="0">
                <a:solidFill>
                  <a:srgbClr val="000000"/>
                </a:solidFill>
                <a:latin typeface="Open Sans"/>
              </a:rPr>
              <a:t>, returning to the patient’s baseline opioid dosage as soon as possible, including a taper to baseline dosage if additional opioids were used around the clock for more than a few days.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If used continuously (around the clock) for more than a few days for acute pain, </a:t>
            </a:r>
            <a:r>
              <a:rPr lang="en-US" dirty="0">
                <a:solidFill>
                  <a:srgbClr val="C00000"/>
                </a:solidFill>
                <a:latin typeface="Open Sans"/>
              </a:rPr>
              <a:t>prescribe a brief taper to minimize withdrawal symptoms on discontinuation of opioids</a:t>
            </a:r>
            <a:r>
              <a:rPr lang="en-US" dirty="0">
                <a:solidFill>
                  <a:srgbClr val="000000"/>
                </a:solidFill>
                <a:latin typeface="Open Sans"/>
              </a:rPr>
              <a:t>.</a:t>
            </a:r>
          </a:p>
        </p:txBody>
      </p:sp>
      <p:sp>
        <p:nvSpPr>
          <p:cNvPr id="4" name="Rectangle 3"/>
          <p:cNvSpPr/>
          <p:nvPr/>
        </p:nvSpPr>
        <p:spPr>
          <a:xfrm>
            <a:off x="2244529" y="1798097"/>
            <a:ext cx="6737742" cy="646331"/>
          </a:xfrm>
          <a:prstGeom prst="rect">
            <a:avLst/>
          </a:prstGeom>
        </p:spPr>
        <p:txBody>
          <a:bodyPr wrap="none">
            <a:spAutoFit/>
          </a:bodyPr>
          <a:lstStyle/>
          <a:p>
            <a:pPr algn="ctr"/>
            <a:r>
              <a:rPr lang="en-US" b="1" dirty="0">
                <a:solidFill>
                  <a:srgbClr val="222222"/>
                </a:solidFill>
                <a:latin typeface="Open Sans Medium"/>
              </a:rPr>
              <a:t>Recommendation 6</a:t>
            </a:r>
          </a:p>
          <a:p>
            <a:pPr algn="ctr"/>
            <a:r>
              <a:rPr lang="en-US" b="1" dirty="0">
                <a:solidFill>
                  <a:srgbClr val="002060"/>
                </a:solidFill>
                <a:latin typeface="Open Sans"/>
              </a:rPr>
              <a:t>Clinicians should prescribe no greater quantity than needed</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681419" y="3259148"/>
            <a:ext cx="3590084" cy="3009335"/>
          </a:xfrm>
          <a:prstGeom prst="rect">
            <a:avLst/>
          </a:prstGeom>
          <a:ln w="38100">
            <a:solidFill>
              <a:schemeClr val="tx1"/>
            </a:solidFill>
          </a:ln>
        </p:spPr>
      </p:pic>
      <p:sp>
        <p:nvSpPr>
          <p:cNvPr id="6" name="Rectangle 5"/>
          <p:cNvSpPr/>
          <p:nvPr/>
        </p:nvSpPr>
        <p:spPr>
          <a:xfrm>
            <a:off x="8622097" y="6484684"/>
            <a:ext cx="3388748" cy="276999"/>
          </a:xfrm>
          <a:prstGeom prst="rect">
            <a:avLst/>
          </a:prstGeom>
        </p:spPr>
        <p:txBody>
          <a:bodyPr wrap="none">
            <a:spAutoFit/>
          </a:bodyPr>
          <a:lstStyle/>
          <a:p>
            <a:r>
              <a:rPr lang="en-US" sz="1200" dirty="0"/>
              <a:t>https://www.ibji.com/services/orthopedic-surgery/</a:t>
            </a:r>
          </a:p>
        </p:txBody>
      </p:sp>
    </p:spTree>
    <p:extLst>
      <p:ext uri="{BB962C8B-B14F-4D97-AF65-F5344CB8AC3E}">
        <p14:creationId xmlns:p14="http://schemas.microsoft.com/office/powerpoint/2010/main" val="35303285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Deciding Duration of Initial Rx and Follow-Up</a:t>
            </a:r>
            <a:endParaRPr lang="en-US" sz="3200" b="1" dirty="0">
              <a:solidFill>
                <a:srgbClr val="002060"/>
              </a:solidFill>
            </a:endParaRPr>
          </a:p>
        </p:txBody>
      </p:sp>
      <p:sp>
        <p:nvSpPr>
          <p:cNvPr id="3" name="Rectangle 2"/>
          <p:cNvSpPr/>
          <p:nvPr/>
        </p:nvSpPr>
        <p:spPr>
          <a:xfrm>
            <a:off x="5220070" y="3117487"/>
            <a:ext cx="6032130" cy="2862322"/>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If a taper is needed, </a:t>
            </a:r>
            <a:r>
              <a:rPr lang="en-US" dirty="0">
                <a:solidFill>
                  <a:srgbClr val="0070C0"/>
                </a:solidFill>
                <a:latin typeface="Open Sans"/>
              </a:rPr>
              <a:t>durations might need to be adjusted depending on the duration of the initial opioid prescription</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Tapering </a:t>
            </a:r>
            <a:r>
              <a:rPr lang="en-US" dirty="0">
                <a:solidFill>
                  <a:srgbClr val="C00000"/>
                </a:solidFill>
                <a:latin typeface="Open Sans"/>
              </a:rPr>
              <a:t>plans should be discussed with the patient before hospital discharge </a:t>
            </a:r>
            <a:r>
              <a:rPr lang="en-US" u="sng" dirty="0">
                <a:solidFill>
                  <a:srgbClr val="000000"/>
                </a:solidFill>
                <a:latin typeface="Open Sans"/>
              </a:rPr>
              <a:t>and with clinicians coordinating the patient’s care as an outpatient</a:t>
            </a:r>
            <a:r>
              <a:rPr lang="en-US" dirty="0">
                <a:solidFill>
                  <a:srgbClr val="000000"/>
                </a:solidFill>
                <a:latin typeface="Open Sans"/>
              </a:rPr>
              <a:t>. (See Recommendation 5 for tapering considerations when patients have taken opioids continuously for &gt;1 month.)</a:t>
            </a:r>
          </a:p>
        </p:txBody>
      </p:sp>
      <p:sp>
        <p:nvSpPr>
          <p:cNvPr id="4" name="Rectangle 3"/>
          <p:cNvSpPr/>
          <p:nvPr/>
        </p:nvSpPr>
        <p:spPr>
          <a:xfrm>
            <a:off x="2244529" y="1798097"/>
            <a:ext cx="6737742" cy="646331"/>
          </a:xfrm>
          <a:prstGeom prst="rect">
            <a:avLst/>
          </a:prstGeom>
        </p:spPr>
        <p:txBody>
          <a:bodyPr wrap="none">
            <a:spAutoFit/>
          </a:bodyPr>
          <a:lstStyle/>
          <a:p>
            <a:pPr algn="ctr"/>
            <a:r>
              <a:rPr lang="en-US" b="1" dirty="0">
                <a:solidFill>
                  <a:srgbClr val="222222"/>
                </a:solidFill>
                <a:latin typeface="Open Sans Medium"/>
              </a:rPr>
              <a:t>Recommendation 6</a:t>
            </a:r>
          </a:p>
          <a:p>
            <a:pPr algn="ctr"/>
            <a:r>
              <a:rPr lang="en-US" b="1" dirty="0">
                <a:solidFill>
                  <a:srgbClr val="002060"/>
                </a:solidFill>
                <a:latin typeface="Open Sans"/>
              </a:rPr>
              <a:t>Clinicians should prescribe no greater quantity than needed</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580929" y="3387201"/>
            <a:ext cx="3873351" cy="2448498"/>
          </a:xfrm>
          <a:prstGeom prst="rect">
            <a:avLst/>
          </a:prstGeom>
          <a:ln w="38100">
            <a:solidFill>
              <a:schemeClr val="tx1"/>
            </a:solidFill>
          </a:ln>
        </p:spPr>
      </p:pic>
      <p:sp>
        <p:nvSpPr>
          <p:cNvPr id="6" name="Rectangle 5"/>
          <p:cNvSpPr/>
          <p:nvPr/>
        </p:nvSpPr>
        <p:spPr>
          <a:xfrm>
            <a:off x="180511" y="6501473"/>
            <a:ext cx="4764350" cy="276999"/>
          </a:xfrm>
          <a:prstGeom prst="rect">
            <a:avLst/>
          </a:prstGeom>
        </p:spPr>
        <p:txBody>
          <a:bodyPr wrap="square">
            <a:spAutoFit/>
          </a:bodyPr>
          <a:lstStyle/>
          <a:p>
            <a:r>
              <a:rPr lang="en-US" sz="1200" dirty="0"/>
              <a:t>https://www.teamhealth.com/blog/patient-experience-week-2019/?r=1</a:t>
            </a:r>
          </a:p>
        </p:txBody>
      </p:sp>
    </p:spTree>
    <p:extLst>
      <p:ext uri="{BB962C8B-B14F-4D97-AF65-F5344CB8AC3E}">
        <p14:creationId xmlns:p14="http://schemas.microsoft.com/office/powerpoint/2010/main" val="40907916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Deciding Duration of Initial Rx and Follow-Up</a:t>
            </a:r>
            <a:endParaRPr lang="en-US" sz="3200" b="1" dirty="0">
              <a:solidFill>
                <a:srgbClr val="002060"/>
              </a:solidFill>
            </a:endParaRPr>
          </a:p>
        </p:txBody>
      </p:sp>
      <p:sp>
        <p:nvSpPr>
          <p:cNvPr id="3" name="Rectangle 2"/>
          <p:cNvSpPr/>
          <p:nvPr/>
        </p:nvSpPr>
        <p:spPr>
          <a:xfrm>
            <a:off x="465667" y="2413338"/>
            <a:ext cx="11497733" cy="1938992"/>
          </a:xfrm>
          <a:prstGeom prst="rect">
            <a:avLst/>
          </a:prstGeom>
        </p:spPr>
        <p:txBody>
          <a:bodyPr wrap="square">
            <a:spAutoFit/>
          </a:bodyPr>
          <a:lstStyle/>
          <a:p>
            <a:endParaRPr lang="en-US" sz="2000" dirty="0">
              <a:solidFill>
                <a:srgbClr val="222222"/>
              </a:solidFill>
              <a:latin typeface="Open Sans Medium"/>
            </a:endParaRPr>
          </a:p>
          <a:p>
            <a:r>
              <a:rPr lang="en-US" sz="2000" b="1" dirty="0">
                <a:solidFill>
                  <a:srgbClr val="000000"/>
                </a:solidFill>
                <a:latin typeface="Open Sans"/>
              </a:rPr>
              <a:t>Evaluate benefits and risks with patients within 1–4 weeks of starting opioid therapy for subacute or chronic pain or of dosage escalation. Regularly re-evaluate benefits and risks of continued opioid therapy with patients </a:t>
            </a:r>
          </a:p>
          <a:p>
            <a:endParaRPr lang="en-US" sz="2000" b="1" dirty="0">
              <a:solidFill>
                <a:srgbClr val="000000"/>
              </a:solidFill>
              <a:latin typeface="Open Sans"/>
            </a:endParaRPr>
          </a:p>
          <a:p>
            <a:r>
              <a:rPr lang="en-US" sz="2000" b="1" dirty="0">
                <a:solidFill>
                  <a:srgbClr val="000000"/>
                </a:solidFill>
                <a:latin typeface="Open Sans"/>
              </a:rPr>
              <a:t>(recommendation category: A; evidence type: 4).</a:t>
            </a:r>
            <a:endParaRPr lang="en-US" sz="2000" b="1" i="0" dirty="0">
              <a:solidFill>
                <a:srgbClr val="000000"/>
              </a:solidFill>
              <a:effectLst/>
              <a:latin typeface="Open Sans"/>
            </a:endParaRPr>
          </a:p>
        </p:txBody>
      </p:sp>
      <p:sp>
        <p:nvSpPr>
          <p:cNvPr id="4" name="Rectangle 3"/>
          <p:cNvSpPr/>
          <p:nvPr/>
        </p:nvSpPr>
        <p:spPr>
          <a:xfrm>
            <a:off x="4939273" y="1867347"/>
            <a:ext cx="2313454" cy="369332"/>
          </a:xfrm>
          <a:prstGeom prst="rect">
            <a:avLst/>
          </a:prstGeom>
        </p:spPr>
        <p:txBody>
          <a:bodyPr wrap="none">
            <a:spAutoFit/>
          </a:bodyPr>
          <a:lstStyle/>
          <a:p>
            <a:pPr algn="ctr"/>
            <a:r>
              <a:rPr lang="en-US" b="1" dirty="0">
                <a:solidFill>
                  <a:srgbClr val="222222"/>
                </a:solidFill>
                <a:latin typeface="Open Sans Medium"/>
              </a:rPr>
              <a:t>Recommendation 7</a:t>
            </a:r>
          </a:p>
        </p:txBody>
      </p:sp>
    </p:spTree>
    <p:extLst>
      <p:ext uri="{BB962C8B-B14F-4D97-AF65-F5344CB8AC3E}">
        <p14:creationId xmlns:p14="http://schemas.microsoft.com/office/powerpoint/2010/main" val="40448226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Deciding Duration of Initial Rx and Follow-Up</a:t>
            </a:r>
            <a:endParaRPr lang="en-US" sz="3200" b="1" dirty="0">
              <a:solidFill>
                <a:srgbClr val="002060"/>
              </a:solidFill>
            </a:endParaRPr>
          </a:p>
        </p:txBody>
      </p:sp>
      <p:sp>
        <p:nvSpPr>
          <p:cNvPr id="3" name="Rectangle 2"/>
          <p:cNvSpPr/>
          <p:nvPr/>
        </p:nvSpPr>
        <p:spPr>
          <a:xfrm>
            <a:off x="262467" y="2889119"/>
            <a:ext cx="7203653" cy="3416320"/>
          </a:xfrm>
          <a:prstGeom prst="rect">
            <a:avLst/>
          </a:prstGeom>
        </p:spPr>
        <p:txBody>
          <a:bodyPr wrap="square">
            <a:spAutoFit/>
          </a:bodyPr>
          <a:lstStyle/>
          <a:p>
            <a:endParaRPr lang="en-US" dirty="0">
              <a:solidFill>
                <a:srgbClr val="222222"/>
              </a:solidFill>
              <a:latin typeface="Open Sans"/>
            </a:endParaRPr>
          </a:p>
          <a:p>
            <a:pPr marL="285750" indent="-285750">
              <a:buFont typeface="Courier New" panose="02070309020205020404" pitchFamily="49" charset="0"/>
              <a:buChar char="o"/>
            </a:pPr>
            <a:r>
              <a:rPr lang="en-US" dirty="0">
                <a:solidFill>
                  <a:srgbClr val="000000"/>
                </a:solidFill>
                <a:latin typeface="Open Sans"/>
              </a:rPr>
              <a:t>In addition to evaluating benefits and risks before starting opioid therapy (see Recommendation 2), </a:t>
            </a:r>
            <a:r>
              <a:rPr lang="en-US" b="1" dirty="0">
                <a:solidFill>
                  <a:srgbClr val="C00000"/>
                </a:solidFill>
                <a:latin typeface="Open Sans"/>
              </a:rPr>
              <a:t>evaluate patients to assess benefits and risks within 1–4 weeks of starting long-term opioid therapy or of dosage escalation</a:t>
            </a:r>
            <a:r>
              <a:rPr lang="en-US" dirty="0">
                <a:solidFill>
                  <a:srgbClr val="000000"/>
                </a:solidFill>
                <a:latin typeface="Open Sans"/>
              </a:rPr>
              <a: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Consider follow-up intervals within the lower end of this range when </a:t>
            </a:r>
            <a:r>
              <a:rPr lang="en-US" dirty="0">
                <a:solidFill>
                  <a:srgbClr val="FF0000"/>
                </a:solidFill>
                <a:latin typeface="Open Sans"/>
              </a:rPr>
              <a:t>ER/LA</a:t>
            </a:r>
            <a:r>
              <a:rPr lang="en-US" dirty="0">
                <a:solidFill>
                  <a:srgbClr val="000000"/>
                </a:solidFill>
                <a:latin typeface="Open Sans"/>
              </a:rPr>
              <a:t> opioids are started or increased, because of the </a:t>
            </a:r>
            <a:r>
              <a:rPr lang="en-US" dirty="0">
                <a:solidFill>
                  <a:srgbClr val="0070C0"/>
                </a:solidFill>
                <a:latin typeface="Open Sans"/>
              </a:rPr>
              <a:t>increased risk for overdose within the first 2 weeks of treatment</a:t>
            </a:r>
            <a:r>
              <a:rPr lang="en-US" dirty="0">
                <a:solidFill>
                  <a:srgbClr val="000000"/>
                </a:solidFill>
                <a:latin typeface="Open Sans"/>
              </a:rPr>
              <a:t>, or when total daily dosage is ≥50 MME/day. (Overdose risk is doubled for dosages of 50 to &lt;100 MME/day relative to &lt;20 MME/day.) (See Recommendation 4.)</a:t>
            </a:r>
          </a:p>
        </p:txBody>
      </p:sp>
      <p:sp>
        <p:nvSpPr>
          <p:cNvPr id="4" name="Rectangle 3"/>
          <p:cNvSpPr/>
          <p:nvPr/>
        </p:nvSpPr>
        <p:spPr>
          <a:xfrm>
            <a:off x="706967" y="1849404"/>
            <a:ext cx="10778065" cy="646331"/>
          </a:xfrm>
          <a:prstGeom prst="rect">
            <a:avLst/>
          </a:prstGeom>
        </p:spPr>
        <p:txBody>
          <a:bodyPr wrap="square">
            <a:spAutoFit/>
          </a:bodyPr>
          <a:lstStyle/>
          <a:p>
            <a:pPr algn="ctr"/>
            <a:r>
              <a:rPr lang="en-US" b="1" dirty="0">
                <a:solidFill>
                  <a:srgbClr val="222222"/>
                </a:solidFill>
                <a:latin typeface="Open Sans Medium"/>
              </a:rPr>
              <a:t>Recommendation 7</a:t>
            </a:r>
          </a:p>
          <a:p>
            <a:pPr algn="ctr"/>
            <a:r>
              <a:rPr lang="en-US" b="1" dirty="0">
                <a:solidFill>
                  <a:srgbClr val="002060"/>
                </a:solidFill>
                <a:latin typeface="Open Sans"/>
              </a:rPr>
              <a:t>Evaluate patients within 1–4 weeks of starting opioid therapy</a:t>
            </a:r>
            <a:endParaRPr lang="en-US" dirty="0">
              <a:solidFill>
                <a:srgbClr val="002060"/>
              </a:solidFill>
              <a:latin typeface="Open Sans Medium"/>
            </a:endParaRPr>
          </a:p>
        </p:txBody>
      </p:sp>
      <p:sp>
        <p:nvSpPr>
          <p:cNvPr id="5" name="TextBox 4"/>
          <p:cNvSpPr txBox="1"/>
          <p:nvPr/>
        </p:nvSpPr>
        <p:spPr>
          <a:xfrm rot="1619321">
            <a:off x="8051180" y="4499179"/>
            <a:ext cx="3308163" cy="830997"/>
          </a:xfrm>
          <a:prstGeom prst="rect">
            <a:avLst/>
          </a:prstGeom>
          <a:noFill/>
        </p:spPr>
        <p:txBody>
          <a:bodyPr wrap="square" rtlCol="0">
            <a:spAutoFit/>
          </a:bodyPr>
          <a:lstStyle/>
          <a:p>
            <a:r>
              <a:rPr lang="en-US" sz="4800" b="1" dirty="0">
                <a:solidFill>
                  <a:srgbClr val="00B050"/>
                </a:solidFill>
              </a:rPr>
              <a:t>1 week FU!</a:t>
            </a:r>
          </a:p>
        </p:txBody>
      </p:sp>
    </p:spTree>
    <p:extLst>
      <p:ext uri="{BB962C8B-B14F-4D97-AF65-F5344CB8AC3E}">
        <p14:creationId xmlns:p14="http://schemas.microsoft.com/office/powerpoint/2010/main" val="42005195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Deciding Duration of Initial Rx and Follow-Up</a:t>
            </a:r>
            <a:endParaRPr lang="en-US" sz="3200" b="1" dirty="0">
              <a:solidFill>
                <a:srgbClr val="002060"/>
              </a:solidFill>
            </a:endParaRPr>
          </a:p>
        </p:txBody>
      </p:sp>
      <p:sp>
        <p:nvSpPr>
          <p:cNvPr id="3" name="Rectangle 2"/>
          <p:cNvSpPr/>
          <p:nvPr/>
        </p:nvSpPr>
        <p:spPr>
          <a:xfrm>
            <a:off x="240356" y="3194373"/>
            <a:ext cx="7785058" cy="2862322"/>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Shorter follow-up intervals (</a:t>
            </a:r>
            <a:r>
              <a:rPr lang="en-US" dirty="0">
                <a:solidFill>
                  <a:srgbClr val="FF0000"/>
                </a:solidFill>
                <a:latin typeface="Open Sans"/>
              </a:rPr>
              <a:t>every 2–3 days for the first week) should be considered when starting or increasing the dosage of methadone</a:t>
            </a:r>
            <a:r>
              <a:rPr lang="en-US" dirty="0">
                <a:solidFill>
                  <a:srgbClr val="000000"/>
                </a:solidFill>
                <a:latin typeface="Open Sans"/>
              </a:rPr>
              <a:t>, because of the variable half-life of this drug (see Recommendation 3)</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An initial follow-up interval closer to </a:t>
            </a:r>
            <a:r>
              <a:rPr lang="en-US" dirty="0">
                <a:solidFill>
                  <a:srgbClr val="0070C0"/>
                </a:solidFill>
                <a:latin typeface="Open Sans"/>
              </a:rPr>
              <a:t>4 weeks can be considered when starting immediate-release opioids at a dosage of &lt;50 MME/day.</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Follow up and evaluate patients with subacute pain who started opioid therapy for acute pain and have been treated with opioid therapy for 30 days to reassess the patient’s pain, function, and treatment course. </a:t>
            </a:r>
          </a:p>
        </p:txBody>
      </p:sp>
      <p:sp>
        <p:nvSpPr>
          <p:cNvPr id="4" name="Rectangle 3"/>
          <p:cNvSpPr/>
          <p:nvPr/>
        </p:nvSpPr>
        <p:spPr>
          <a:xfrm>
            <a:off x="706967" y="1849404"/>
            <a:ext cx="10778065" cy="646331"/>
          </a:xfrm>
          <a:prstGeom prst="rect">
            <a:avLst/>
          </a:prstGeom>
        </p:spPr>
        <p:txBody>
          <a:bodyPr wrap="square">
            <a:spAutoFit/>
          </a:bodyPr>
          <a:lstStyle/>
          <a:p>
            <a:pPr algn="ctr"/>
            <a:r>
              <a:rPr lang="en-US" b="1" dirty="0">
                <a:solidFill>
                  <a:srgbClr val="222222"/>
                </a:solidFill>
                <a:latin typeface="Open Sans Medium"/>
              </a:rPr>
              <a:t>Recommendation 7</a:t>
            </a:r>
          </a:p>
          <a:p>
            <a:pPr algn="ctr"/>
            <a:r>
              <a:rPr lang="en-US" b="1" dirty="0">
                <a:solidFill>
                  <a:srgbClr val="002060"/>
                </a:solidFill>
                <a:latin typeface="Open Sans"/>
              </a:rPr>
              <a:t>Evaluate patients within 1–4 weeks of starting opioid therapy</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529909" y="3385516"/>
            <a:ext cx="3188616" cy="2480035"/>
          </a:xfrm>
          <a:prstGeom prst="rect">
            <a:avLst/>
          </a:prstGeom>
          <a:ln w="38100">
            <a:solidFill>
              <a:schemeClr val="tx1"/>
            </a:solidFill>
          </a:ln>
        </p:spPr>
      </p:pic>
      <p:sp>
        <p:nvSpPr>
          <p:cNvPr id="6" name="Rectangle 5"/>
          <p:cNvSpPr/>
          <p:nvPr/>
        </p:nvSpPr>
        <p:spPr>
          <a:xfrm>
            <a:off x="9205814" y="6454533"/>
            <a:ext cx="2803973" cy="276999"/>
          </a:xfrm>
          <a:prstGeom prst="rect">
            <a:avLst/>
          </a:prstGeom>
        </p:spPr>
        <p:txBody>
          <a:bodyPr wrap="none">
            <a:spAutoFit/>
          </a:bodyPr>
          <a:lstStyle/>
          <a:p>
            <a:r>
              <a:rPr lang="en-US" sz="1200" dirty="0"/>
              <a:t>https://www.centerwellprimarycare.com/</a:t>
            </a:r>
          </a:p>
        </p:txBody>
      </p:sp>
    </p:spTree>
    <p:extLst>
      <p:ext uri="{BB962C8B-B14F-4D97-AF65-F5344CB8AC3E}">
        <p14:creationId xmlns:p14="http://schemas.microsoft.com/office/powerpoint/2010/main" val="12950307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Deciding Duration of Initial Rx and Follow-Up</a:t>
            </a:r>
            <a:endParaRPr lang="en-US" sz="3200" b="1" dirty="0">
              <a:solidFill>
                <a:srgbClr val="002060"/>
              </a:solidFill>
            </a:endParaRPr>
          </a:p>
        </p:txBody>
      </p:sp>
      <p:sp>
        <p:nvSpPr>
          <p:cNvPr id="3" name="Rectangle 2"/>
          <p:cNvSpPr/>
          <p:nvPr/>
        </p:nvSpPr>
        <p:spPr>
          <a:xfrm>
            <a:off x="266700" y="3040377"/>
            <a:ext cx="7288197" cy="3416320"/>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Regularly reassess all patients receiving long-term therapy with a suggested interval of </a:t>
            </a:r>
            <a:r>
              <a:rPr lang="en-US" dirty="0">
                <a:solidFill>
                  <a:srgbClr val="FF0000"/>
                </a:solidFill>
                <a:latin typeface="Open Sans"/>
              </a:rPr>
              <a:t>every 3 months </a:t>
            </a:r>
            <a:r>
              <a:rPr lang="en-US" dirty="0">
                <a:solidFill>
                  <a:srgbClr val="000000"/>
                </a:solidFill>
                <a:latin typeface="Open Sans"/>
              </a:rPr>
              <a:t>or more frequently for most patients.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Clinicians seeing new patients already receiving opioids should establish treatment goals, including functional goals, for continued opioid therapy (see Recommendation 2).</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Reevaluate patients who are at </a:t>
            </a:r>
            <a:r>
              <a:rPr lang="en-US" dirty="0">
                <a:solidFill>
                  <a:srgbClr val="FF0000"/>
                </a:solidFill>
                <a:latin typeface="Open Sans"/>
              </a:rPr>
              <a:t>higher risk for opioid use disorder or overdose more frequently than every 3 months</a:t>
            </a:r>
            <a:r>
              <a:rPr lang="en-US" dirty="0">
                <a:solidFill>
                  <a:srgbClr val="000000"/>
                </a:solidFill>
                <a:latin typeface="Open Sans"/>
              </a:rPr>
              <a:t>. Regularly screen all patients for these conditions, which can change during the course of treatment (see Recommendation 8).</a:t>
            </a:r>
          </a:p>
        </p:txBody>
      </p:sp>
      <p:sp>
        <p:nvSpPr>
          <p:cNvPr id="4" name="Rectangle 3"/>
          <p:cNvSpPr/>
          <p:nvPr/>
        </p:nvSpPr>
        <p:spPr>
          <a:xfrm>
            <a:off x="706967" y="1849404"/>
            <a:ext cx="10778065" cy="646331"/>
          </a:xfrm>
          <a:prstGeom prst="rect">
            <a:avLst/>
          </a:prstGeom>
        </p:spPr>
        <p:txBody>
          <a:bodyPr wrap="square">
            <a:spAutoFit/>
          </a:bodyPr>
          <a:lstStyle/>
          <a:p>
            <a:pPr algn="ctr"/>
            <a:r>
              <a:rPr lang="en-US" b="1" dirty="0">
                <a:solidFill>
                  <a:srgbClr val="222222"/>
                </a:solidFill>
                <a:latin typeface="Open Sans Medium"/>
              </a:rPr>
              <a:t>Recommendation 7</a:t>
            </a:r>
          </a:p>
          <a:p>
            <a:pPr algn="ctr"/>
            <a:r>
              <a:rPr lang="en-US" b="1" dirty="0">
                <a:solidFill>
                  <a:srgbClr val="002060"/>
                </a:solidFill>
                <a:latin typeface="Open Sans"/>
              </a:rPr>
              <a:t>Evaluate patients within 1–4 weeks of starting opioid therapy</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658091" y="3293616"/>
            <a:ext cx="2695709" cy="2517226"/>
          </a:xfrm>
          <a:prstGeom prst="rect">
            <a:avLst/>
          </a:prstGeom>
        </p:spPr>
      </p:pic>
      <p:sp>
        <p:nvSpPr>
          <p:cNvPr id="6" name="Rectangle 5"/>
          <p:cNvSpPr/>
          <p:nvPr/>
        </p:nvSpPr>
        <p:spPr>
          <a:xfrm>
            <a:off x="8037251" y="6608723"/>
            <a:ext cx="4080769" cy="246221"/>
          </a:xfrm>
          <a:prstGeom prst="rect">
            <a:avLst/>
          </a:prstGeom>
        </p:spPr>
        <p:txBody>
          <a:bodyPr wrap="square">
            <a:spAutoFit/>
          </a:bodyPr>
          <a:lstStyle/>
          <a:p>
            <a:r>
              <a:rPr lang="en-US" sz="1000" dirty="0"/>
              <a:t>https://bendycomputers.com/product/3-months-of-support-for-a-business</a:t>
            </a:r>
          </a:p>
        </p:txBody>
      </p:sp>
    </p:spTree>
    <p:extLst>
      <p:ext uri="{BB962C8B-B14F-4D97-AF65-F5344CB8AC3E}">
        <p14:creationId xmlns:p14="http://schemas.microsoft.com/office/powerpoint/2010/main" val="16852360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Deciding Duration of Initial Rx and Follow-Up</a:t>
            </a:r>
            <a:endParaRPr lang="en-US" sz="3200" b="1" dirty="0">
              <a:solidFill>
                <a:srgbClr val="002060"/>
              </a:solidFill>
            </a:endParaRPr>
          </a:p>
        </p:txBody>
      </p:sp>
      <p:sp>
        <p:nvSpPr>
          <p:cNvPr id="3" name="Rectangle 2"/>
          <p:cNvSpPr/>
          <p:nvPr/>
        </p:nvSpPr>
        <p:spPr>
          <a:xfrm>
            <a:off x="194324" y="2733400"/>
            <a:ext cx="8221708" cy="3970318"/>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Health systems can help minimize unintended effects on patients by ensuring all patients can access and afford follow-up evaluation.</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70C0"/>
                </a:solidFill>
                <a:latin typeface="Open Sans"/>
              </a:rPr>
              <a:t>Where virtual visits are part of standard care,  or for patients for whom in-person follow-up visits are challenging (e.g., frail patients), follow-up through telehealth modalities might be conducted.</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At follow-up, review patient perspectives and goals, determine whether opioids continue to meet treatment goals, determine whether the patient has experienced common or serious adverse events or has signs of opioid use disorder.</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Ensure that treatment for depression, anxiety, or other psychological comorbidities is optimized.</a:t>
            </a:r>
          </a:p>
        </p:txBody>
      </p:sp>
      <p:sp>
        <p:nvSpPr>
          <p:cNvPr id="4" name="Rectangle 3"/>
          <p:cNvSpPr/>
          <p:nvPr/>
        </p:nvSpPr>
        <p:spPr>
          <a:xfrm>
            <a:off x="706967" y="1849404"/>
            <a:ext cx="10778065" cy="646331"/>
          </a:xfrm>
          <a:prstGeom prst="rect">
            <a:avLst/>
          </a:prstGeom>
        </p:spPr>
        <p:txBody>
          <a:bodyPr wrap="square">
            <a:spAutoFit/>
          </a:bodyPr>
          <a:lstStyle/>
          <a:p>
            <a:pPr algn="ctr"/>
            <a:r>
              <a:rPr lang="en-US" b="1" dirty="0">
                <a:solidFill>
                  <a:srgbClr val="222222"/>
                </a:solidFill>
                <a:latin typeface="Open Sans Medium"/>
              </a:rPr>
              <a:t>Recommendation 7</a:t>
            </a:r>
          </a:p>
          <a:p>
            <a:pPr algn="ctr"/>
            <a:r>
              <a:rPr lang="en-US" b="1" dirty="0">
                <a:solidFill>
                  <a:srgbClr val="002060"/>
                </a:solidFill>
                <a:latin typeface="Open Sans"/>
              </a:rPr>
              <a:t>Evaluate patients within 1–4 weeks of starting opioid therapy</a:t>
            </a:r>
            <a:endParaRPr lang="en-US"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959872" y="3158681"/>
            <a:ext cx="2787858" cy="2379215"/>
          </a:xfrm>
          <a:prstGeom prst="rect">
            <a:avLst/>
          </a:prstGeom>
          <a:ln w="38100">
            <a:solidFill>
              <a:schemeClr val="tx1"/>
            </a:solidFill>
          </a:ln>
        </p:spPr>
      </p:pic>
      <p:sp>
        <p:nvSpPr>
          <p:cNvPr id="6" name="Rectangle 5"/>
          <p:cNvSpPr/>
          <p:nvPr/>
        </p:nvSpPr>
        <p:spPr>
          <a:xfrm>
            <a:off x="6195570" y="6580608"/>
            <a:ext cx="6096000" cy="246221"/>
          </a:xfrm>
          <a:prstGeom prst="rect">
            <a:avLst/>
          </a:prstGeom>
        </p:spPr>
        <p:txBody>
          <a:bodyPr>
            <a:spAutoFit/>
          </a:bodyPr>
          <a:lstStyle/>
          <a:p>
            <a:r>
              <a:rPr lang="en-US" sz="1000" dirty="0"/>
              <a:t>https://www.cdc.gov/chronicdisease/resources/publications/factsheets/telehealth-in-rural-communities.htm</a:t>
            </a:r>
          </a:p>
        </p:txBody>
      </p:sp>
    </p:spTree>
    <p:extLst>
      <p:ext uri="{BB962C8B-B14F-4D97-AF65-F5344CB8AC3E}">
        <p14:creationId xmlns:p14="http://schemas.microsoft.com/office/powerpoint/2010/main" val="882600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Deciding Duration of Initial Rx and Follow-Up</a:t>
            </a:r>
            <a:endParaRPr lang="en-US" sz="3200" b="1" dirty="0">
              <a:solidFill>
                <a:srgbClr val="002060"/>
              </a:solidFill>
            </a:endParaRPr>
          </a:p>
        </p:txBody>
      </p:sp>
      <p:sp>
        <p:nvSpPr>
          <p:cNvPr id="3" name="Rectangle 2"/>
          <p:cNvSpPr/>
          <p:nvPr/>
        </p:nvSpPr>
        <p:spPr>
          <a:xfrm>
            <a:off x="117713" y="2845734"/>
            <a:ext cx="11636322" cy="3970318"/>
          </a:xfrm>
          <a:prstGeom prst="rect">
            <a:avLst/>
          </a:prstGeom>
        </p:spPr>
        <p:txBody>
          <a:bodyPr wrap="square">
            <a:spAutoFit/>
          </a:bodyPr>
          <a:lstStyle/>
          <a:p>
            <a:pPr marL="285750" indent="-285750">
              <a:buFont typeface="Courier New" panose="02070309020205020404" pitchFamily="49" charset="0"/>
              <a:buChar char="o"/>
            </a:pPr>
            <a:r>
              <a:rPr lang="en-US" b="1" dirty="0">
                <a:solidFill>
                  <a:srgbClr val="FF0000"/>
                </a:solidFill>
                <a:latin typeface="Open Sans"/>
              </a:rPr>
              <a:t>Ask patients about their preferences for continuing opioids, </a:t>
            </a:r>
            <a:r>
              <a:rPr lang="en-US" dirty="0">
                <a:solidFill>
                  <a:srgbClr val="000000"/>
                </a:solidFill>
                <a:latin typeface="Open Sans"/>
              </a:rPr>
              <a:t>considering their effects on pain and function relative to any adverse effects experienced. If risks outweigh benefits of continued opioid therapy (e.g.,</a:t>
            </a:r>
          </a:p>
          <a:p>
            <a:pPr marL="285750" indent="-285750">
              <a:buFont typeface="Courier New" panose="02070309020205020404" pitchFamily="49" charset="0"/>
              <a:buChar char="o"/>
            </a:pPr>
            <a:endParaRPr lang="en-US" dirty="0">
              <a:solidFill>
                <a:srgbClr val="000000"/>
              </a:solidFill>
              <a:latin typeface="Open Sans"/>
            </a:endParaRPr>
          </a:p>
          <a:p>
            <a:r>
              <a:rPr lang="en-US" dirty="0">
                <a:solidFill>
                  <a:srgbClr val="000000"/>
                </a:solidFill>
                <a:latin typeface="Open Sans"/>
              </a:rPr>
              <a:t> 	if no improvements in pain and function; </a:t>
            </a:r>
          </a:p>
          <a:p>
            <a:r>
              <a:rPr lang="en-US" dirty="0">
                <a:solidFill>
                  <a:srgbClr val="000000"/>
                </a:solidFill>
                <a:latin typeface="Open Sans"/>
              </a:rPr>
              <a:t>  	if taking ≥50 MME/day or opioids combined with benzodiazepines without evidence of benefit; </a:t>
            </a:r>
          </a:p>
          <a:p>
            <a:r>
              <a:rPr lang="en-US" dirty="0">
                <a:solidFill>
                  <a:srgbClr val="000000"/>
                </a:solidFill>
                <a:latin typeface="Open Sans"/>
              </a:rPr>
              <a:t>  	if patients believe benefits no longer outweigh risks; or </a:t>
            </a:r>
          </a:p>
          <a:p>
            <a:r>
              <a:rPr lang="en-US" dirty="0">
                <a:solidFill>
                  <a:srgbClr val="000000"/>
                </a:solidFill>
                <a:latin typeface="Open Sans"/>
              </a:rPr>
              <a:t>  	if patient request dosage reduction or discontinuation; or </a:t>
            </a:r>
          </a:p>
          <a:p>
            <a:r>
              <a:rPr lang="en-US" dirty="0">
                <a:solidFill>
                  <a:srgbClr val="000000"/>
                </a:solidFill>
                <a:latin typeface="Open Sans"/>
              </a:rPr>
              <a:t>  	if patients experience overdose or other serious adverse events), </a:t>
            </a:r>
          </a:p>
          <a:p>
            <a:pPr marL="285750" indent="-285750">
              <a:buFont typeface="Arial" panose="020B0604020202020204" pitchFamily="34" charset="0"/>
              <a:buChar char="•"/>
            </a:pPr>
            <a:endParaRPr lang="en-US" dirty="0">
              <a:solidFill>
                <a:srgbClr val="000000"/>
              </a:solidFill>
              <a:latin typeface="Open Sans"/>
            </a:endParaRPr>
          </a:p>
          <a:p>
            <a:r>
              <a:rPr lang="en-US" dirty="0">
                <a:solidFill>
                  <a:srgbClr val="000000"/>
                </a:solidFill>
                <a:latin typeface="Open Sans"/>
              </a:rPr>
              <a:t>    Then </a:t>
            </a:r>
            <a:r>
              <a:rPr lang="en-US" b="1" dirty="0">
                <a:solidFill>
                  <a:srgbClr val="0070C0"/>
                </a:solidFill>
                <a:latin typeface="Open Sans"/>
              </a:rPr>
              <a:t>work with patients to taper and discontinue opioids when possible </a:t>
            </a:r>
            <a:r>
              <a:rPr lang="en-US" dirty="0">
                <a:solidFill>
                  <a:srgbClr val="000000"/>
                </a:solidFill>
                <a:latin typeface="Open Sans"/>
              </a:rPr>
              <a:t>(see from Recommendation 5).</a:t>
            </a:r>
          </a:p>
          <a:p>
            <a:endParaRPr lang="en-US" dirty="0">
              <a:solidFill>
                <a:srgbClr val="000000"/>
              </a:solidFill>
              <a:latin typeface="Open Sans"/>
            </a:endParaRPr>
          </a:p>
          <a:p>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Clinicians should maximize pain treatment with non-pharmacologic and non-opioid pharmacologic treatments as appropriate (see Recommendation 2).</a:t>
            </a:r>
          </a:p>
        </p:txBody>
      </p:sp>
      <p:sp>
        <p:nvSpPr>
          <p:cNvPr id="4" name="Rectangle 3"/>
          <p:cNvSpPr/>
          <p:nvPr/>
        </p:nvSpPr>
        <p:spPr>
          <a:xfrm>
            <a:off x="706967" y="1849404"/>
            <a:ext cx="10778065" cy="646331"/>
          </a:xfrm>
          <a:prstGeom prst="rect">
            <a:avLst/>
          </a:prstGeom>
        </p:spPr>
        <p:txBody>
          <a:bodyPr wrap="square">
            <a:spAutoFit/>
          </a:bodyPr>
          <a:lstStyle/>
          <a:p>
            <a:pPr algn="ctr"/>
            <a:r>
              <a:rPr lang="en-US" b="1" dirty="0">
                <a:solidFill>
                  <a:srgbClr val="222222"/>
                </a:solidFill>
                <a:latin typeface="Open Sans Medium"/>
              </a:rPr>
              <a:t>Recommendation 7</a:t>
            </a:r>
          </a:p>
          <a:p>
            <a:pPr algn="ctr"/>
            <a:r>
              <a:rPr lang="en-US" b="1" dirty="0">
                <a:solidFill>
                  <a:srgbClr val="002060"/>
                </a:solidFill>
                <a:latin typeface="Open Sans"/>
              </a:rPr>
              <a:t>Evaluate patients within 1–4 weeks of starting opioid therapy</a:t>
            </a:r>
            <a:endParaRPr lang="en-US" dirty="0">
              <a:solidFill>
                <a:srgbClr val="002060"/>
              </a:solidFill>
              <a:latin typeface="Open Sans Medium"/>
            </a:endParaRPr>
          </a:p>
        </p:txBody>
      </p:sp>
    </p:spTree>
    <p:extLst>
      <p:ext uri="{BB962C8B-B14F-4D97-AF65-F5344CB8AC3E}">
        <p14:creationId xmlns:p14="http://schemas.microsoft.com/office/powerpoint/2010/main" val="34803014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p>
        </p:txBody>
      </p:sp>
      <p:sp>
        <p:nvSpPr>
          <p:cNvPr id="3" name="Rectangle 2"/>
          <p:cNvSpPr/>
          <p:nvPr/>
        </p:nvSpPr>
        <p:spPr>
          <a:xfrm>
            <a:off x="330199" y="2497372"/>
            <a:ext cx="11243733" cy="2215991"/>
          </a:xfrm>
          <a:prstGeom prst="rect">
            <a:avLst/>
          </a:prstGeom>
        </p:spPr>
        <p:txBody>
          <a:bodyPr wrap="square">
            <a:spAutoFit/>
          </a:bodyPr>
          <a:lstStyle/>
          <a:p>
            <a:endParaRPr lang="en-US" dirty="0">
              <a:solidFill>
                <a:srgbClr val="222222"/>
              </a:solidFill>
              <a:latin typeface="Open Sans Medium"/>
            </a:endParaRPr>
          </a:p>
          <a:p>
            <a:r>
              <a:rPr lang="en-US" sz="2000" b="1" dirty="0">
                <a:solidFill>
                  <a:srgbClr val="000000"/>
                </a:solidFill>
                <a:latin typeface="Open Sans"/>
              </a:rPr>
              <a:t>Before starting and periodically during continuation of opioid therapy, clinicians should evaluate risk for opioid-related harms and discuss risk with patients. Clinicians should work with patients to incorporate into the management plan strategies to mitigate risk, including offering naloxone</a:t>
            </a:r>
          </a:p>
          <a:p>
            <a:endParaRPr lang="en-US" sz="2000" b="1" dirty="0">
              <a:solidFill>
                <a:srgbClr val="000000"/>
              </a:solidFill>
              <a:latin typeface="Open Sans"/>
            </a:endParaRPr>
          </a:p>
          <a:p>
            <a:r>
              <a:rPr lang="en-US" sz="2000" b="1" dirty="0">
                <a:solidFill>
                  <a:srgbClr val="000000"/>
                </a:solidFill>
                <a:latin typeface="Open Sans"/>
              </a:rPr>
              <a:t> (recommendation category: A; evidence type: 4).</a:t>
            </a:r>
            <a:endParaRPr lang="en-US" sz="2000" b="0" i="0" dirty="0">
              <a:solidFill>
                <a:srgbClr val="000000"/>
              </a:solidFill>
              <a:effectLst/>
              <a:latin typeface="Open Sans"/>
            </a:endParaRPr>
          </a:p>
        </p:txBody>
      </p:sp>
      <p:sp>
        <p:nvSpPr>
          <p:cNvPr id="4" name="Rectangle 3"/>
          <p:cNvSpPr/>
          <p:nvPr/>
        </p:nvSpPr>
        <p:spPr>
          <a:xfrm>
            <a:off x="1380067" y="1690688"/>
            <a:ext cx="9279466" cy="369332"/>
          </a:xfrm>
          <a:prstGeom prst="rect">
            <a:avLst/>
          </a:prstGeom>
        </p:spPr>
        <p:txBody>
          <a:bodyPr wrap="square">
            <a:spAutoFit/>
          </a:bodyPr>
          <a:lstStyle/>
          <a:p>
            <a:pPr algn="ctr"/>
            <a:r>
              <a:rPr lang="en-US" b="1" dirty="0">
                <a:solidFill>
                  <a:srgbClr val="222222"/>
                </a:solidFill>
                <a:latin typeface="Open Sans Medium"/>
              </a:rPr>
              <a:t>Recommendation 8</a:t>
            </a:r>
          </a:p>
        </p:txBody>
      </p:sp>
    </p:spTree>
    <p:extLst>
      <p:ext uri="{BB962C8B-B14F-4D97-AF65-F5344CB8AC3E}">
        <p14:creationId xmlns:p14="http://schemas.microsoft.com/office/powerpoint/2010/main" val="4207012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364067" y="2026975"/>
            <a:ext cx="10921999" cy="2554545"/>
          </a:xfrm>
          <a:prstGeom prst="rect">
            <a:avLst/>
          </a:prstGeom>
        </p:spPr>
        <p:txBody>
          <a:bodyPr wrap="square">
            <a:spAutoFit/>
          </a:bodyPr>
          <a:lstStyle/>
          <a:p>
            <a:r>
              <a:rPr lang="en-US" sz="2000" dirty="0"/>
              <a:t>“The 2022 guideline aims to promote equitable access to effective, informed, individualized, and safe pain management that improves patients’ function and quality of life, while clarifying and reducing the risks associated with opioid use. Ideally, new recommendations should result in greater and more equitable access to the full range of evidence-based treatments for pain, more judicious initial use of opioids, and more careful consideration and management of benefits and risks associated with continuing, tapering, or discontinuing opioids in patients who are already receiving them long term.”</a:t>
            </a:r>
          </a:p>
          <a:p>
            <a:endParaRPr lang="en-US" sz="2000" dirty="0"/>
          </a:p>
          <a:p>
            <a:endParaRPr lang="en-US" sz="2000" dirty="0"/>
          </a:p>
        </p:txBody>
      </p:sp>
      <p:sp>
        <p:nvSpPr>
          <p:cNvPr id="4" name="Rectangle 3"/>
          <p:cNvSpPr/>
          <p:nvPr/>
        </p:nvSpPr>
        <p:spPr>
          <a:xfrm>
            <a:off x="279400" y="6135943"/>
            <a:ext cx="10253133" cy="461665"/>
          </a:xfrm>
          <a:prstGeom prst="rect">
            <a:avLst/>
          </a:prstGeom>
        </p:spPr>
        <p:txBody>
          <a:bodyPr wrap="square">
            <a:spAutoFit/>
          </a:bodyPr>
          <a:lstStyle/>
          <a:p>
            <a:r>
              <a:rPr lang="en-US" sz="1200" dirty="0"/>
              <a:t>Deborah Dowell, M.D., M.P.H., Kathleen R. Ragan, M.S.P.H., Christopher M. Jones, </a:t>
            </a:r>
            <a:r>
              <a:rPr lang="en-US" sz="1200" dirty="0" err="1"/>
              <a:t>Pharm.D</a:t>
            </a:r>
            <a:r>
              <a:rPr lang="en-US" sz="1200" dirty="0"/>
              <a:t>., </a:t>
            </a:r>
            <a:r>
              <a:rPr lang="en-US" sz="1200" dirty="0" err="1"/>
              <a:t>Dr.P.H</a:t>
            </a:r>
            <a:r>
              <a:rPr lang="en-US" sz="1200" dirty="0"/>
              <a:t>., Grant T. Baldwin, Ph.D., M.P.H., and Roger Chou, M.D. Prescribing Opioids for Pain — The New CDC Clinical Practice Guideline  November 3, 2022 DOI: 10.1056/NEJMp2211040</a:t>
            </a:r>
          </a:p>
        </p:txBody>
      </p:sp>
      <p:sp>
        <p:nvSpPr>
          <p:cNvPr id="5" name="Rectangle 4"/>
          <p:cNvSpPr/>
          <p:nvPr/>
        </p:nvSpPr>
        <p:spPr>
          <a:xfrm>
            <a:off x="364067" y="4282358"/>
            <a:ext cx="11303000" cy="1323439"/>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there are persistent barriers to access to pain care and evidence-based treatment; shared decision making by patients and clinicians is critical; discontinuing opioids after extended use can be very challenging and potentially harmful, especially if doses are tapered rapidly or patients do not receive effective support; and the new recommendations need to be communicated and implemented carefully”</a:t>
            </a:r>
          </a:p>
        </p:txBody>
      </p:sp>
    </p:spTree>
    <p:extLst>
      <p:ext uri="{BB962C8B-B14F-4D97-AF65-F5344CB8AC3E}">
        <p14:creationId xmlns:p14="http://schemas.microsoft.com/office/powerpoint/2010/main" val="36941713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215078" y="3016251"/>
            <a:ext cx="6354397" cy="2862322"/>
          </a:xfrm>
          <a:prstGeom prst="rect">
            <a:avLst/>
          </a:prstGeom>
        </p:spPr>
        <p:txBody>
          <a:bodyPr wrap="square">
            <a:spAutoFit/>
          </a:bodyPr>
          <a:lstStyle/>
          <a:p>
            <a:endParaRPr lang="en-US" dirty="0">
              <a:solidFill>
                <a:srgbClr val="222222"/>
              </a:solidFill>
              <a:latin typeface="Open Sans"/>
            </a:endParaRPr>
          </a:p>
          <a:p>
            <a:pPr marL="285750" indent="-285750">
              <a:buFont typeface="Courier New" panose="02070309020205020404" pitchFamily="49" charset="0"/>
              <a:buChar char="o"/>
            </a:pPr>
            <a:r>
              <a:rPr lang="en-US" dirty="0">
                <a:solidFill>
                  <a:srgbClr val="0070C0"/>
                </a:solidFill>
                <a:latin typeface="Open Sans"/>
              </a:rPr>
              <a:t>Ask patients about their drug and alcohol use and </a:t>
            </a:r>
            <a:r>
              <a:rPr lang="en-US" b="1" dirty="0">
                <a:solidFill>
                  <a:srgbClr val="0070C0"/>
                </a:solidFill>
                <a:latin typeface="Open Sans"/>
              </a:rPr>
              <a:t>use validated tools </a:t>
            </a:r>
            <a:r>
              <a:rPr lang="en-US" dirty="0">
                <a:solidFill>
                  <a:srgbClr val="0070C0"/>
                </a:solidFill>
                <a:latin typeface="Open Sans"/>
              </a:rPr>
              <a:t>or consult with behavioral specialists to screen for and assess mental health and substance use disorders.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Ensure that treatment for mental health conditions are optimized.</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b="1" dirty="0">
                <a:solidFill>
                  <a:srgbClr val="FF0000"/>
                </a:solidFill>
                <a:latin typeface="Open Sans"/>
              </a:rPr>
              <a:t>Offer naloxone when prescribing opioids</a:t>
            </a:r>
          </a:p>
        </p:txBody>
      </p:sp>
      <p:sp>
        <p:nvSpPr>
          <p:cNvPr id="4" name="Rectangle 3"/>
          <p:cNvSpPr/>
          <p:nvPr/>
        </p:nvSpPr>
        <p:spPr>
          <a:xfrm>
            <a:off x="1380067" y="1690688"/>
            <a:ext cx="9279466" cy="646331"/>
          </a:xfrm>
          <a:prstGeom prst="rect">
            <a:avLst/>
          </a:prstGeom>
        </p:spPr>
        <p:txBody>
          <a:bodyPr wrap="square">
            <a:spAutoFit/>
          </a:bodyPr>
          <a:lstStyle/>
          <a:p>
            <a:pPr algn="ctr"/>
            <a:r>
              <a:rPr lang="en-US" b="1" dirty="0">
                <a:solidFill>
                  <a:srgbClr val="222222"/>
                </a:solidFill>
                <a:latin typeface="Open Sans Medium"/>
              </a:rPr>
              <a:t>Recommendation 8</a:t>
            </a:r>
          </a:p>
          <a:p>
            <a:pPr algn="ctr"/>
            <a:r>
              <a:rPr lang="en-US" b="1" dirty="0">
                <a:solidFill>
                  <a:srgbClr val="002060"/>
                </a:solidFill>
                <a:latin typeface="Open Sans"/>
              </a:rPr>
              <a:t>When prescribing opioids, evaluate and discuss risk with patients</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592719" y="3160451"/>
            <a:ext cx="3493127" cy="2898374"/>
          </a:xfrm>
          <a:prstGeom prst="rect">
            <a:avLst/>
          </a:prstGeom>
          <a:ln w="38100">
            <a:solidFill>
              <a:schemeClr val="tx1"/>
            </a:solidFill>
          </a:ln>
        </p:spPr>
      </p:pic>
      <p:sp>
        <p:nvSpPr>
          <p:cNvPr id="6" name="Rectangle 5"/>
          <p:cNvSpPr/>
          <p:nvPr/>
        </p:nvSpPr>
        <p:spPr>
          <a:xfrm>
            <a:off x="6892030" y="6549744"/>
            <a:ext cx="6096000" cy="276999"/>
          </a:xfrm>
          <a:prstGeom prst="rect">
            <a:avLst/>
          </a:prstGeom>
        </p:spPr>
        <p:txBody>
          <a:bodyPr>
            <a:spAutoFit/>
          </a:bodyPr>
          <a:lstStyle/>
          <a:p>
            <a:r>
              <a:rPr lang="en-US" sz="1200" dirty="0"/>
              <a:t>https://willcountyhealth.org/extended-shelf-life-approved-for-narcan-nasal-spray/</a:t>
            </a:r>
          </a:p>
        </p:txBody>
      </p:sp>
    </p:spTree>
    <p:extLst>
      <p:ext uri="{BB962C8B-B14F-4D97-AF65-F5344CB8AC3E}">
        <p14:creationId xmlns:p14="http://schemas.microsoft.com/office/powerpoint/2010/main" val="23160813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316145" y="3188685"/>
            <a:ext cx="5498730" cy="2862322"/>
          </a:xfrm>
          <a:prstGeom prst="rect">
            <a:avLst/>
          </a:prstGeom>
        </p:spPr>
        <p:txBody>
          <a:bodyPr wrap="square">
            <a:spAutoFit/>
          </a:bodyPr>
          <a:lstStyle/>
          <a:p>
            <a:r>
              <a:rPr lang="en-US" b="1" dirty="0">
                <a:solidFill>
                  <a:srgbClr val="0070C0"/>
                </a:solidFill>
                <a:latin typeface="Open Sans"/>
              </a:rPr>
              <a:t>Educate patients on overdose prevention and naloxone use </a:t>
            </a:r>
            <a:r>
              <a:rPr lang="en-US" dirty="0">
                <a:solidFill>
                  <a:srgbClr val="000000"/>
                </a:solidFill>
                <a:latin typeface="Open Sans"/>
              </a:rPr>
              <a:t>and offer to provide education to members of their households.</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r>
              <a:rPr lang="en-US" dirty="0">
                <a:solidFill>
                  <a:srgbClr val="000000"/>
                </a:solidFill>
                <a:latin typeface="Open Sans"/>
              </a:rPr>
              <a:t>Naloxone co-prescribing can be facilitated by clinics or practices with resources to provide naloxone training, by collaborative practice models with pharmacists, or through statewide protocols or standing orders for naloxone at pharmacies.</a:t>
            </a:r>
          </a:p>
          <a:p>
            <a:pPr>
              <a:buFont typeface="Arial" panose="020B0604020202020204" pitchFamily="34" charset="0"/>
              <a:buChar char="•"/>
            </a:pPr>
            <a:endParaRPr lang="en-US" dirty="0">
              <a:solidFill>
                <a:srgbClr val="000000"/>
              </a:solidFill>
              <a:latin typeface="Open Sans"/>
            </a:endParaRPr>
          </a:p>
        </p:txBody>
      </p:sp>
      <p:sp>
        <p:nvSpPr>
          <p:cNvPr id="4" name="Rectangle 3"/>
          <p:cNvSpPr/>
          <p:nvPr/>
        </p:nvSpPr>
        <p:spPr>
          <a:xfrm>
            <a:off x="1380067" y="1690688"/>
            <a:ext cx="9279466" cy="646331"/>
          </a:xfrm>
          <a:prstGeom prst="rect">
            <a:avLst/>
          </a:prstGeom>
        </p:spPr>
        <p:txBody>
          <a:bodyPr wrap="square">
            <a:spAutoFit/>
          </a:bodyPr>
          <a:lstStyle/>
          <a:p>
            <a:pPr algn="ctr"/>
            <a:r>
              <a:rPr lang="en-US" b="1" dirty="0">
                <a:solidFill>
                  <a:srgbClr val="222222"/>
                </a:solidFill>
                <a:latin typeface="Open Sans Medium"/>
              </a:rPr>
              <a:t>Recommendation 8</a:t>
            </a:r>
          </a:p>
          <a:p>
            <a:pPr algn="ctr"/>
            <a:r>
              <a:rPr lang="en-US" b="1" dirty="0">
                <a:solidFill>
                  <a:srgbClr val="002060"/>
                </a:solidFill>
                <a:latin typeface="Open Sans"/>
              </a:rPr>
              <a:t>When prescribing opioids, evaluate and discuss risk with patients</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6482141" y="3016251"/>
            <a:ext cx="4615729" cy="3100464"/>
          </a:xfrm>
          <a:prstGeom prst="rect">
            <a:avLst/>
          </a:prstGeom>
          <a:ln w="38100">
            <a:solidFill>
              <a:schemeClr val="tx1"/>
            </a:solidFill>
          </a:ln>
        </p:spPr>
      </p:pic>
      <p:sp>
        <p:nvSpPr>
          <p:cNvPr id="6" name="Rectangle 5"/>
          <p:cNvSpPr/>
          <p:nvPr/>
        </p:nvSpPr>
        <p:spPr>
          <a:xfrm>
            <a:off x="3989034" y="6518948"/>
            <a:ext cx="8404194" cy="276999"/>
          </a:xfrm>
          <a:prstGeom prst="rect">
            <a:avLst/>
          </a:prstGeom>
        </p:spPr>
        <p:txBody>
          <a:bodyPr wrap="square">
            <a:spAutoFit/>
          </a:bodyPr>
          <a:lstStyle/>
          <a:p>
            <a:r>
              <a:rPr lang="en-US" sz="1200" dirty="0"/>
              <a:t>https://www.pharmacy.umn.edu/degrees-and-programs/continuing-pharmacy-education/continuing-education-courses/naloxone</a:t>
            </a:r>
          </a:p>
        </p:txBody>
      </p:sp>
    </p:spTree>
    <p:extLst>
      <p:ext uri="{BB962C8B-B14F-4D97-AF65-F5344CB8AC3E}">
        <p14:creationId xmlns:p14="http://schemas.microsoft.com/office/powerpoint/2010/main" val="27741234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285688" y="2601281"/>
            <a:ext cx="6470219" cy="4247317"/>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FF0000"/>
                </a:solidFill>
                <a:latin typeface="Open Sans"/>
              </a:rPr>
              <a:t>Avoid prescribing </a:t>
            </a:r>
            <a:r>
              <a:rPr lang="en-US" dirty="0">
                <a:solidFill>
                  <a:srgbClr val="000000"/>
                </a:solidFill>
                <a:latin typeface="Open Sans"/>
              </a:rPr>
              <a:t>to patients with moderate or severe </a:t>
            </a:r>
            <a:r>
              <a:rPr lang="en-US" dirty="0">
                <a:solidFill>
                  <a:srgbClr val="0070C0"/>
                </a:solidFill>
                <a:latin typeface="Open Sans"/>
              </a:rPr>
              <a:t>sleep-disordered breathing </a:t>
            </a:r>
            <a:r>
              <a:rPr lang="en-US" dirty="0">
                <a:solidFill>
                  <a:srgbClr val="000000"/>
                </a:solidFill>
                <a:latin typeface="Open Sans"/>
              </a:rPr>
              <a:t>when possible to minimize risk for respiratory depression.</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For </a:t>
            </a:r>
            <a:r>
              <a:rPr lang="en-US" dirty="0">
                <a:solidFill>
                  <a:srgbClr val="0070C0"/>
                </a:solidFill>
                <a:latin typeface="Open Sans"/>
              </a:rPr>
              <a:t>pain during pregnancy</a:t>
            </a:r>
            <a:r>
              <a:rPr lang="en-US" dirty="0">
                <a:solidFill>
                  <a:srgbClr val="000000"/>
                </a:solidFill>
                <a:latin typeface="Open Sans"/>
              </a:rPr>
              <a:t>, carefully weigh benefits and risks. For pregnant persons already receiving opioids, </a:t>
            </a:r>
            <a:r>
              <a:rPr lang="en-US" dirty="0">
                <a:solidFill>
                  <a:srgbClr val="FF0000"/>
                </a:solidFill>
                <a:latin typeface="Open Sans"/>
              </a:rPr>
              <a:t>access appropriate expertise if tapering is being considered </a:t>
            </a:r>
            <a:r>
              <a:rPr lang="en-US" dirty="0">
                <a:solidFill>
                  <a:srgbClr val="000000"/>
                </a:solidFill>
                <a:latin typeface="Open Sans"/>
              </a:rPr>
              <a:t>because of possible risks if the patient goes into withdrawal (see Recommendation 5).</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For </a:t>
            </a:r>
            <a:r>
              <a:rPr lang="en-US" dirty="0">
                <a:solidFill>
                  <a:srgbClr val="0070C0"/>
                </a:solidFill>
                <a:latin typeface="Open Sans"/>
              </a:rPr>
              <a:t>pregnant persons with opioid use disorder</a:t>
            </a:r>
            <a:r>
              <a:rPr lang="en-US" dirty="0">
                <a:solidFill>
                  <a:srgbClr val="000000"/>
                </a:solidFill>
                <a:latin typeface="Open Sans"/>
              </a:rPr>
              <a:t>, </a:t>
            </a:r>
            <a:r>
              <a:rPr lang="en-US" b="1" dirty="0">
                <a:solidFill>
                  <a:srgbClr val="FF0000"/>
                </a:solidFill>
                <a:latin typeface="Open Sans"/>
              </a:rPr>
              <a:t>buprenorphine or methadone </a:t>
            </a:r>
            <a:r>
              <a:rPr lang="en-US" dirty="0">
                <a:solidFill>
                  <a:srgbClr val="000000"/>
                </a:solidFill>
                <a:latin typeface="Open Sans"/>
              </a:rPr>
              <a:t>is the recommended therapy and should be offered as early as possible in pregnancy to prevent harms to both the patient and the fetus (see Recommendation 12).</a:t>
            </a:r>
          </a:p>
        </p:txBody>
      </p:sp>
      <p:sp>
        <p:nvSpPr>
          <p:cNvPr id="4" name="Rectangle 3"/>
          <p:cNvSpPr/>
          <p:nvPr/>
        </p:nvSpPr>
        <p:spPr>
          <a:xfrm>
            <a:off x="1380067" y="1690688"/>
            <a:ext cx="9279466" cy="646331"/>
          </a:xfrm>
          <a:prstGeom prst="rect">
            <a:avLst/>
          </a:prstGeom>
        </p:spPr>
        <p:txBody>
          <a:bodyPr wrap="square">
            <a:spAutoFit/>
          </a:bodyPr>
          <a:lstStyle/>
          <a:p>
            <a:pPr algn="ctr"/>
            <a:r>
              <a:rPr lang="en-US" b="1" dirty="0">
                <a:solidFill>
                  <a:srgbClr val="222222"/>
                </a:solidFill>
                <a:latin typeface="Open Sans Medium"/>
              </a:rPr>
              <a:t>Recommendation 8</a:t>
            </a:r>
          </a:p>
          <a:p>
            <a:pPr algn="ctr"/>
            <a:r>
              <a:rPr lang="en-US" b="1" dirty="0">
                <a:solidFill>
                  <a:srgbClr val="002060"/>
                </a:solidFill>
                <a:latin typeface="Open Sans"/>
              </a:rPr>
              <a:t>When prescribing opioids, evaluate and discuss risk with patients</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6755906" y="2672583"/>
            <a:ext cx="3532679" cy="2306113"/>
          </a:xfrm>
          <a:prstGeom prst="rect">
            <a:avLst/>
          </a:prstGeom>
          <a:ln w="38100">
            <a:solidFill>
              <a:schemeClr val="tx1"/>
            </a:solidFill>
          </a:ln>
        </p:spPr>
      </p:pic>
      <p:sp>
        <p:nvSpPr>
          <p:cNvPr id="6" name="Rectangle 5"/>
          <p:cNvSpPr/>
          <p:nvPr/>
        </p:nvSpPr>
        <p:spPr>
          <a:xfrm>
            <a:off x="5277447" y="6611779"/>
            <a:ext cx="3244799" cy="246221"/>
          </a:xfrm>
          <a:prstGeom prst="rect">
            <a:avLst/>
          </a:prstGeom>
        </p:spPr>
        <p:txBody>
          <a:bodyPr wrap="none">
            <a:spAutoFit/>
          </a:bodyPr>
          <a:lstStyle/>
          <a:p>
            <a:r>
              <a:rPr lang="en-US" sz="1000" dirty="0"/>
              <a:t>https://cpapsupplies.com/blog/cpap-masks-quieter-others</a:t>
            </a:r>
          </a:p>
        </p:txBody>
      </p:sp>
      <p:pic>
        <p:nvPicPr>
          <p:cNvPr id="7" name="Picture 6"/>
          <p:cNvPicPr>
            <a:picLocks noChangeAspect="1"/>
          </p:cNvPicPr>
          <p:nvPr/>
        </p:nvPicPr>
        <p:blipFill>
          <a:blip r:embed="rId3"/>
          <a:stretch>
            <a:fillRect/>
          </a:stretch>
        </p:blipFill>
        <p:spPr>
          <a:xfrm>
            <a:off x="7770458" y="4141433"/>
            <a:ext cx="3394188" cy="2388093"/>
          </a:xfrm>
          <a:prstGeom prst="rect">
            <a:avLst/>
          </a:prstGeom>
          <a:ln w="38100">
            <a:solidFill>
              <a:schemeClr val="tx1"/>
            </a:solidFill>
          </a:ln>
        </p:spPr>
      </p:pic>
      <p:sp>
        <p:nvSpPr>
          <p:cNvPr id="8" name="Rectangle 7"/>
          <p:cNvSpPr/>
          <p:nvPr/>
        </p:nvSpPr>
        <p:spPr>
          <a:xfrm>
            <a:off x="8522246" y="6587049"/>
            <a:ext cx="3574742" cy="246221"/>
          </a:xfrm>
          <a:prstGeom prst="rect">
            <a:avLst/>
          </a:prstGeom>
        </p:spPr>
        <p:txBody>
          <a:bodyPr wrap="square">
            <a:spAutoFit/>
          </a:bodyPr>
          <a:lstStyle/>
          <a:p>
            <a:r>
              <a:rPr lang="en-US" sz="1000" dirty="0"/>
              <a:t>https://www.eleanorhealth.com/blog/suboxone-while-pregnant</a:t>
            </a:r>
          </a:p>
        </p:txBody>
      </p:sp>
    </p:spTree>
    <p:extLst>
      <p:ext uri="{BB962C8B-B14F-4D97-AF65-F5344CB8AC3E}">
        <p14:creationId xmlns:p14="http://schemas.microsoft.com/office/powerpoint/2010/main" val="7597615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4" name="Rectangle 3"/>
          <p:cNvSpPr/>
          <p:nvPr/>
        </p:nvSpPr>
        <p:spPr>
          <a:xfrm>
            <a:off x="1380067" y="1690688"/>
            <a:ext cx="9279466" cy="646331"/>
          </a:xfrm>
          <a:prstGeom prst="rect">
            <a:avLst/>
          </a:prstGeom>
        </p:spPr>
        <p:txBody>
          <a:bodyPr wrap="square">
            <a:spAutoFit/>
          </a:bodyPr>
          <a:lstStyle/>
          <a:p>
            <a:pPr algn="ctr"/>
            <a:r>
              <a:rPr lang="en-US" b="1" dirty="0">
                <a:solidFill>
                  <a:srgbClr val="222222"/>
                </a:solidFill>
                <a:latin typeface="Open Sans Medium"/>
              </a:rPr>
              <a:t>Recommendation 8</a:t>
            </a:r>
          </a:p>
          <a:p>
            <a:pPr algn="ctr"/>
            <a:r>
              <a:rPr lang="en-US" b="1" dirty="0">
                <a:solidFill>
                  <a:srgbClr val="002060"/>
                </a:solidFill>
                <a:latin typeface="Open Sans"/>
              </a:rPr>
              <a:t>When prescribing opioids, evaluate and discuss risk with patients</a:t>
            </a:r>
            <a:endParaRPr lang="en-US" b="1" dirty="0">
              <a:solidFill>
                <a:srgbClr val="002060"/>
              </a:solidFill>
              <a:latin typeface="Open Sans Medium"/>
            </a:endParaRPr>
          </a:p>
        </p:txBody>
      </p:sp>
      <p:sp>
        <p:nvSpPr>
          <p:cNvPr id="5" name="Rectangle 4"/>
          <p:cNvSpPr/>
          <p:nvPr/>
        </p:nvSpPr>
        <p:spPr>
          <a:xfrm>
            <a:off x="207434" y="3016251"/>
            <a:ext cx="7453995" cy="3693319"/>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Use caution and increased monitoring (see Recommendation 7) to minimize risks of opioids prescribed for </a:t>
            </a:r>
            <a:r>
              <a:rPr lang="en-US" dirty="0">
                <a:solidFill>
                  <a:srgbClr val="0070C0"/>
                </a:solidFill>
                <a:latin typeface="Open Sans"/>
              </a:rPr>
              <a:t>patients with renal or hepatic insufficiency</a:t>
            </a:r>
            <a:r>
              <a:rPr lang="en-US" dirty="0">
                <a:solidFill>
                  <a:srgbClr val="000000"/>
                </a:solidFill>
                <a:latin typeface="Open Sans"/>
              </a:rPr>
              <a:t> and for patients aged ≥65 years.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Clinicians should implement interventions to mitigate common risks of opioid therapy among </a:t>
            </a:r>
            <a:r>
              <a:rPr lang="en-US" dirty="0">
                <a:solidFill>
                  <a:srgbClr val="0070C0"/>
                </a:solidFill>
                <a:latin typeface="Open Sans"/>
              </a:rPr>
              <a:t>older adults</a:t>
            </a:r>
            <a:r>
              <a:rPr lang="en-US" dirty="0">
                <a:solidFill>
                  <a:srgbClr val="000000"/>
                </a:solidFill>
                <a:latin typeface="Open Sans"/>
              </a:rPr>
              <a:t>, such as </a:t>
            </a:r>
            <a:r>
              <a:rPr lang="en-US" u="sng" dirty="0">
                <a:solidFill>
                  <a:srgbClr val="000000"/>
                </a:solidFill>
                <a:latin typeface="Open Sans"/>
              </a:rPr>
              <a:t>exercise or bowel regimens to prevent constipation, risk assessment for falls, and patient monitoring for cognitive impairment</a:t>
            </a:r>
            <a:r>
              <a:rPr lang="en-US" dirty="0">
                <a:solidFill>
                  <a:srgbClr val="000000"/>
                </a:solidFill>
                <a:latin typeface="Open Sans"/>
              </a:rPr>
              <a: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For patients with </a:t>
            </a:r>
            <a:r>
              <a:rPr lang="en-US" dirty="0">
                <a:solidFill>
                  <a:srgbClr val="0070C0"/>
                </a:solidFill>
                <a:latin typeface="Open Sans"/>
              </a:rPr>
              <a:t>jobs that involve potentially hazardous tasks </a:t>
            </a:r>
            <a:r>
              <a:rPr lang="en-US" dirty="0">
                <a:solidFill>
                  <a:srgbClr val="000000"/>
                </a:solidFill>
                <a:latin typeface="Open Sans"/>
              </a:rPr>
              <a:t>and who are receiving opioids that can negatively affect sleep, cognition, balance, or coordination, assess patients’ abilities to safely perform the hazardous tasks </a:t>
            </a:r>
          </a:p>
        </p:txBody>
      </p:sp>
      <p:pic>
        <p:nvPicPr>
          <p:cNvPr id="3" name="Picture 2"/>
          <p:cNvPicPr>
            <a:picLocks noChangeAspect="1"/>
          </p:cNvPicPr>
          <p:nvPr/>
        </p:nvPicPr>
        <p:blipFill>
          <a:blip r:embed="rId2"/>
          <a:stretch>
            <a:fillRect/>
          </a:stretch>
        </p:blipFill>
        <p:spPr>
          <a:xfrm>
            <a:off x="7859881" y="3168276"/>
            <a:ext cx="3271977" cy="2092620"/>
          </a:xfrm>
          <a:prstGeom prst="rect">
            <a:avLst/>
          </a:prstGeom>
          <a:ln w="38100">
            <a:solidFill>
              <a:schemeClr val="tx1"/>
            </a:solidFill>
          </a:ln>
        </p:spPr>
      </p:pic>
      <p:sp>
        <p:nvSpPr>
          <p:cNvPr id="6" name="Rectangle 5"/>
          <p:cNvSpPr/>
          <p:nvPr/>
        </p:nvSpPr>
        <p:spPr>
          <a:xfrm>
            <a:off x="6192174" y="6645230"/>
            <a:ext cx="5828191" cy="215444"/>
          </a:xfrm>
          <a:prstGeom prst="rect">
            <a:avLst/>
          </a:prstGeom>
        </p:spPr>
        <p:txBody>
          <a:bodyPr wrap="square">
            <a:spAutoFit/>
          </a:bodyPr>
          <a:lstStyle/>
          <a:p>
            <a:r>
              <a:rPr lang="en-US" sz="800" dirty="0"/>
              <a:t>https://www.practicalpainmanagement.com/treatments/pharmacological/opioids/dialysis-opioids-pain-management-where-evidence</a:t>
            </a:r>
          </a:p>
        </p:txBody>
      </p:sp>
      <p:pic>
        <p:nvPicPr>
          <p:cNvPr id="7" name="Picture 6"/>
          <p:cNvPicPr>
            <a:picLocks noChangeAspect="1"/>
          </p:cNvPicPr>
          <p:nvPr/>
        </p:nvPicPr>
        <p:blipFill>
          <a:blip r:embed="rId3"/>
          <a:stretch>
            <a:fillRect/>
          </a:stretch>
        </p:blipFill>
        <p:spPr>
          <a:xfrm>
            <a:off x="8459031" y="4403939"/>
            <a:ext cx="3405882" cy="1771730"/>
          </a:xfrm>
          <a:prstGeom prst="rect">
            <a:avLst/>
          </a:prstGeom>
          <a:ln w="38100">
            <a:solidFill>
              <a:schemeClr val="tx1"/>
            </a:solidFill>
          </a:ln>
        </p:spPr>
      </p:pic>
      <p:sp>
        <p:nvSpPr>
          <p:cNvPr id="8" name="Rectangle 7"/>
          <p:cNvSpPr/>
          <p:nvPr/>
        </p:nvSpPr>
        <p:spPr>
          <a:xfrm>
            <a:off x="6408659" y="6429786"/>
            <a:ext cx="5783341" cy="215444"/>
          </a:xfrm>
          <a:prstGeom prst="rect">
            <a:avLst/>
          </a:prstGeom>
        </p:spPr>
        <p:txBody>
          <a:bodyPr wrap="square">
            <a:spAutoFit/>
          </a:bodyPr>
          <a:lstStyle/>
          <a:p>
            <a:r>
              <a:rPr lang="en-US" sz="800" dirty="0"/>
              <a:t>https://talkbusiness.net/2021/10/truck-driver-shortage-increases-to-80000-nearly-1-million-new-drivers-needed-over-next-decade/</a:t>
            </a:r>
          </a:p>
        </p:txBody>
      </p:sp>
    </p:spTree>
    <p:extLst>
      <p:ext uri="{BB962C8B-B14F-4D97-AF65-F5344CB8AC3E}">
        <p14:creationId xmlns:p14="http://schemas.microsoft.com/office/powerpoint/2010/main" val="18778193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461503" y="2699458"/>
            <a:ext cx="4776185" cy="2308324"/>
          </a:xfrm>
          <a:prstGeom prst="rect">
            <a:avLst/>
          </a:prstGeom>
        </p:spPr>
        <p:txBody>
          <a:bodyPr wrap="square">
            <a:spAutoFit/>
          </a:bodyPr>
          <a:lstStyle/>
          <a:p>
            <a:r>
              <a:rPr lang="en-US" dirty="0">
                <a:solidFill>
                  <a:srgbClr val="C00000"/>
                </a:solidFill>
                <a:latin typeface="Open Sans"/>
              </a:rPr>
              <a:t>Use PDMP data </a:t>
            </a:r>
            <a:r>
              <a:rPr lang="en-US" dirty="0">
                <a:solidFill>
                  <a:srgbClr val="000000"/>
                </a:solidFill>
                <a:latin typeface="Open Sans"/>
              </a:rPr>
              <a:t>(see Recommendation 9) </a:t>
            </a:r>
            <a:r>
              <a:rPr lang="en-US" dirty="0">
                <a:solidFill>
                  <a:srgbClr val="C00000"/>
                </a:solidFill>
                <a:latin typeface="Open Sans"/>
              </a:rPr>
              <a:t>and toxicology screening </a:t>
            </a:r>
            <a:r>
              <a:rPr lang="en-US" dirty="0">
                <a:solidFill>
                  <a:srgbClr val="000000"/>
                </a:solidFill>
                <a:latin typeface="Open Sans"/>
              </a:rPr>
              <a:t>(see Recommendation 10) as appropriate to assess for concurrent substance use that might place patients at higher risk for opioid use disorder and overdose.</a:t>
            </a:r>
          </a:p>
          <a:p>
            <a:pPr>
              <a:buFont typeface="Arial" panose="020B0604020202020204" pitchFamily="34" charset="0"/>
              <a:buChar char="•"/>
            </a:pPr>
            <a:endParaRPr lang="en-US" dirty="0">
              <a:solidFill>
                <a:srgbClr val="000000"/>
              </a:solidFill>
              <a:latin typeface="Open Sans"/>
            </a:endParaRPr>
          </a:p>
          <a:p>
            <a:pPr>
              <a:buFont typeface="Arial" panose="020B0604020202020204" pitchFamily="34" charset="0"/>
              <a:buChar char="•"/>
            </a:pPr>
            <a:endParaRPr lang="en-US" dirty="0">
              <a:solidFill>
                <a:srgbClr val="000000"/>
              </a:solidFill>
              <a:latin typeface="Open Sans"/>
            </a:endParaRPr>
          </a:p>
        </p:txBody>
      </p:sp>
      <p:sp>
        <p:nvSpPr>
          <p:cNvPr id="4" name="Rectangle 3"/>
          <p:cNvSpPr/>
          <p:nvPr/>
        </p:nvSpPr>
        <p:spPr>
          <a:xfrm>
            <a:off x="1380067" y="1690688"/>
            <a:ext cx="9279466" cy="646331"/>
          </a:xfrm>
          <a:prstGeom prst="rect">
            <a:avLst/>
          </a:prstGeom>
        </p:spPr>
        <p:txBody>
          <a:bodyPr wrap="square">
            <a:spAutoFit/>
          </a:bodyPr>
          <a:lstStyle/>
          <a:p>
            <a:pPr algn="ctr"/>
            <a:r>
              <a:rPr lang="en-US" b="1" dirty="0">
                <a:solidFill>
                  <a:srgbClr val="222222"/>
                </a:solidFill>
                <a:latin typeface="Open Sans Medium"/>
              </a:rPr>
              <a:t>Recommendation 8</a:t>
            </a:r>
          </a:p>
          <a:p>
            <a:pPr algn="ctr"/>
            <a:r>
              <a:rPr lang="en-US" b="1" dirty="0">
                <a:solidFill>
                  <a:srgbClr val="002060"/>
                </a:solidFill>
                <a:latin typeface="Open Sans"/>
              </a:rPr>
              <a:t>When prescribing opioids, evaluate and discuss risk with patients</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5574901" y="3016251"/>
            <a:ext cx="3830557" cy="2265963"/>
          </a:xfrm>
          <a:prstGeom prst="rect">
            <a:avLst/>
          </a:prstGeom>
          <a:ln w="38100">
            <a:solidFill>
              <a:schemeClr val="tx1"/>
            </a:solidFill>
          </a:ln>
        </p:spPr>
      </p:pic>
      <p:sp>
        <p:nvSpPr>
          <p:cNvPr id="6" name="Rectangle 5"/>
          <p:cNvSpPr/>
          <p:nvPr/>
        </p:nvSpPr>
        <p:spPr>
          <a:xfrm>
            <a:off x="4764304" y="6647426"/>
            <a:ext cx="7750206" cy="246221"/>
          </a:xfrm>
          <a:prstGeom prst="rect">
            <a:avLst/>
          </a:prstGeom>
        </p:spPr>
        <p:txBody>
          <a:bodyPr wrap="square">
            <a:spAutoFit/>
          </a:bodyPr>
          <a:lstStyle/>
          <a:p>
            <a:r>
              <a:rPr lang="en-US" sz="1000" dirty="0"/>
              <a:t>https://clientaccess.suttercommunityconnect.org/files/2020/11/CURES-PDMP-Review-Activity-Providers-APC-Prescribers-FINAL-11_10.pdf</a:t>
            </a:r>
          </a:p>
        </p:txBody>
      </p:sp>
      <p:pic>
        <p:nvPicPr>
          <p:cNvPr id="7" name="Picture 6"/>
          <p:cNvPicPr>
            <a:picLocks noChangeAspect="1"/>
          </p:cNvPicPr>
          <p:nvPr/>
        </p:nvPicPr>
        <p:blipFill>
          <a:blip r:embed="rId3"/>
          <a:stretch>
            <a:fillRect/>
          </a:stretch>
        </p:blipFill>
        <p:spPr>
          <a:xfrm>
            <a:off x="9615966" y="3567496"/>
            <a:ext cx="2300198" cy="2880572"/>
          </a:xfrm>
          <a:prstGeom prst="rect">
            <a:avLst/>
          </a:prstGeom>
        </p:spPr>
      </p:pic>
      <p:sp>
        <p:nvSpPr>
          <p:cNvPr id="8" name="Rectangle 7"/>
          <p:cNvSpPr/>
          <p:nvPr/>
        </p:nvSpPr>
        <p:spPr>
          <a:xfrm>
            <a:off x="198268" y="6647425"/>
            <a:ext cx="6096000" cy="246221"/>
          </a:xfrm>
          <a:prstGeom prst="rect">
            <a:avLst/>
          </a:prstGeom>
        </p:spPr>
        <p:txBody>
          <a:bodyPr>
            <a:spAutoFit/>
          </a:bodyPr>
          <a:lstStyle/>
          <a:p>
            <a:r>
              <a:rPr lang="en-US" sz="1000" dirty="0"/>
              <a:t>https://www.fishersci.com/shop/products/safecup-iii-urine-test-cup-6/p-7139276</a:t>
            </a:r>
          </a:p>
        </p:txBody>
      </p:sp>
    </p:spTree>
    <p:extLst>
      <p:ext uri="{BB962C8B-B14F-4D97-AF65-F5344CB8AC3E}">
        <p14:creationId xmlns:p14="http://schemas.microsoft.com/office/powerpoint/2010/main" val="9798782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232833" y="2892115"/>
            <a:ext cx="7606150" cy="3416320"/>
          </a:xfrm>
          <a:prstGeom prst="rect">
            <a:avLst/>
          </a:prstGeom>
        </p:spPr>
        <p:txBody>
          <a:bodyPr wrap="square">
            <a:spAutoFit/>
          </a:bodyPr>
          <a:lstStyle/>
          <a:p>
            <a:r>
              <a:rPr lang="en-US" dirty="0">
                <a:solidFill>
                  <a:srgbClr val="0070C0"/>
                </a:solidFill>
                <a:latin typeface="Open Sans"/>
              </a:rPr>
              <a:t>Provide specific counseling on increased risks for overdose when opioids are combined with other drugs</a:t>
            </a:r>
            <a:r>
              <a:rPr lang="en-US" dirty="0">
                <a:solidFill>
                  <a:srgbClr val="000000"/>
                </a:solidFill>
                <a:latin typeface="Open Sans"/>
              </a:rPr>
              <a:t>. Ensure patients receive effective treatment for SUD when needed.</a:t>
            </a:r>
          </a:p>
          <a:p>
            <a:endParaRPr lang="en-US" dirty="0">
              <a:solidFill>
                <a:srgbClr val="000000"/>
              </a:solidFill>
              <a:latin typeface="Open Sans"/>
            </a:endParaRPr>
          </a:p>
          <a:p>
            <a:r>
              <a:rPr lang="en-US" dirty="0">
                <a:solidFill>
                  <a:srgbClr val="000000"/>
                </a:solidFill>
                <a:latin typeface="Open Sans"/>
              </a:rPr>
              <a:t>Although SUD can alter the expected benefits and risks of opioid therapy, </a:t>
            </a:r>
            <a:r>
              <a:rPr lang="en-US" b="1" dirty="0">
                <a:solidFill>
                  <a:srgbClr val="C00000"/>
                </a:solidFill>
                <a:latin typeface="Open Sans"/>
              </a:rPr>
              <a:t>patients with co-occurring pain and SUD require ongoing pain management that maximizes benefits relative to risks</a:t>
            </a:r>
            <a:r>
              <a:rPr lang="en-US" dirty="0">
                <a:solidFill>
                  <a:srgbClr val="000000"/>
                </a:solidFill>
                <a:latin typeface="Open Sans"/>
              </a:rPr>
              <a:t>. </a:t>
            </a:r>
          </a:p>
          <a:p>
            <a:endParaRPr lang="en-US" dirty="0">
              <a:solidFill>
                <a:srgbClr val="000000"/>
              </a:solidFill>
              <a:latin typeface="Open Sans"/>
            </a:endParaRPr>
          </a:p>
          <a:p>
            <a:r>
              <a:rPr lang="en-US" dirty="0">
                <a:solidFill>
                  <a:srgbClr val="000000"/>
                </a:solidFill>
                <a:latin typeface="Open Sans"/>
              </a:rPr>
              <a:t>If considering opioid therapy for chronic pain for patients with SUD, discuss increased risks for OUD and overdose with patients and </a:t>
            </a:r>
            <a:r>
              <a:rPr lang="en-US" dirty="0">
                <a:solidFill>
                  <a:srgbClr val="C00000"/>
                </a:solidFill>
                <a:latin typeface="Open Sans"/>
              </a:rPr>
              <a:t>incorporate strategies to mitigate risk </a:t>
            </a:r>
            <a:r>
              <a:rPr lang="en-US" dirty="0">
                <a:solidFill>
                  <a:srgbClr val="000000"/>
                </a:solidFill>
                <a:latin typeface="Open Sans"/>
              </a:rPr>
              <a:t>(e.g., offering naloxone and increasing frequency of monitoring).</a:t>
            </a:r>
          </a:p>
        </p:txBody>
      </p:sp>
      <p:sp>
        <p:nvSpPr>
          <p:cNvPr id="4" name="Rectangle 3"/>
          <p:cNvSpPr/>
          <p:nvPr/>
        </p:nvSpPr>
        <p:spPr>
          <a:xfrm>
            <a:off x="1380067" y="1690688"/>
            <a:ext cx="9279466" cy="646331"/>
          </a:xfrm>
          <a:prstGeom prst="rect">
            <a:avLst/>
          </a:prstGeom>
        </p:spPr>
        <p:txBody>
          <a:bodyPr wrap="square">
            <a:spAutoFit/>
          </a:bodyPr>
          <a:lstStyle/>
          <a:p>
            <a:pPr algn="ctr"/>
            <a:r>
              <a:rPr lang="en-US" b="1" dirty="0">
                <a:solidFill>
                  <a:srgbClr val="222222"/>
                </a:solidFill>
                <a:latin typeface="Open Sans Medium"/>
              </a:rPr>
              <a:t>Recommendation 8</a:t>
            </a:r>
          </a:p>
          <a:p>
            <a:pPr algn="ctr"/>
            <a:r>
              <a:rPr lang="en-US" b="1" dirty="0">
                <a:solidFill>
                  <a:srgbClr val="002060"/>
                </a:solidFill>
                <a:latin typeface="Open Sans"/>
              </a:rPr>
              <a:t>When prescribing opioids, evaluate and discuss risk with patients</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771138" y="3016251"/>
            <a:ext cx="2185766" cy="2978642"/>
          </a:xfrm>
          <a:prstGeom prst="rect">
            <a:avLst/>
          </a:prstGeom>
          <a:ln w="38100">
            <a:solidFill>
              <a:schemeClr val="tx1"/>
            </a:solidFill>
          </a:ln>
        </p:spPr>
      </p:pic>
      <p:sp>
        <p:nvSpPr>
          <p:cNvPr id="6" name="Rectangle 5"/>
          <p:cNvSpPr/>
          <p:nvPr/>
        </p:nvSpPr>
        <p:spPr>
          <a:xfrm>
            <a:off x="8504809" y="6551014"/>
            <a:ext cx="3764132" cy="246221"/>
          </a:xfrm>
          <a:prstGeom prst="rect">
            <a:avLst/>
          </a:prstGeom>
        </p:spPr>
        <p:txBody>
          <a:bodyPr wrap="square">
            <a:spAutoFit/>
          </a:bodyPr>
          <a:lstStyle/>
          <a:p>
            <a:r>
              <a:rPr lang="en-US" sz="1000" dirty="0"/>
              <a:t>https://busybeingjennifer.com/101-handmade-days-diy-change-jar/</a:t>
            </a:r>
          </a:p>
        </p:txBody>
      </p:sp>
    </p:spTree>
    <p:extLst>
      <p:ext uri="{BB962C8B-B14F-4D97-AF65-F5344CB8AC3E}">
        <p14:creationId xmlns:p14="http://schemas.microsoft.com/office/powerpoint/2010/main" val="7609157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1380067" y="1690688"/>
            <a:ext cx="9279466" cy="646331"/>
          </a:xfrm>
          <a:prstGeom prst="rect">
            <a:avLst/>
          </a:prstGeom>
        </p:spPr>
        <p:txBody>
          <a:bodyPr wrap="square">
            <a:spAutoFit/>
          </a:bodyPr>
          <a:lstStyle/>
          <a:p>
            <a:pPr algn="ctr"/>
            <a:r>
              <a:rPr lang="en-US" b="1" dirty="0">
                <a:solidFill>
                  <a:srgbClr val="222222"/>
                </a:solidFill>
                <a:latin typeface="Open Sans Medium"/>
              </a:rPr>
              <a:t>Recommendation 8</a:t>
            </a:r>
          </a:p>
          <a:p>
            <a:pPr algn="ctr"/>
            <a:r>
              <a:rPr lang="en-US" b="1" dirty="0">
                <a:solidFill>
                  <a:srgbClr val="002060"/>
                </a:solidFill>
                <a:latin typeface="Open Sans"/>
              </a:rPr>
              <a:t>When prescribing opioids, evaluate and discuss risk with patients</a:t>
            </a:r>
            <a:endParaRPr lang="en-US" b="1" dirty="0">
              <a:solidFill>
                <a:srgbClr val="002060"/>
              </a:solidFill>
              <a:latin typeface="Open Sans Medium"/>
            </a:endParaRPr>
          </a:p>
        </p:txBody>
      </p:sp>
      <p:sp>
        <p:nvSpPr>
          <p:cNvPr id="4" name="Rectangle 3"/>
          <p:cNvSpPr/>
          <p:nvPr/>
        </p:nvSpPr>
        <p:spPr>
          <a:xfrm>
            <a:off x="264522" y="2878285"/>
            <a:ext cx="7467929" cy="3416320"/>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70C0"/>
                </a:solidFill>
                <a:latin typeface="Open Sans"/>
              </a:rPr>
              <a:t>If patients experience nonfatal opioid overdose, clinicians should evaluate for OUD and arrange treatment if needed</a:t>
            </a:r>
            <a:r>
              <a:rPr lang="en-US" dirty="0">
                <a:solidFill>
                  <a:srgbClr val="000000"/>
                </a:solidFill>
                <a:latin typeface="Open Sans"/>
              </a:rPr>
              <a:t>. Work with patients to reduce opioid dosage and to discontinue opioids when indicated (see Recommendation 5) and ensure continued close monitoring and support for patients prescribed or not prescribed opioids.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70C0"/>
                </a:solidFill>
                <a:latin typeface="Open Sans"/>
              </a:rPr>
              <a:t>If continuing opioid therapy in patients with previous opioid overdose</a:t>
            </a:r>
            <a:r>
              <a:rPr lang="en-US" dirty="0">
                <a:solidFill>
                  <a:srgbClr val="000000"/>
                </a:solidFill>
                <a:latin typeface="Open Sans"/>
              </a:rPr>
              <a:t>, then discuss increased risks for overdose with patients, incorporate strategies to mitigate risk into the management plan (e.g., offering naloxone and increasing frequency of monitoring [see Recommendation 7]).</a:t>
            </a:r>
          </a:p>
        </p:txBody>
      </p:sp>
      <p:pic>
        <p:nvPicPr>
          <p:cNvPr id="5" name="Picture 4"/>
          <p:cNvPicPr>
            <a:picLocks noChangeAspect="1"/>
          </p:cNvPicPr>
          <p:nvPr/>
        </p:nvPicPr>
        <p:blipFill>
          <a:blip r:embed="rId2"/>
          <a:stretch>
            <a:fillRect/>
          </a:stretch>
        </p:blipFill>
        <p:spPr>
          <a:xfrm>
            <a:off x="8081286" y="3353603"/>
            <a:ext cx="3822931" cy="1999632"/>
          </a:xfrm>
          <a:prstGeom prst="rect">
            <a:avLst/>
          </a:prstGeom>
          <a:ln w="38100">
            <a:solidFill>
              <a:schemeClr val="tx1"/>
            </a:solidFill>
          </a:ln>
        </p:spPr>
      </p:pic>
      <p:sp>
        <p:nvSpPr>
          <p:cNvPr id="7" name="Rectangle 6"/>
          <p:cNvSpPr/>
          <p:nvPr/>
        </p:nvSpPr>
        <p:spPr>
          <a:xfrm>
            <a:off x="7874494" y="6558872"/>
            <a:ext cx="4160668" cy="246221"/>
          </a:xfrm>
          <a:prstGeom prst="rect">
            <a:avLst/>
          </a:prstGeom>
        </p:spPr>
        <p:txBody>
          <a:bodyPr wrap="square">
            <a:spAutoFit/>
          </a:bodyPr>
          <a:lstStyle/>
          <a:p>
            <a:r>
              <a:rPr lang="en-US" sz="1000" dirty="0"/>
              <a:t>https://www.statnews.com/2019/07/12/opioid-overdose-emergency-hold/</a:t>
            </a:r>
          </a:p>
        </p:txBody>
      </p:sp>
    </p:spTree>
    <p:extLst>
      <p:ext uri="{BB962C8B-B14F-4D97-AF65-F5344CB8AC3E}">
        <p14:creationId xmlns:p14="http://schemas.microsoft.com/office/powerpoint/2010/main" val="6264681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213064" y="2610683"/>
            <a:ext cx="11780668" cy="4247317"/>
          </a:xfrm>
          <a:prstGeom prst="rect">
            <a:avLst/>
          </a:prstGeom>
        </p:spPr>
        <p:txBody>
          <a:bodyPr wrap="square">
            <a:spAutoFit/>
          </a:bodyPr>
          <a:lstStyle/>
          <a:p>
            <a:pPr algn="ctr"/>
            <a:r>
              <a:rPr lang="en-US" b="1" dirty="0">
                <a:solidFill>
                  <a:srgbClr val="222222"/>
                </a:solidFill>
                <a:latin typeface="Open Sans Medium"/>
              </a:rPr>
              <a:t>Patients with Previous Overdose</a:t>
            </a:r>
          </a:p>
          <a:p>
            <a:endParaRPr lang="en-US" dirty="0">
              <a:solidFill>
                <a:srgbClr val="222222"/>
              </a:solidFill>
              <a:latin typeface="Open Sans Medium"/>
            </a:endParaRPr>
          </a:p>
          <a:p>
            <a:r>
              <a:rPr lang="en-US" dirty="0">
                <a:solidFill>
                  <a:srgbClr val="000000"/>
                </a:solidFill>
                <a:latin typeface="Open Sans"/>
              </a:rPr>
              <a:t>Previous opioid overdose is associated with substantially increased risk for future nonfatal or fatal opioid overdose. </a:t>
            </a:r>
          </a:p>
          <a:p>
            <a:endParaRPr lang="en-US" dirty="0">
              <a:solidFill>
                <a:srgbClr val="000000"/>
              </a:solidFill>
              <a:latin typeface="Open Sans"/>
            </a:endParaRPr>
          </a:p>
          <a:p>
            <a:r>
              <a:rPr lang="en-US" dirty="0">
                <a:solidFill>
                  <a:srgbClr val="000000"/>
                </a:solidFill>
                <a:latin typeface="Open Sans"/>
              </a:rPr>
              <a:t>A recent study found that opioids were dispensed to 91% of patients who had a previous overdose; a substantial percentage experienced a repeated opioid overdose, with a cumulative incidence at 2 years of: </a:t>
            </a:r>
          </a:p>
          <a:p>
            <a:endParaRPr lang="en-US" dirty="0">
              <a:solidFill>
                <a:srgbClr val="000000"/>
              </a:solidFill>
              <a:latin typeface="Open Sans"/>
            </a:endParaRPr>
          </a:p>
          <a:p>
            <a:pPr algn="ctr"/>
            <a:r>
              <a:rPr lang="en-US" dirty="0">
                <a:solidFill>
                  <a:srgbClr val="000000"/>
                </a:solidFill>
                <a:latin typeface="Open Sans"/>
              </a:rPr>
              <a:t>17% among patients receiving ≥100 MME/day, </a:t>
            </a:r>
          </a:p>
          <a:p>
            <a:pPr algn="ctr"/>
            <a:r>
              <a:rPr lang="en-US" dirty="0">
                <a:solidFill>
                  <a:srgbClr val="000000"/>
                </a:solidFill>
                <a:latin typeface="Open Sans"/>
              </a:rPr>
              <a:t>15% among those prescribed 50–100 MME/day, </a:t>
            </a:r>
          </a:p>
          <a:p>
            <a:pPr algn="ctr"/>
            <a:r>
              <a:rPr lang="en-US" dirty="0">
                <a:solidFill>
                  <a:srgbClr val="000000"/>
                </a:solidFill>
                <a:latin typeface="Open Sans"/>
              </a:rPr>
              <a:t>9% among those prescribed &lt;50 MME/day, and </a:t>
            </a:r>
          </a:p>
          <a:p>
            <a:pPr algn="ctr"/>
            <a:r>
              <a:rPr lang="en-US" dirty="0">
                <a:solidFill>
                  <a:srgbClr val="000000"/>
                </a:solidFill>
                <a:latin typeface="Open Sans"/>
              </a:rPr>
              <a:t>8% among those prescribed no opioids.</a:t>
            </a:r>
          </a:p>
          <a:p>
            <a:endParaRPr lang="en-US" dirty="0">
              <a:solidFill>
                <a:srgbClr val="000000"/>
              </a:solidFill>
              <a:latin typeface="Open Sans"/>
            </a:endParaRPr>
          </a:p>
          <a:p>
            <a:r>
              <a:rPr lang="en-US" dirty="0">
                <a:solidFill>
                  <a:srgbClr val="0070C0"/>
                </a:solidFill>
                <a:latin typeface="Open Sans"/>
              </a:rPr>
              <a:t>If patients experience nonfatal opioid overdose, clinicians should evaluate them for opioid use disorder and provide or arrange treatment if needed.</a:t>
            </a:r>
            <a:r>
              <a:rPr lang="en-US" dirty="0">
                <a:solidFill>
                  <a:srgbClr val="000000"/>
                </a:solidFill>
                <a:latin typeface="Open Sans"/>
              </a:rPr>
              <a:t> </a:t>
            </a:r>
            <a:r>
              <a:rPr lang="en-US" u="sng" dirty="0">
                <a:solidFill>
                  <a:srgbClr val="000000"/>
                </a:solidFill>
                <a:latin typeface="Open Sans"/>
              </a:rPr>
              <a:t>Treatment with buprenorphine or methadone for opioid use disorder after overdose is associated with reduced all-cause and opioid-related deaths</a:t>
            </a:r>
            <a:endParaRPr lang="en-US" b="0" i="0" u="sng" dirty="0">
              <a:solidFill>
                <a:srgbClr val="000000"/>
              </a:solidFill>
              <a:effectLst/>
              <a:latin typeface="Open Sans"/>
            </a:endParaRPr>
          </a:p>
        </p:txBody>
      </p:sp>
      <p:sp>
        <p:nvSpPr>
          <p:cNvPr id="4" name="Rectangle 3"/>
          <p:cNvSpPr/>
          <p:nvPr/>
        </p:nvSpPr>
        <p:spPr>
          <a:xfrm>
            <a:off x="1380067" y="1690688"/>
            <a:ext cx="9279466" cy="646331"/>
          </a:xfrm>
          <a:prstGeom prst="rect">
            <a:avLst/>
          </a:prstGeom>
        </p:spPr>
        <p:txBody>
          <a:bodyPr wrap="square">
            <a:spAutoFit/>
          </a:bodyPr>
          <a:lstStyle/>
          <a:p>
            <a:pPr algn="ctr"/>
            <a:r>
              <a:rPr lang="en-US" b="1" dirty="0">
                <a:solidFill>
                  <a:srgbClr val="222222"/>
                </a:solidFill>
                <a:latin typeface="Open Sans Medium"/>
              </a:rPr>
              <a:t>Recommendation 8</a:t>
            </a:r>
          </a:p>
          <a:p>
            <a:pPr algn="ctr"/>
            <a:r>
              <a:rPr lang="en-US" b="1" dirty="0">
                <a:solidFill>
                  <a:srgbClr val="002060"/>
                </a:solidFill>
                <a:latin typeface="Open Sans"/>
              </a:rPr>
              <a:t>When prescribing opioids, evaluate and discuss risk with patients</a:t>
            </a:r>
            <a:endParaRPr lang="en-US" b="1" dirty="0">
              <a:solidFill>
                <a:srgbClr val="002060"/>
              </a:solidFill>
              <a:latin typeface="Open Sans Medium"/>
            </a:endParaRPr>
          </a:p>
        </p:txBody>
      </p:sp>
    </p:spTree>
    <p:extLst>
      <p:ext uri="{BB962C8B-B14F-4D97-AF65-F5344CB8AC3E}">
        <p14:creationId xmlns:p14="http://schemas.microsoft.com/office/powerpoint/2010/main" val="5928955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325964" y="2468939"/>
            <a:ext cx="11540067" cy="2554545"/>
          </a:xfrm>
          <a:prstGeom prst="rect">
            <a:avLst/>
          </a:prstGeom>
        </p:spPr>
        <p:txBody>
          <a:bodyPr wrap="square">
            <a:spAutoFit/>
          </a:bodyPr>
          <a:lstStyle/>
          <a:p>
            <a:endParaRPr lang="en-US" sz="2000" b="1" dirty="0">
              <a:solidFill>
                <a:srgbClr val="222222"/>
              </a:solidFill>
              <a:latin typeface="Open Sans Medium"/>
            </a:endParaRPr>
          </a:p>
          <a:p>
            <a:r>
              <a:rPr lang="en-US" sz="2000" b="1" dirty="0">
                <a:solidFill>
                  <a:srgbClr val="000000"/>
                </a:solidFill>
                <a:latin typeface="Open Sans"/>
              </a:rPr>
              <a:t>When prescribing initial opioid therapy for acute, subacute, or chronic pain, and periodically during opioid therapy for chronic pain, clinicians should review the patient’s history of controlled substance prescriptions using state prescription drug monitoring program (PDMP) data to determine whether the patient is receiving opioid dosages or combinations that put the patient at high risk for overdose </a:t>
            </a:r>
          </a:p>
          <a:p>
            <a:endParaRPr lang="en-US" sz="2000" b="1" dirty="0">
              <a:solidFill>
                <a:srgbClr val="000000"/>
              </a:solidFill>
              <a:latin typeface="Open Sans"/>
            </a:endParaRPr>
          </a:p>
          <a:p>
            <a:r>
              <a:rPr lang="en-US" sz="2000" b="1" dirty="0">
                <a:solidFill>
                  <a:srgbClr val="000000"/>
                </a:solidFill>
                <a:latin typeface="Open Sans"/>
              </a:rPr>
              <a:t>(recommendation category: B; evidence type: 4).</a:t>
            </a:r>
            <a:endParaRPr lang="en-US" sz="2000" b="1" i="0" dirty="0">
              <a:solidFill>
                <a:srgbClr val="000000"/>
              </a:solidFill>
              <a:effectLst/>
              <a:latin typeface="Open Sans"/>
            </a:endParaRPr>
          </a:p>
        </p:txBody>
      </p:sp>
      <p:sp>
        <p:nvSpPr>
          <p:cNvPr id="4" name="Rectangle 3"/>
          <p:cNvSpPr/>
          <p:nvPr/>
        </p:nvSpPr>
        <p:spPr>
          <a:xfrm>
            <a:off x="4939271" y="1787790"/>
            <a:ext cx="2313454" cy="369332"/>
          </a:xfrm>
          <a:prstGeom prst="rect">
            <a:avLst/>
          </a:prstGeom>
        </p:spPr>
        <p:txBody>
          <a:bodyPr wrap="none">
            <a:spAutoFit/>
          </a:bodyPr>
          <a:lstStyle/>
          <a:p>
            <a:pPr algn="ctr"/>
            <a:r>
              <a:rPr lang="en-US" b="1" dirty="0">
                <a:solidFill>
                  <a:srgbClr val="222222"/>
                </a:solidFill>
                <a:latin typeface="Open Sans Medium"/>
              </a:rPr>
              <a:t>Recommendation 9</a:t>
            </a:r>
          </a:p>
        </p:txBody>
      </p:sp>
    </p:spTree>
    <p:extLst>
      <p:ext uri="{BB962C8B-B14F-4D97-AF65-F5344CB8AC3E}">
        <p14:creationId xmlns:p14="http://schemas.microsoft.com/office/powerpoint/2010/main" val="27938211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165"/>
            <a:ext cx="10515600" cy="1325563"/>
          </a:xfrm>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4116074" y="2806391"/>
            <a:ext cx="7815515" cy="3416320"/>
          </a:xfrm>
          <a:prstGeom prst="rect">
            <a:avLst/>
          </a:prstGeom>
        </p:spPr>
        <p:txBody>
          <a:bodyPr wrap="square">
            <a:spAutoFit/>
          </a:bodyPr>
          <a:lstStyle/>
          <a:p>
            <a:endParaRPr lang="en-US" dirty="0">
              <a:solidFill>
                <a:srgbClr val="222222"/>
              </a:solidFill>
              <a:latin typeface="Open Sans"/>
            </a:endParaRPr>
          </a:p>
          <a:p>
            <a:pPr marL="285750" indent="-285750">
              <a:buFont typeface="Courier New" panose="02070309020205020404" pitchFamily="49" charset="0"/>
              <a:buChar char="o"/>
            </a:pPr>
            <a:r>
              <a:rPr lang="en-US" dirty="0">
                <a:solidFill>
                  <a:srgbClr val="000000"/>
                </a:solidFill>
                <a:latin typeface="Open Sans"/>
              </a:rPr>
              <a:t>PDMP data should be </a:t>
            </a:r>
            <a:r>
              <a:rPr lang="en-US" dirty="0">
                <a:solidFill>
                  <a:srgbClr val="FF0000"/>
                </a:solidFill>
                <a:latin typeface="Open Sans"/>
              </a:rPr>
              <a:t>reviewed before </a:t>
            </a:r>
            <a:r>
              <a:rPr lang="en-US" u="sng" dirty="0">
                <a:solidFill>
                  <a:srgbClr val="FF0000"/>
                </a:solidFill>
                <a:latin typeface="Open Sans"/>
              </a:rPr>
              <a:t>every</a:t>
            </a:r>
            <a:r>
              <a:rPr lang="en-US" dirty="0">
                <a:solidFill>
                  <a:srgbClr val="FF0000"/>
                </a:solidFill>
                <a:latin typeface="Open Sans"/>
              </a:rPr>
              <a:t> opioid prescription </a:t>
            </a:r>
            <a:r>
              <a:rPr lang="en-US" dirty="0">
                <a:solidFill>
                  <a:srgbClr val="000000"/>
                </a:solidFill>
                <a:latin typeface="Open Sans"/>
              </a:rPr>
              <a:t>for acute, subacute, or chronic pain. This practice is recommended where PDMP availability make it practicable</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At a minimum, during </a:t>
            </a:r>
            <a:r>
              <a:rPr lang="en-US" u="sng" dirty="0">
                <a:solidFill>
                  <a:srgbClr val="000000"/>
                </a:solidFill>
                <a:latin typeface="Open Sans"/>
              </a:rPr>
              <a:t>long-term opioid therapy</a:t>
            </a:r>
            <a:r>
              <a:rPr lang="en-US" dirty="0">
                <a:solidFill>
                  <a:srgbClr val="000000"/>
                </a:solidFill>
                <a:latin typeface="Open Sans"/>
              </a:rPr>
              <a:t>, PDMP data should be </a:t>
            </a:r>
            <a:r>
              <a:rPr lang="en-US" dirty="0">
                <a:solidFill>
                  <a:srgbClr val="FF0000"/>
                </a:solidFill>
                <a:latin typeface="Open Sans"/>
              </a:rPr>
              <a:t>reviewed before an initial opioid prescription and then every 3 months </a:t>
            </a:r>
            <a:r>
              <a:rPr lang="en-US" dirty="0">
                <a:solidFill>
                  <a:srgbClr val="000000"/>
                </a:solidFill>
                <a:latin typeface="Open Sans"/>
              </a:rPr>
              <a:t>or more frequently.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PDMP information can be most helpful when results are unexpected and, to minimize bias in application, </a:t>
            </a:r>
            <a:r>
              <a:rPr lang="en-US" dirty="0">
                <a:solidFill>
                  <a:srgbClr val="0070C0"/>
                </a:solidFill>
                <a:latin typeface="Open Sans"/>
              </a:rPr>
              <a:t>clinicians should apply this recommendation when feasible to all patients</a:t>
            </a:r>
            <a:r>
              <a:rPr lang="en-US" dirty="0">
                <a:solidFill>
                  <a:srgbClr val="000000"/>
                </a:solidFill>
                <a:latin typeface="Open Sans"/>
              </a:rPr>
              <a:t>.</a:t>
            </a:r>
          </a:p>
        </p:txBody>
      </p:sp>
      <p:sp>
        <p:nvSpPr>
          <p:cNvPr id="4" name="Rectangle 3"/>
          <p:cNvSpPr/>
          <p:nvPr/>
        </p:nvSpPr>
        <p:spPr>
          <a:xfrm>
            <a:off x="2883164" y="1787790"/>
            <a:ext cx="6425670" cy="646331"/>
          </a:xfrm>
          <a:prstGeom prst="rect">
            <a:avLst/>
          </a:prstGeom>
        </p:spPr>
        <p:txBody>
          <a:bodyPr wrap="none">
            <a:spAutoFit/>
          </a:bodyPr>
          <a:lstStyle/>
          <a:p>
            <a:pPr algn="ctr"/>
            <a:r>
              <a:rPr lang="en-US" b="1" dirty="0">
                <a:solidFill>
                  <a:srgbClr val="222222"/>
                </a:solidFill>
                <a:latin typeface="Open Sans Medium"/>
              </a:rPr>
              <a:t>Recommendation 9</a:t>
            </a:r>
          </a:p>
          <a:p>
            <a:pPr algn="ctr"/>
            <a:r>
              <a:rPr lang="en-US" b="1" dirty="0">
                <a:solidFill>
                  <a:srgbClr val="002060"/>
                </a:solidFill>
                <a:latin typeface="Open Sans"/>
              </a:rPr>
              <a:t>When prescribing initial opioid therapy, review the PDMP</a:t>
            </a:r>
            <a:endParaRPr lang="en-US" b="1" dirty="0">
              <a:solidFill>
                <a:srgbClr val="002060"/>
              </a:solidFill>
              <a:latin typeface="Open Sans Medium"/>
            </a:endParaRPr>
          </a:p>
        </p:txBody>
      </p:sp>
      <p:sp>
        <p:nvSpPr>
          <p:cNvPr id="5" name="TextBox 4"/>
          <p:cNvSpPr txBox="1"/>
          <p:nvPr/>
        </p:nvSpPr>
        <p:spPr>
          <a:xfrm rot="19455868">
            <a:off x="328049" y="4234649"/>
            <a:ext cx="2954783" cy="707886"/>
          </a:xfrm>
          <a:prstGeom prst="rect">
            <a:avLst/>
          </a:prstGeom>
          <a:noFill/>
        </p:spPr>
        <p:txBody>
          <a:bodyPr wrap="none" rtlCol="0">
            <a:spAutoFit/>
          </a:bodyPr>
          <a:lstStyle/>
          <a:p>
            <a:r>
              <a:rPr lang="en-US" sz="4000" b="1" dirty="0">
                <a:solidFill>
                  <a:srgbClr val="C00000"/>
                </a:solidFill>
              </a:rPr>
              <a:t>EVERYTIME!!</a:t>
            </a:r>
          </a:p>
        </p:txBody>
      </p:sp>
    </p:spTree>
    <p:extLst>
      <p:ext uri="{BB962C8B-B14F-4D97-AF65-F5344CB8AC3E}">
        <p14:creationId xmlns:p14="http://schemas.microsoft.com/office/powerpoint/2010/main" val="2054455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2022 CDC Opioid Prescribing Guideline</a:t>
            </a:r>
            <a:endParaRPr lang="en-US" dirty="0">
              <a:solidFill>
                <a:srgbClr val="002060"/>
              </a:solidFill>
            </a:endParaRPr>
          </a:p>
        </p:txBody>
      </p:sp>
      <p:sp>
        <p:nvSpPr>
          <p:cNvPr id="3" name="Rectangle 2"/>
          <p:cNvSpPr/>
          <p:nvPr/>
        </p:nvSpPr>
        <p:spPr>
          <a:xfrm>
            <a:off x="253590" y="1690688"/>
            <a:ext cx="7141509" cy="3416320"/>
          </a:xfrm>
          <a:prstGeom prst="rect">
            <a:avLst/>
          </a:prstGeom>
        </p:spPr>
        <p:txBody>
          <a:bodyPr wrap="square">
            <a:spAutoFit/>
          </a:bodyPr>
          <a:lstStyle/>
          <a:p>
            <a:r>
              <a:rPr lang="en-US" dirty="0">
                <a:solidFill>
                  <a:srgbClr val="000000"/>
                </a:solidFill>
                <a:latin typeface="Open Sans"/>
              </a:rPr>
              <a:t>Pain is one of the most common reasons adults seek medical care in the United States. </a:t>
            </a:r>
          </a:p>
          <a:p>
            <a:endParaRPr lang="en-US" dirty="0">
              <a:solidFill>
                <a:srgbClr val="000000"/>
              </a:solidFill>
              <a:latin typeface="Open Sans"/>
            </a:endParaRPr>
          </a:p>
          <a:p>
            <a:r>
              <a:rPr lang="en-US" b="1" dirty="0">
                <a:solidFill>
                  <a:srgbClr val="C00000"/>
                </a:solidFill>
                <a:latin typeface="Open Sans"/>
              </a:rPr>
              <a:t> Acute pain, </a:t>
            </a:r>
            <a:r>
              <a:rPr lang="en-US" dirty="0">
                <a:solidFill>
                  <a:srgbClr val="000000"/>
                </a:solidFill>
                <a:latin typeface="Open Sans"/>
              </a:rPr>
              <a:t>a nearly universal experience, </a:t>
            </a:r>
            <a:r>
              <a:rPr lang="en-US" b="1" dirty="0">
                <a:solidFill>
                  <a:schemeClr val="accent1">
                    <a:lumMod val="75000"/>
                  </a:schemeClr>
                </a:solidFill>
                <a:latin typeface="Open Sans"/>
              </a:rPr>
              <a:t>is a physiologic response to noxious stimuli that can become pathologic. </a:t>
            </a:r>
          </a:p>
          <a:p>
            <a:endParaRPr lang="en-US" dirty="0">
              <a:solidFill>
                <a:srgbClr val="000000"/>
              </a:solidFill>
              <a:latin typeface="Open Sans"/>
            </a:endParaRPr>
          </a:p>
          <a:p>
            <a:r>
              <a:rPr lang="en-US" b="1" dirty="0">
                <a:solidFill>
                  <a:srgbClr val="C00000"/>
                </a:solidFill>
                <a:latin typeface="Open Sans"/>
              </a:rPr>
              <a:t>Acute pain </a:t>
            </a:r>
            <a:r>
              <a:rPr lang="en-US" dirty="0">
                <a:solidFill>
                  <a:srgbClr val="000000"/>
                </a:solidFill>
                <a:latin typeface="Open Sans"/>
              </a:rPr>
              <a:t>is usually </a:t>
            </a:r>
            <a:r>
              <a:rPr lang="en-US" u="sng" dirty="0">
                <a:solidFill>
                  <a:srgbClr val="000000"/>
                </a:solidFill>
                <a:latin typeface="Open Sans"/>
              </a:rPr>
              <a:t>sudden in onset and time limited</a:t>
            </a:r>
            <a:r>
              <a:rPr lang="en-US" dirty="0">
                <a:solidFill>
                  <a:srgbClr val="000000"/>
                </a:solidFill>
                <a:latin typeface="Open Sans"/>
              </a:rPr>
              <a:t> (defined in this guideline as &lt;1 month) and often is caused by injury, trauma, or medical treatments such as surgery. </a:t>
            </a:r>
          </a:p>
          <a:p>
            <a:endParaRPr lang="en-US" dirty="0">
              <a:solidFill>
                <a:srgbClr val="000000"/>
              </a:solidFill>
              <a:latin typeface="Open Sans"/>
            </a:endParaRPr>
          </a:p>
          <a:p>
            <a:r>
              <a:rPr lang="en-US" b="1" dirty="0">
                <a:solidFill>
                  <a:srgbClr val="C00000"/>
                </a:solidFill>
                <a:latin typeface="Open Sans"/>
              </a:rPr>
              <a:t>Unresolved acute pain </a:t>
            </a:r>
            <a:r>
              <a:rPr lang="en-US" dirty="0">
                <a:solidFill>
                  <a:srgbClr val="000000"/>
                </a:solidFill>
                <a:latin typeface="Open Sans"/>
              </a:rPr>
              <a:t>or </a:t>
            </a:r>
            <a:r>
              <a:rPr lang="en-US" b="1" dirty="0">
                <a:solidFill>
                  <a:srgbClr val="C00000"/>
                </a:solidFill>
                <a:latin typeface="Open Sans"/>
              </a:rPr>
              <a:t>subacute pain </a:t>
            </a:r>
            <a:r>
              <a:rPr lang="en-US" dirty="0">
                <a:solidFill>
                  <a:srgbClr val="000000"/>
                </a:solidFill>
                <a:latin typeface="Open Sans"/>
              </a:rPr>
              <a:t>(defined as pain present for 1–3 months) </a:t>
            </a:r>
            <a:r>
              <a:rPr lang="en-US" u="sng" dirty="0">
                <a:solidFill>
                  <a:srgbClr val="000000"/>
                </a:solidFill>
                <a:latin typeface="Open Sans"/>
              </a:rPr>
              <a:t>can evolve into chronic pain. </a:t>
            </a:r>
            <a:endParaRPr lang="en-US" u="sng" dirty="0"/>
          </a:p>
        </p:txBody>
      </p:sp>
      <p:pic>
        <p:nvPicPr>
          <p:cNvPr id="4" name="Picture 3"/>
          <p:cNvPicPr>
            <a:picLocks noChangeAspect="1"/>
          </p:cNvPicPr>
          <p:nvPr/>
        </p:nvPicPr>
        <p:blipFill>
          <a:blip r:embed="rId2"/>
          <a:stretch>
            <a:fillRect/>
          </a:stretch>
        </p:blipFill>
        <p:spPr>
          <a:xfrm>
            <a:off x="7773139" y="2745661"/>
            <a:ext cx="4077811" cy="3058358"/>
          </a:xfrm>
          <a:prstGeom prst="rect">
            <a:avLst/>
          </a:prstGeom>
          <a:ln w="38100">
            <a:solidFill>
              <a:schemeClr val="tx1"/>
            </a:solidFill>
          </a:ln>
        </p:spPr>
      </p:pic>
      <p:sp>
        <p:nvSpPr>
          <p:cNvPr id="5" name="Rectangle 4"/>
          <p:cNvSpPr/>
          <p:nvPr/>
        </p:nvSpPr>
        <p:spPr>
          <a:xfrm>
            <a:off x="131234" y="6501029"/>
            <a:ext cx="11929532" cy="215444"/>
          </a:xfrm>
          <a:prstGeom prst="rect">
            <a:avLst/>
          </a:prstGeom>
        </p:spPr>
        <p:txBody>
          <a:bodyPr wrap="square">
            <a:spAutoFit/>
          </a:bodyPr>
          <a:lstStyle/>
          <a:p>
            <a:r>
              <a:rPr lang="en-US" sz="800" dirty="0"/>
              <a:t>https://www.google.com/search?q=compound+shin+fracture&amp;sxsrf=ALiCzsbNz3dJowOKaaIM4wa5Z_RyOoLmIg:1667774995922&amp;source=lnms&amp;tbm=isch&amp;sa=X&amp;ved=2ahUKEwjns8mB0pr7AhXNlIkEHZzzAdoQ_AUoAXoECAEQAw&amp;biw=745&amp;bih=607&amp;dpr=1.2#imgrc=3QXnl-ERvR5nnM</a:t>
            </a:r>
          </a:p>
        </p:txBody>
      </p:sp>
    </p:spTree>
    <p:extLst>
      <p:ext uri="{BB962C8B-B14F-4D97-AF65-F5344CB8AC3E}">
        <p14:creationId xmlns:p14="http://schemas.microsoft.com/office/powerpoint/2010/main" val="30027320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385932" y="3027000"/>
            <a:ext cx="6343342" cy="3139321"/>
          </a:xfrm>
          <a:prstGeom prst="rect">
            <a:avLst/>
          </a:prstGeom>
        </p:spPr>
        <p:txBody>
          <a:bodyPr wrap="square">
            <a:spAutoFit/>
          </a:bodyPr>
          <a:lstStyle/>
          <a:p>
            <a:pPr marL="285750" indent="-285750">
              <a:buFont typeface="Courier New" panose="02070309020205020404" pitchFamily="49" charset="0"/>
              <a:buChar char="o"/>
            </a:pPr>
            <a:r>
              <a:rPr lang="en-US" u="sng" dirty="0">
                <a:solidFill>
                  <a:srgbClr val="000000"/>
                </a:solidFill>
                <a:latin typeface="Open Sans"/>
              </a:rPr>
              <a:t>Use specific PDMP information</a:t>
            </a:r>
            <a:r>
              <a:rPr lang="en-US" dirty="0">
                <a:solidFill>
                  <a:srgbClr val="000000"/>
                </a:solidFill>
                <a:latin typeface="Open Sans"/>
              </a:rPr>
              <a:t> about medications prescribed to patient </a:t>
            </a:r>
            <a:r>
              <a:rPr lang="en-US" b="1" dirty="0">
                <a:solidFill>
                  <a:srgbClr val="0070C0"/>
                </a:solidFill>
                <a:latin typeface="Open Sans"/>
              </a:rPr>
              <a:t>in the context of other clinical information</a:t>
            </a:r>
            <a:r>
              <a:rPr lang="en-US" dirty="0">
                <a:solidFill>
                  <a:srgbClr val="000000"/>
                </a:solidFill>
                <a:latin typeface="Open Sans"/>
              </a:rPr>
              <a:t>, including patient history, physical findings, and other testing, to help them communicate with and protect their patient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Review PDMP data specifically for prescription opioids and other controlled </a:t>
            </a:r>
            <a:r>
              <a:rPr lang="en-US" dirty="0">
                <a:solidFill>
                  <a:srgbClr val="FF0000"/>
                </a:solidFill>
                <a:latin typeface="Open Sans"/>
              </a:rPr>
              <a:t>medications from additional prescribers </a:t>
            </a:r>
            <a:r>
              <a:rPr lang="en-US" dirty="0">
                <a:solidFill>
                  <a:srgbClr val="000000"/>
                </a:solidFill>
                <a:latin typeface="Open Sans"/>
              </a:rPr>
              <a:t>to determine whether a patient is receiving total opioid dosages or combinations that put the patient at risk for overdose.</a:t>
            </a:r>
          </a:p>
        </p:txBody>
      </p:sp>
      <p:sp>
        <p:nvSpPr>
          <p:cNvPr id="4" name="Rectangle 3"/>
          <p:cNvSpPr/>
          <p:nvPr/>
        </p:nvSpPr>
        <p:spPr>
          <a:xfrm>
            <a:off x="2883164" y="1787790"/>
            <a:ext cx="6425670" cy="646331"/>
          </a:xfrm>
          <a:prstGeom prst="rect">
            <a:avLst/>
          </a:prstGeom>
        </p:spPr>
        <p:txBody>
          <a:bodyPr wrap="none">
            <a:spAutoFit/>
          </a:bodyPr>
          <a:lstStyle/>
          <a:p>
            <a:pPr algn="ctr"/>
            <a:r>
              <a:rPr lang="en-US" b="1" dirty="0">
                <a:solidFill>
                  <a:srgbClr val="222222"/>
                </a:solidFill>
                <a:latin typeface="Open Sans Medium"/>
              </a:rPr>
              <a:t>Recommendation 9</a:t>
            </a:r>
          </a:p>
          <a:p>
            <a:pPr algn="ctr"/>
            <a:r>
              <a:rPr lang="en-US" b="1" dirty="0">
                <a:solidFill>
                  <a:srgbClr val="002060"/>
                </a:solidFill>
                <a:latin typeface="Open Sans"/>
              </a:rPr>
              <a:t>When prescribing initial opioid therapy, review the PDMP</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861705" y="3067821"/>
            <a:ext cx="2894258" cy="3098500"/>
          </a:xfrm>
          <a:prstGeom prst="rect">
            <a:avLst/>
          </a:prstGeom>
          <a:ln w="38100">
            <a:solidFill>
              <a:schemeClr val="tx1"/>
            </a:solidFill>
          </a:ln>
        </p:spPr>
      </p:pic>
      <p:sp>
        <p:nvSpPr>
          <p:cNvPr id="6" name="Rectangle 5"/>
          <p:cNvSpPr/>
          <p:nvPr/>
        </p:nvSpPr>
        <p:spPr>
          <a:xfrm>
            <a:off x="2488707" y="6523022"/>
            <a:ext cx="9703293" cy="276999"/>
          </a:xfrm>
          <a:prstGeom prst="rect">
            <a:avLst/>
          </a:prstGeom>
        </p:spPr>
        <p:txBody>
          <a:bodyPr wrap="square">
            <a:spAutoFit/>
          </a:bodyPr>
          <a:lstStyle/>
          <a:p>
            <a:r>
              <a:rPr lang="en-US" sz="1200" dirty="0"/>
              <a:t>https://www.123rf.com/photo_124559004_a-stack-of-colorcoded-and-numbered-folders-with-patients-medical-records-with-a-patients-chart-and-l.html</a:t>
            </a:r>
          </a:p>
        </p:txBody>
      </p:sp>
    </p:spTree>
    <p:extLst>
      <p:ext uri="{BB962C8B-B14F-4D97-AF65-F5344CB8AC3E}">
        <p14:creationId xmlns:p14="http://schemas.microsoft.com/office/powerpoint/2010/main" val="37928195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177800" y="3109248"/>
            <a:ext cx="6356165" cy="2585323"/>
          </a:xfrm>
          <a:prstGeom prst="rect">
            <a:avLst/>
          </a:prstGeom>
        </p:spPr>
        <p:txBody>
          <a:bodyPr wrap="square">
            <a:spAutoFit/>
          </a:bodyPr>
          <a:lstStyle/>
          <a:p>
            <a:pPr marL="285750" indent="-285750">
              <a:buFont typeface="Courier New" panose="02070309020205020404" pitchFamily="49" charset="0"/>
              <a:buChar char="o"/>
            </a:pPr>
            <a:r>
              <a:rPr lang="en-US" u="sng" dirty="0">
                <a:solidFill>
                  <a:srgbClr val="000000"/>
                </a:solidFill>
                <a:latin typeface="Open Sans"/>
              </a:rPr>
              <a:t>PDMP-generated risk scores have not been validated </a:t>
            </a:r>
            <a:r>
              <a:rPr lang="en-US" dirty="0">
                <a:solidFill>
                  <a:srgbClr val="000000"/>
                </a:solidFill>
                <a:latin typeface="Open Sans"/>
              </a:rPr>
              <a:t>against clinical outcomes such as overdose and should not take the place of clinical judgment.</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b="1" dirty="0">
                <a:solidFill>
                  <a:srgbClr val="FF0000"/>
                </a:solidFill>
                <a:latin typeface="Open Sans"/>
              </a:rPr>
              <a:t>Clinicians should not dismiss patients from their practice on the basis of PDMP information. </a:t>
            </a:r>
            <a:r>
              <a:rPr lang="en-US" dirty="0">
                <a:solidFill>
                  <a:srgbClr val="000000"/>
                </a:solidFill>
                <a:latin typeface="Open Sans"/>
              </a:rPr>
              <a:t>Doing so can adversely affect patient safety and could result in missed opportunities to provide potentially lifesaving information and interventions</a:t>
            </a:r>
          </a:p>
        </p:txBody>
      </p:sp>
      <p:sp>
        <p:nvSpPr>
          <p:cNvPr id="4" name="Rectangle 3"/>
          <p:cNvSpPr/>
          <p:nvPr/>
        </p:nvSpPr>
        <p:spPr>
          <a:xfrm>
            <a:off x="2883164" y="1787790"/>
            <a:ext cx="6425670" cy="646331"/>
          </a:xfrm>
          <a:prstGeom prst="rect">
            <a:avLst/>
          </a:prstGeom>
        </p:spPr>
        <p:txBody>
          <a:bodyPr wrap="none">
            <a:spAutoFit/>
          </a:bodyPr>
          <a:lstStyle/>
          <a:p>
            <a:pPr algn="ctr"/>
            <a:r>
              <a:rPr lang="en-US" b="1" dirty="0">
                <a:solidFill>
                  <a:srgbClr val="222222"/>
                </a:solidFill>
                <a:latin typeface="Open Sans Medium"/>
              </a:rPr>
              <a:t>Recommendation 9</a:t>
            </a:r>
          </a:p>
          <a:p>
            <a:pPr algn="ctr"/>
            <a:r>
              <a:rPr lang="en-US" b="1" dirty="0">
                <a:solidFill>
                  <a:srgbClr val="002060"/>
                </a:solidFill>
                <a:latin typeface="Open Sans"/>
              </a:rPr>
              <a:t>When prescribing initial opioid therapy, review the PDMP</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325129" y="3490988"/>
            <a:ext cx="4206965" cy="2419692"/>
          </a:xfrm>
          <a:prstGeom prst="rect">
            <a:avLst/>
          </a:prstGeom>
          <a:ln w="38100">
            <a:solidFill>
              <a:schemeClr val="tx1"/>
            </a:solidFill>
          </a:ln>
        </p:spPr>
      </p:pic>
    </p:spTree>
    <p:extLst>
      <p:ext uri="{BB962C8B-B14F-4D97-AF65-F5344CB8AC3E}">
        <p14:creationId xmlns:p14="http://schemas.microsoft.com/office/powerpoint/2010/main" val="1793807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3731582" y="2738442"/>
            <a:ext cx="8128985" cy="3693319"/>
          </a:xfrm>
          <a:prstGeom prst="rect">
            <a:avLst/>
          </a:prstGeom>
        </p:spPr>
        <p:txBody>
          <a:bodyPr wrap="square">
            <a:spAutoFit/>
          </a:bodyPr>
          <a:lstStyle/>
          <a:p>
            <a:pPr algn="ctr"/>
            <a:r>
              <a:rPr lang="en-US" b="1" dirty="0">
                <a:solidFill>
                  <a:srgbClr val="000000"/>
                </a:solidFill>
                <a:latin typeface="Open Sans"/>
              </a:rPr>
              <a:t>Take actions to improve patient safety:</a:t>
            </a:r>
          </a:p>
          <a:p>
            <a:pPr marL="285750" indent="-285750">
              <a:buFont typeface="Courier New" panose="02070309020205020404" pitchFamily="49" charset="0"/>
              <a:buChar char="o"/>
            </a:pPr>
            <a:endParaRPr lang="en-US" dirty="0">
              <a:solidFill>
                <a:srgbClr val="000000"/>
              </a:solidFill>
              <a:latin typeface="Open Sans"/>
            </a:endParaRPr>
          </a:p>
          <a:p>
            <a:pPr marL="742950" lvl="1" indent="-285750">
              <a:buFont typeface="Courier New" panose="02070309020205020404" pitchFamily="49" charset="0"/>
              <a:buChar char="o"/>
            </a:pPr>
            <a:r>
              <a:rPr lang="en-US" dirty="0">
                <a:solidFill>
                  <a:srgbClr val="0070C0"/>
                </a:solidFill>
                <a:latin typeface="Open Sans"/>
              </a:rPr>
              <a:t>Discuss information from the PDMP with the patient. </a:t>
            </a:r>
            <a:r>
              <a:rPr lang="en-US" dirty="0">
                <a:solidFill>
                  <a:srgbClr val="002060"/>
                </a:solidFill>
                <a:latin typeface="Open Sans"/>
              </a:rPr>
              <a:t>Because clinicians often work as part of teams</a:t>
            </a:r>
            <a:r>
              <a:rPr lang="en-US" dirty="0">
                <a:solidFill>
                  <a:srgbClr val="000000"/>
                </a:solidFill>
                <a:latin typeface="Open Sans"/>
              </a:rPr>
              <a:t>, prescriptions might appropriately be written by more than one clinician coordinating the patient’s care. </a:t>
            </a:r>
            <a:r>
              <a:rPr lang="en-US" u="sng" dirty="0">
                <a:solidFill>
                  <a:srgbClr val="000000"/>
                </a:solidFill>
                <a:latin typeface="Open Sans"/>
              </a:rPr>
              <a:t>Occasionally, PDMP information can be incorrect.</a:t>
            </a:r>
          </a:p>
          <a:p>
            <a:pPr marL="742950" lvl="1" indent="-285750">
              <a:buFont typeface="Courier New" panose="02070309020205020404" pitchFamily="49" charset="0"/>
              <a:buChar char="o"/>
            </a:pPr>
            <a:endParaRPr lang="en-US" dirty="0">
              <a:solidFill>
                <a:srgbClr val="000000"/>
              </a:solidFill>
              <a:latin typeface="Open Sans"/>
            </a:endParaRPr>
          </a:p>
          <a:p>
            <a:pPr marL="742950" lvl="1" indent="-285750">
              <a:buFont typeface="Courier New" panose="02070309020205020404" pitchFamily="49" charset="0"/>
              <a:buChar char="o"/>
            </a:pPr>
            <a:r>
              <a:rPr lang="en-US" dirty="0">
                <a:solidFill>
                  <a:srgbClr val="0070C0"/>
                </a:solidFill>
                <a:latin typeface="Open Sans"/>
              </a:rPr>
              <a:t>Discuss safety concerns, including increased risk for respiratory depression and overdose, with patients </a:t>
            </a:r>
            <a:r>
              <a:rPr lang="en-US" dirty="0">
                <a:solidFill>
                  <a:srgbClr val="000000"/>
                </a:solidFill>
                <a:latin typeface="Open Sans"/>
              </a:rPr>
              <a:t>found to be receiving overlapping prescription opioids from multiple clinicians who are not coordinating the patient’s care or patients who are receiving medications that increase risk when combined with opioids and </a:t>
            </a:r>
            <a:r>
              <a:rPr lang="en-US" u="sng" dirty="0">
                <a:solidFill>
                  <a:srgbClr val="000000"/>
                </a:solidFill>
                <a:latin typeface="Open Sans"/>
              </a:rPr>
              <a:t>offer naloxone</a:t>
            </a:r>
          </a:p>
        </p:txBody>
      </p:sp>
      <p:sp>
        <p:nvSpPr>
          <p:cNvPr id="4" name="Rectangle 3"/>
          <p:cNvSpPr/>
          <p:nvPr/>
        </p:nvSpPr>
        <p:spPr>
          <a:xfrm>
            <a:off x="2906664" y="1787790"/>
            <a:ext cx="6378669" cy="646331"/>
          </a:xfrm>
          <a:prstGeom prst="rect">
            <a:avLst/>
          </a:prstGeom>
        </p:spPr>
        <p:txBody>
          <a:bodyPr wrap="none">
            <a:spAutoFit/>
          </a:bodyPr>
          <a:lstStyle/>
          <a:p>
            <a:pPr algn="ctr"/>
            <a:r>
              <a:rPr lang="en-US" b="1" dirty="0">
                <a:solidFill>
                  <a:srgbClr val="222222"/>
                </a:solidFill>
                <a:latin typeface="Open Sans Medium"/>
              </a:rPr>
              <a:t>Recommendation 9</a:t>
            </a:r>
          </a:p>
          <a:p>
            <a:pPr algn="ctr"/>
            <a:r>
              <a:rPr lang="en-US" b="1" dirty="0">
                <a:solidFill>
                  <a:srgbClr val="002060"/>
                </a:solidFill>
                <a:latin typeface="Open Sans"/>
              </a:rPr>
              <a:t>When prescribing initial opioid therapy, review the PDMP</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217502" y="3885483"/>
            <a:ext cx="3724183" cy="1751837"/>
          </a:xfrm>
          <a:prstGeom prst="rect">
            <a:avLst/>
          </a:prstGeom>
          <a:ln w="38100">
            <a:solidFill>
              <a:schemeClr val="tx1"/>
            </a:solidFill>
          </a:ln>
        </p:spPr>
      </p:pic>
      <p:sp>
        <p:nvSpPr>
          <p:cNvPr id="6" name="Rectangle 5"/>
          <p:cNvSpPr/>
          <p:nvPr/>
        </p:nvSpPr>
        <p:spPr>
          <a:xfrm>
            <a:off x="83245" y="6611779"/>
            <a:ext cx="3119765" cy="246221"/>
          </a:xfrm>
          <a:prstGeom prst="rect">
            <a:avLst/>
          </a:prstGeom>
        </p:spPr>
        <p:txBody>
          <a:bodyPr wrap="none">
            <a:spAutoFit/>
          </a:bodyPr>
          <a:lstStyle/>
          <a:p>
            <a:r>
              <a:rPr lang="en-US" sz="1000" dirty="0"/>
              <a:t>https://www.pinterest.com/pin/480548222718027903/</a:t>
            </a:r>
          </a:p>
        </p:txBody>
      </p:sp>
    </p:spTree>
    <p:extLst>
      <p:ext uri="{BB962C8B-B14F-4D97-AF65-F5344CB8AC3E}">
        <p14:creationId xmlns:p14="http://schemas.microsoft.com/office/powerpoint/2010/main" val="26367288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p>
        </p:txBody>
      </p:sp>
      <p:sp>
        <p:nvSpPr>
          <p:cNvPr id="3" name="Rectangle 2"/>
          <p:cNvSpPr/>
          <p:nvPr/>
        </p:nvSpPr>
        <p:spPr>
          <a:xfrm>
            <a:off x="389467" y="3081572"/>
            <a:ext cx="6117865" cy="2585323"/>
          </a:xfrm>
          <a:prstGeom prst="rect">
            <a:avLst/>
          </a:prstGeom>
        </p:spPr>
        <p:txBody>
          <a:bodyPr wrap="square">
            <a:spAutoFit/>
          </a:bodyPr>
          <a:lstStyle/>
          <a:p>
            <a:pPr lvl="1"/>
            <a:r>
              <a:rPr lang="en-US" dirty="0">
                <a:solidFill>
                  <a:srgbClr val="FF0000"/>
                </a:solidFill>
                <a:latin typeface="Open Sans"/>
              </a:rPr>
              <a:t>Use particular caution when prescribing opioid pain medication and benzodiazepines concurrently</a:t>
            </a:r>
            <a:r>
              <a:rPr lang="en-US" dirty="0">
                <a:solidFill>
                  <a:srgbClr val="000000"/>
                </a:solidFill>
                <a:latin typeface="Open Sans"/>
              </a:rPr>
              <a:t>, understanding that some patient circumstances warrant prescribing of these medications concomitantly. </a:t>
            </a:r>
            <a:r>
              <a:rPr lang="en-US" u="sng" dirty="0">
                <a:solidFill>
                  <a:srgbClr val="000000"/>
                </a:solidFill>
                <a:latin typeface="Open Sans"/>
              </a:rPr>
              <a:t>Communicate with others managing the patient to discuss the patient’s needs</a:t>
            </a:r>
            <a:r>
              <a:rPr lang="en-US" dirty="0">
                <a:solidFill>
                  <a:srgbClr val="000000"/>
                </a:solidFill>
                <a:latin typeface="Open Sans"/>
              </a:rPr>
              <a:t>, prioritize patient goals, weigh risks of concurrent benzodiazepine and opioid exposure, and coordinate care (see Recommendation 11).</a:t>
            </a:r>
          </a:p>
        </p:txBody>
      </p:sp>
      <p:sp>
        <p:nvSpPr>
          <p:cNvPr id="5" name="Rectangle 4"/>
          <p:cNvSpPr/>
          <p:nvPr/>
        </p:nvSpPr>
        <p:spPr>
          <a:xfrm>
            <a:off x="2906664" y="1787790"/>
            <a:ext cx="6378669" cy="646331"/>
          </a:xfrm>
          <a:prstGeom prst="rect">
            <a:avLst/>
          </a:prstGeom>
        </p:spPr>
        <p:txBody>
          <a:bodyPr wrap="none">
            <a:spAutoFit/>
          </a:bodyPr>
          <a:lstStyle/>
          <a:p>
            <a:pPr algn="ctr"/>
            <a:r>
              <a:rPr lang="en-US" b="1" dirty="0">
                <a:solidFill>
                  <a:srgbClr val="222222"/>
                </a:solidFill>
                <a:latin typeface="Open Sans Medium"/>
              </a:rPr>
              <a:t>Recommendation 9</a:t>
            </a:r>
          </a:p>
          <a:p>
            <a:pPr algn="ctr"/>
            <a:r>
              <a:rPr lang="en-US" b="1" dirty="0">
                <a:solidFill>
                  <a:srgbClr val="002060"/>
                </a:solidFill>
                <a:latin typeface="Open Sans"/>
              </a:rPr>
              <a:t>When prescribing initial opioid therapy, review the PDMP</a:t>
            </a:r>
            <a:endParaRPr lang="en-US" b="1" dirty="0">
              <a:solidFill>
                <a:srgbClr val="002060"/>
              </a:solidFill>
              <a:latin typeface="Open Sans Medium"/>
            </a:endParaRPr>
          </a:p>
        </p:txBody>
      </p:sp>
      <p:pic>
        <p:nvPicPr>
          <p:cNvPr id="4" name="Picture 3"/>
          <p:cNvPicPr>
            <a:picLocks noChangeAspect="1"/>
          </p:cNvPicPr>
          <p:nvPr/>
        </p:nvPicPr>
        <p:blipFill>
          <a:blip r:embed="rId2"/>
          <a:stretch>
            <a:fillRect/>
          </a:stretch>
        </p:blipFill>
        <p:spPr>
          <a:xfrm>
            <a:off x="8088066" y="2894121"/>
            <a:ext cx="2960161" cy="3120790"/>
          </a:xfrm>
          <a:prstGeom prst="rect">
            <a:avLst/>
          </a:prstGeom>
          <a:ln w="38100">
            <a:solidFill>
              <a:schemeClr val="tx1"/>
            </a:solidFill>
          </a:ln>
        </p:spPr>
      </p:pic>
      <p:sp>
        <p:nvSpPr>
          <p:cNvPr id="6" name="Rectangle 5"/>
          <p:cNvSpPr/>
          <p:nvPr/>
        </p:nvSpPr>
        <p:spPr>
          <a:xfrm>
            <a:off x="7344793" y="6474911"/>
            <a:ext cx="4409242" cy="276999"/>
          </a:xfrm>
          <a:prstGeom prst="rect">
            <a:avLst/>
          </a:prstGeom>
        </p:spPr>
        <p:txBody>
          <a:bodyPr wrap="square">
            <a:spAutoFit/>
          </a:bodyPr>
          <a:lstStyle/>
          <a:p>
            <a:r>
              <a:rPr lang="en-US" sz="1200" dirty="0"/>
              <a:t>https://www.freepik.com/free-photos-vectors/doctor-phone-call</a:t>
            </a:r>
          </a:p>
        </p:txBody>
      </p:sp>
    </p:spTree>
    <p:extLst>
      <p:ext uri="{BB962C8B-B14F-4D97-AF65-F5344CB8AC3E}">
        <p14:creationId xmlns:p14="http://schemas.microsoft.com/office/powerpoint/2010/main" val="31751464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84666" y="3097875"/>
            <a:ext cx="7559008" cy="3139321"/>
          </a:xfrm>
          <a:prstGeom prst="rect">
            <a:avLst/>
          </a:prstGeom>
        </p:spPr>
        <p:txBody>
          <a:bodyPr wrap="square">
            <a:spAutoFit/>
          </a:bodyPr>
          <a:lstStyle/>
          <a:p>
            <a:pPr lvl="1"/>
            <a:r>
              <a:rPr lang="en-US" dirty="0">
                <a:solidFill>
                  <a:srgbClr val="0070C0"/>
                </a:solidFill>
                <a:latin typeface="Open Sans"/>
              </a:rPr>
              <a:t>Consider the total MME/day </a:t>
            </a:r>
            <a:r>
              <a:rPr lang="en-US" dirty="0">
                <a:solidFill>
                  <a:srgbClr val="000000"/>
                </a:solidFill>
                <a:latin typeface="Open Sans"/>
              </a:rPr>
              <a:t>for concurrent opioid prescriptions to help assess the patient’s overdose risk (see Recommendation 4). </a:t>
            </a:r>
          </a:p>
          <a:p>
            <a:pPr lvl="1"/>
            <a:endParaRPr lang="en-US" dirty="0">
              <a:solidFill>
                <a:srgbClr val="000000"/>
              </a:solidFill>
              <a:latin typeface="Open Sans"/>
            </a:endParaRPr>
          </a:p>
          <a:p>
            <a:pPr lvl="1"/>
            <a:r>
              <a:rPr lang="en-US" dirty="0">
                <a:solidFill>
                  <a:srgbClr val="FF0000"/>
                </a:solidFill>
                <a:latin typeface="Open Sans"/>
              </a:rPr>
              <a:t>Buprenorphine should not be counted in the total MME/day</a:t>
            </a:r>
            <a:r>
              <a:rPr lang="en-US" dirty="0">
                <a:solidFill>
                  <a:srgbClr val="000000"/>
                </a:solidFill>
                <a:latin typeface="Open Sans"/>
              </a:rPr>
              <a:t> in calculations because of its partial agonist properties at opioid receptors that confer a ceiling effect on respiratory depression. </a:t>
            </a:r>
          </a:p>
          <a:p>
            <a:pPr lvl="1"/>
            <a:endParaRPr lang="en-US" dirty="0">
              <a:solidFill>
                <a:srgbClr val="000000"/>
              </a:solidFill>
              <a:latin typeface="Open Sans"/>
            </a:endParaRPr>
          </a:p>
          <a:p>
            <a:pPr lvl="1"/>
            <a:r>
              <a:rPr lang="en-US" dirty="0">
                <a:solidFill>
                  <a:srgbClr val="000000"/>
                </a:solidFill>
                <a:latin typeface="Open Sans"/>
              </a:rPr>
              <a:t>If a patient is found to be receiving total daily dosages of opioids that put them at risk for overdose, </a:t>
            </a:r>
            <a:r>
              <a:rPr lang="en-US" dirty="0">
                <a:solidFill>
                  <a:srgbClr val="0070C0"/>
                </a:solidFill>
                <a:latin typeface="Open Sans"/>
              </a:rPr>
              <a:t>discuss safety concerns with the patient,</a:t>
            </a:r>
            <a:r>
              <a:rPr lang="en-US" dirty="0">
                <a:solidFill>
                  <a:srgbClr val="000000"/>
                </a:solidFill>
                <a:latin typeface="Open Sans"/>
              </a:rPr>
              <a:t> consider in collaboration with the patient whether or not benefits of tapering outweigh risks of tapering, and </a:t>
            </a:r>
            <a:r>
              <a:rPr lang="en-US" u="sng" dirty="0">
                <a:latin typeface="Open Sans"/>
              </a:rPr>
              <a:t>offer naloxone</a:t>
            </a:r>
            <a:r>
              <a:rPr lang="en-US" dirty="0">
                <a:solidFill>
                  <a:srgbClr val="000000"/>
                </a:solidFill>
                <a:latin typeface="Open Sans"/>
              </a:rPr>
              <a:t>.</a:t>
            </a:r>
          </a:p>
        </p:txBody>
      </p:sp>
      <p:sp>
        <p:nvSpPr>
          <p:cNvPr id="4" name="Rectangle 3"/>
          <p:cNvSpPr/>
          <p:nvPr/>
        </p:nvSpPr>
        <p:spPr>
          <a:xfrm>
            <a:off x="2906664" y="1787790"/>
            <a:ext cx="6378669" cy="646331"/>
          </a:xfrm>
          <a:prstGeom prst="rect">
            <a:avLst/>
          </a:prstGeom>
        </p:spPr>
        <p:txBody>
          <a:bodyPr wrap="none">
            <a:spAutoFit/>
          </a:bodyPr>
          <a:lstStyle/>
          <a:p>
            <a:pPr algn="ctr"/>
            <a:r>
              <a:rPr lang="en-US" b="1" dirty="0">
                <a:solidFill>
                  <a:srgbClr val="222222"/>
                </a:solidFill>
                <a:latin typeface="Open Sans Medium"/>
              </a:rPr>
              <a:t>Recommendation 9</a:t>
            </a:r>
          </a:p>
          <a:p>
            <a:pPr algn="ctr"/>
            <a:r>
              <a:rPr lang="en-US" b="1" dirty="0">
                <a:solidFill>
                  <a:srgbClr val="002060"/>
                </a:solidFill>
                <a:latin typeface="Open Sans"/>
              </a:rPr>
              <a:t>When prescribing initial opioid therapy, review the PDMP</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404316" y="2990251"/>
            <a:ext cx="2808181" cy="2892532"/>
          </a:xfrm>
          <a:prstGeom prst="rect">
            <a:avLst/>
          </a:prstGeom>
          <a:ln w="38100">
            <a:solidFill>
              <a:schemeClr val="tx1"/>
            </a:solidFill>
          </a:ln>
        </p:spPr>
      </p:pic>
      <p:sp>
        <p:nvSpPr>
          <p:cNvPr id="6" name="Rectangle 5"/>
          <p:cNvSpPr/>
          <p:nvPr/>
        </p:nvSpPr>
        <p:spPr>
          <a:xfrm>
            <a:off x="5450889" y="6444368"/>
            <a:ext cx="6951216" cy="275359"/>
          </a:xfrm>
          <a:prstGeom prst="rect">
            <a:avLst/>
          </a:prstGeom>
        </p:spPr>
        <p:txBody>
          <a:bodyPr wrap="square">
            <a:spAutoFit/>
          </a:bodyPr>
          <a:lstStyle/>
          <a:p>
            <a:r>
              <a:rPr lang="en-US" sz="1200" dirty="0"/>
              <a:t>https://www.researchgate.net/figure/CDC-Calculating-MME-Conversion-Factor-chart_fig2_319874294</a:t>
            </a:r>
          </a:p>
        </p:txBody>
      </p:sp>
    </p:spTree>
    <p:extLst>
      <p:ext uri="{BB962C8B-B14F-4D97-AF65-F5344CB8AC3E}">
        <p14:creationId xmlns:p14="http://schemas.microsoft.com/office/powerpoint/2010/main" val="2146870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600" b="1" dirty="0">
              <a:solidFill>
                <a:srgbClr val="002060"/>
              </a:solidFill>
            </a:endParaRPr>
          </a:p>
        </p:txBody>
      </p:sp>
      <p:sp>
        <p:nvSpPr>
          <p:cNvPr id="3" name="Rectangle 2"/>
          <p:cNvSpPr/>
          <p:nvPr/>
        </p:nvSpPr>
        <p:spPr>
          <a:xfrm>
            <a:off x="106532" y="2723354"/>
            <a:ext cx="8220722" cy="3416320"/>
          </a:xfrm>
          <a:prstGeom prst="rect">
            <a:avLst/>
          </a:prstGeom>
        </p:spPr>
        <p:txBody>
          <a:bodyPr wrap="square">
            <a:spAutoFit/>
          </a:bodyPr>
          <a:lstStyle/>
          <a:p>
            <a:pPr marL="742950" lvl="1" indent="-285750">
              <a:buFont typeface="Courier New" panose="02070309020205020404" pitchFamily="49" charset="0"/>
              <a:buChar char="o"/>
            </a:pPr>
            <a:r>
              <a:rPr lang="en-US" dirty="0">
                <a:solidFill>
                  <a:srgbClr val="0070C0"/>
                </a:solidFill>
                <a:latin typeface="Open Sans"/>
              </a:rPr>
              <a:t>Discuss safety concerns with other clinicians </a:t>
            </a:r>
            <a:r>
              <a:rPr lang="en-US" dirty="0">
                <a:solidFill>
                  <a:srgbClr val="000000"/>
                </a:solidFill>
                <a:latin typeface="Open Sans"/>
              </a:rPr>
              <a:t>who are prescribing controlled substances for the patient. First, discuss concerns with the patient and inform them of the plan to coordinate care.</a:t>
            </a:r>
          </a:p>
          <a:p>
            <a:pPr marL="742950" lvl="1" indent="-285750">
              <a:buFont typeface="Courier New" panose="02070309020205020404" pitchFamily="49" charset="0"/>
              <a:buChar char="o"/>
            </a:pPr>
            <a:endParaRPr lang="en-US" dirty="0">
              <a:solidFill>
                <a:srgbClr val="000000"/>
              </a:solidFill>
              <a:latin typeface="Open Sans"/>
            </a:endParaRPr>
          </a:p>
          <a:p>
            <a:pPr marL="742950" lvl="1" indent="-285750">
              <a:buFont typeface="Courier New" panose="02070309020205020404" pitchFamily="49" charset="0"/>
              <a:buChar char="o"/>
            </a:pPr>
            <a:r>
              <a:rPr lang="en-US" b="1" dirty="0">
                <a:solidFill>
                  <a:srgbClr val="0070C0"/>
                </a:solidFill>
                <a:latin typeface="Open Sans"/>
              </a:rPr>
              <a:t>Screen for substance use and discuss concerns with the patient in a nonjudgmental manner </a:t>
            </a:r>
            <a:r>
              <a:rPr lang="en-US" dirty="0">
                <a:solidFill>
                  <a:srgbClr val="000000"/>
                </a:solidFill>
                <a:latin typeface="Open Sans"/>
              </a:rPr>
              <a:t>(see Recommendations 8 and 12).</a:t>
            </a:r>
          </a:p>
          <a:p>
            <a:pPr marL="742950" lvl="1" indent="-285750">
              <a:buFont typeface="Courier New" panose="02070309020205020404" pitchFamily="49" charset="0"/>
              <a:buChar char="o"/>
            </a:pPr>
            <a:endParaRPr lang="en-US" dirty="0">
              <a:solidFill>
                <a:srgbClr val="000000"/>
              </a:solidFill>
              <a:latin typeface="Open Sans"/>
            </a:endParaRPr>
          </a:p>
          <a:p>
            <a:pPr marL="742950" lvl="1" indent="-285750">
              <a:buFont typeface="Courier New" panose="02070309020205020404" pitchFamily="49" charset="0"/>
              <a:buChar char="o"/>
            </a:pPr>
            <a:r>
              <a:rPr lang="en-US" dirty="0">
                <a:solidFill>
                  <a:srgbClr val="000000"/>
                </a:solidFill>
                <a:latin typeface="Open Sans"/>
              </a:rPr>
              <a:t>When diverting might be likely, </a:t>
            </a:r>
            <a:r>
              <a:rPr lang="en-US" u="sng" dirty="0">
                <a:solidFill>
                  <a:srgbClr val="000000"/>
                </a:solidFill>
                <a:latin typeface="Open Sans"/>
              </a:rPr>
              <a:t>consider toxicology testing to assist in determining whether prescription opioids can be discontinued without causing withdrawal</a:t>
            </a:r>
            <a:r>
              <a:rPr lang="en-US" dirty="0">
                <a:solidFill>
                  <a:srgbClr val="000000"/>
                </a:solidFill>
                <a:latin typeface="Open Sans"/>
              </a:rPr>
              <a:t>. A negative toxicology test for prescribed opioids might indicate the patient is not taking prescribed opioids. Consider other possible reasons for this test result (e.g., false-negative results).</a:t>
            </a:r>
          </a:p>
        </p:txBody>
      </p:sp>
      <p:sp>
        <p:nvSpPr>
          <p:cNvPr id="4" name="Rectangle 3"/>
          <p:cNvSpPr/>
          <p:nvPr/>
        </p:nvSpPr>
        <p:spPr>
          <a:xfrm>
            <a:off x="2883164" y="1787790"/>
            <a:ext cx="6425670" cy="646331"/>
          </a:xfrm>
          <a:prstGeom prst="rect">
            <a:avLst/>
          </a:prstGeom>
        </p:spPr>
        <p:txBody>
          <a:bodyPr wrap="none">
            <a:spAutoFit/>
          </a:bodyPr>
          <a:lstStyle/>
          <a:p>
            <a:pPr algn="ctr"/>
            <a:r>
              <a:rPr lang="en-US" b="1" dirty="0">
                <a:solidFill>
                  <a:srgbClr val="222222"/>
                </a:solidFill>
                <a:latin typeface="Open Sans Medium"/>
              </a:rPr>
              <a:t>Recommendation 9</a:t>
            </a:r>
          </a:p>
          <a:p>
            <a:pPr algn="ctr"/>
            <a:r>
              <a:rPr lang="en-US" b="1" dirty="0">
                <a:solidFill>
                  <a:srgbClr val="002060"/>
                </a:solidFill>
                <a:latin typeface="Open Sans"/>
              </a:rPr>
              <a:t>When prescribing initial opioid therapy, review the PDMP</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8893853" y="2531223"/>
            <a:ext cx="2639816" cy="3296913"/>
          </a:xfrm>
          <a:prstGeom prst="rect">
            <a:avLst/>
          </a:prstGeom>
          <a:ln w="38100">
            <a:solidFill>
              <a:schemeClr val="tx1"/>
            </a:solidFill>
          </a:ln>
        </p:spPr>
      </p:pic>
      <p:sp>
        <p:nvSpPr>
          <p:cNvPr id="6" name="Rectangle 5"/>
          <p:cNvSpPr/>
          <p:nvPr/>
        </p:nvSpPr>
        <p:spPr>
          <a:xfrm>
            <a:off x="470517" y="6492874"/>
            <a:ext cx="11526174" cy="338554"/>
          </a:xfrm>
          <a:prstGeom prst="rect">
            <a:avLst/>
          </a:prstGeom>
        </p:spPr>
        <p:txBody>
          <a:bodyPr wrap="square">
            <a:spAutoFit/>
          </a:bodyPr>
          <a:lstStyle/>
          <a:p>
            <a:r>
              <a:rPr lang="en-US" sz="800" dirty="0"/>
              <a:t>https://www.google.com/search?q=exit+over+door&amp;tbm=isch&amp;ved=2ahUKEwjqw9zCmaH7AhXcmmoFHWT_C7gQ2cCegQIABAA&amp;oq=exit+over+door&amp;gs_lcp=CgNpbWcQAzIGCAAQCBAeOgQIABBDOgUIABCABDoHCAAQgAQQGDoICAAQgAQQsQM6CwgAEIAEELEDEIMBOgcIABCxAxBDOggIABCxAxCDAToECAAQHjoGCAAQBRAeUNYLWLsnYLwoaAFwAHgAgAHzAYgB2BCSAQYwLjEzLjGYAQCgAQGqAQtnd3Mtd2l6LWltZ7ABAMABAQ&amp;sclient=img&amp;ei=XaprY6qhNty1qtsP5P6vwAs&amp;bih=810&amp;biw=1542#imgrc=VOVWOI8ZPYGxRM</a:t>
            </a:r>
          </a:p>
        </p:txBody>
      </p:sp>
    </p:spTree>
    <p:extLst>
      <p:ext uri="{BB962C8B-B14F-4D97-AF65-F5344CB8AC3E}">
        <p14:creationId xmlns:p14="http://schemas.microsoft.com/office/powerpoint/2010/main" val="36237158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600" b="1" dirty="0">
              <a:solidFill>
                <a:srgbClr val="002060"/>
              </a:solidFill>
            </a:endParaRPr>
          </a:p>
        </p:txBody>
      </p:sp>
      <p:sp>
        <p:nvSpPr>
          <p:cNvPr id="3" name="Rectangle 2"/>
          <p:cNvSpPr/>
          <p:nvPr/>
        </p:nvSpPr>
        <p:spPr>
          <a:xfrm>
            <a:off x="211667" y="2413338"/>
            <a:ext cx="11472333" cy="1754326"/>
          </a:xfrm>
          <a:prstGeom prst="rect">
            <a:avLst/>
          </a:prstGeom>
        </p:spPr>
        <p:txBody>
          <a:bodyPr wrap="square">
            <a:spAutoFit/>
          </a:bodyPr>
          <a:lstStyle/>
          <a:p>
            <a:endParaRPr lang="en-US" b="1" dirty="0">
              <a:solidFill>
                <a:srgbClr val="222222"/>
              </a:solidFill>
              <a:latin typeface="Open Sans Medium"/>
            </a:endParaRPr>
          </a:p>
          <a:p>
            <a:r>
              <a:rPr lang="en-US" b="1" dirty="0">
                <a:solidFill>
                  <a:srgbClr val="000000"/>
                </a:solidFill>
                <a:latin typeface="Open Sans"/>
              </a:rPr>
              <a:t>When prescribing opioids for subacute or chronic pain, clinicians should consider the benefits and risks of toxicology testing to assess for prescribed medications as well as other prescribed and non-prescribed controlled substances </a:t>
            </a:r>
          </a:p>
          <a:p>
            <a:endParaRPr lang="en-US" b="1" dirty="0">
              <a:solidFill>
                <a:srgbClr val="000000"/>
              </a:solidFill>
              <a:latin typeface="Open Sans"/>
            </a:endParaRPr>
          </a:p>
          <a:p>
            <a:r>
              <a:rPr lang="en-US" b="1" dirty="0">
                <a:solidFill>
                  <a:srgbClr val="000000"/>
                </a:solidFill>
                <a:latin typeface="Open Sans"/>
              </a:rPr>
              <a:t>(recommendation category: B; evidence type: 4).</a:t>
            </a:r>
            <a:endParaRPr lang="en-US" b="1" i="0" dirty="0">
              <a:solidFill>
                <a:srgbClr val="000000"/>
              </a:solidFill>
              <a:effectLst/>
              <a:latin typeface="Open Sans"/>
            </a:endParaRPr>
          </a:p>
        </p:txBody>
      </p:sp>
      <p:sp>
        <p:nvSpPr>
          <p:cNvPr id="4" name="Rectangle 3"/>
          <p:cNvSpPr/>
          <p:nvPr/>
        </p:nvSpPr>
        <p:spPr>
          <a:xfrm>
            <a:off x="4802397" y="1690688"/>
            <a:ext cx="2441694" cy="369332"/>
          </a:xfrm>
          <a:prstGeom prst="rect">
            <a:avLst/>
          </a:prstGeom>
        </p:spPr>
        <p:txBody>
          <a:bodyPr wrap="none">
            <a:spAutoFit/>
          </a:bodyPr>
          <a:lstStyle/>
          <a:p>
            <a:pPr algn="ctr"/>
            <a:r>
              <a:rPr lang="en-US" b="1" dirty="0">
                <a:solidFill>
                  <a:srgbClr val="222222"/>
                </a:solidFill>
                <a:latin typeface="Open Sans Medium"/>
              </a:rPr>
              <a:t>Recommendation 10</a:t>
            </a:r>
          </a:p>
        </p:txBody>
      </p:sp>
    </p:spTree>
    <p:extLst>
      <p:ext uri="{BB962C8B-B14F-4D97-AF65-F5344CB8AC3E}">
        <p14:creationId xmlns:p14="http://schemas.microsoft.com/office/powerpoint/2010/main" val="36039032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600" b="1" dirty="0">
              <a:solidFill>
                <a:srgbClr val="002060"/>
              </a:solidFill>
            </a:endParaRPr>
          </a:p>
        </p:txBody>
      </p:sp>
      <p:sp>
        <p:nvSpPr>
          <p:cNvPr id="3" name="Rectangle 2"/>
          <p:cNvSpPr/>
          <p:nvPr/>
        </p:nvSpPr>
        <p:spPr>
          <a:xfrm>
            <a:off x="139700" y="2473828"/>
            <a:ext cx="11912600" cy="3693319"/>
          </a:xfrm>
          <a:prstGeom prst="rect">
            <a:avLst/>
          </a:prstGeom>
        </p:spPr>
        <p:txBody>
          <a:bodyPr wrap="square">
            <a:spAutoFit/>
          </a:bodyPr>
          <a:lstStyle/>
          <a:p>
            <a:endParaRPr lang="en-US" dirty="0">
              <a:solidFill>
                <a:srgbClr val="222222"/>
              </a:solidFill>
              <a:latin typeface="Open Sans"/>
            </a:endParaRPr>
          </a:p>
          <a:p>
            <a:pPr marL="285750" indent="-285750">
              <a:buFont typeface="Courier New" panose="02070309020205020404" pitchFamily="49" charset="0"/>
              <a:buChar char="o"/>
            </a:pPr>
            <a:r>
              <a:rPr lang="en-US" dirty="0">
                <a:solidFill>
                  <a:srgbClr val="0070C0"/>
                </a:solidFill>
                <a:latin typeface="Open Sans"/>
              </a:rPr>
              <a:t>Toxicology testing should </a:t>
            </a:r>
            <a:r>
              <a:rPr lang="en-US" b="1" dirty="0">
                <a:solidFill>
                  <a:srgbClr val="0070C0"/>
                </a:solidFill>
                <a:latin typeface="Open Sans"/>
              </a:rPr>
              <a:t>not be used in a punitive manner </a:t>
            </a:r>
            <a:r>
              <a:rPr lang="en-US" dirty="0">
                <a:solidFill>
                  <a:srgbClr val="0070C0"/>
                </a:solidFill>
                <a:latin typeface="Open Sans"/>
              </a:rPr>
              <a:t>but should be used in the context of other clinical information to inform and improve patient care. </a:t>
            </a:r>
            <a:r>
              <a:rPr lang="en-US" dirty="0">
                <a:solidFill>
                  <a:srgbClr val="C00000"/>
                </a:solidFill>
                <a:latin typeface="Open Sans"/>
              </a:rPr>
              <a:t>Do not dismiss patients from care on the basis of a toxicology test</a:t>
            </a:r>
            <a:r>
              <a:rPr lang="en-US" dirty="0">
                <a:solidFill>
                  <a:srgbClr val="000000"/>
                </a:solidFill>
                <a:latin typeface="Open Sans"/>
              </a:rPr>
              <a:t>. Dismissal could have adverse consequences for patient safety, potentially including the patient obtaining opioids or other drugs from alternative sources and the clinician missing opportunities to facilitate treatment for substance use disorder.</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u="sng" dirty="0">
                <a:solidFill>
                  <a:srgbClr val="000000"/>
                </a:solidFill>
                <a:latin typeface="Open Sans"/>
              </a:rPr>
              <a:t>Before starting opioids </a:t>
            </a:r>
            <a:r>
              <a:rPr lang="en-US" dirty="0">
                <a:solidFill>
                  <a:srgbClr val="000000"/>
                </a:solidFill>
                <a:latin typeface="Open Sans"/>
              </a:rPr>
              <a:t>and at least annually during therapy, </a:t>
            </a:r>
            <a:r>
              <a:rPr lang="en-US" dirty="0">
                <a:solidFill>
                  <a:srgbClr val="0070C0"/>
                </a:solidFill>
                <a:latin typeface="Open Sans"/>
              </a:rPr>
              <a:t>clinicians should consider the benefits and risks of toxicology testing</a:t>
            </a:r>
            <a:r>
              <a:rPr lang="en-US" dirty="0">
                <a:solidFill>
                  <a:srgbClr val="000000"/>
                </a:solidFill>
                <a:latin typeface="Open Sans"/>
              </a:rPr>
              <a:t> to assess for prescribed opioids and other prescription and non-prescription controlled substances that increase risk for overdose when combined with opioids. </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Health systems should </a:t>
            </a:r>
            <a:r>
              <a:rPr lang="en-US" u="sng" dirty="0">
                <a:solidFill>
                  <a:srgbClr val="000000"/>
                </a:solidFill>
                <a:latin typeface="Open Sans"/>
              </a:rPr>
              <a:t>aim to minimize bias in testing </a:t>
            </a:r>
            <a:r>
              <a:rPr lang="en-US" dirty="0">
                <a:solidFill>
                  <a:srgbClr val="000000"/>
                </a:solidFill>
                <a:latin typeface="Open Sans"/>
              </a:rPr>
              <a:t>and should not apply this recommendation differentially on the basis of assumptions about patients.</a:t>
            </a:r>
          </a:p>
        </p:txBody>
      </p:sp>
      <p:sp>
        <p:nvSpPr>
          <p:cNvPr id="4" name="Rectangle 3"/>
          <p:cNvSpPr/>
          <p:nvPr/>
        </p:nvSpPr>
        <p:spPr>
          <a:xfrm>
            <a:off x="3051918" y="1690688"/>
            <a:ext cx="5942652" cy="646331"/>
          </a:xfrm>
          <a:prstGeom prst="rect">
            <a:avLst/>
          </a:prstGeom>
        </p:spPr>
        <p:txBody>
          <a:bodyPr wrap="none">
            <a:spAutoFit/>
          </a:bodyPr>
          <a:lstStyle/>
          <a:p>
            <a:pPr algn="ctr"/>
            <a:r>
              <a:rPr lang="en-US" b="1" dirty="0">
                <a:solidFill>
                  <a:srgbClr val="222222"/>
                </a:solidFill>
                <a:latin typeface="Open Sans Medium"/>
              </a:rPr>
              <a:t>Recommendation 10</a:t>
            </a:r>
          </a:p>
          <a:p>
            <a:pPr algn="ctr"/>
            <a:r>
              <a:rPr lang="en-US" b="1" dirty="0">
                <a:solidFill>
                  <a:srgbClr val="002060"/>
                </a:solidFill>
                <a:latin typeface="Open Sans"/>
              </a:rPr>
              <a:t>Consider the benefits and risks of toxicology testing</a:t>
            </a:r>
            <a:endParaRPr lang="en-US" b="1" dirty="0">
              <a:solidFill>
                <a:srgbClr val="002060"/>
              </a:solidFill>
              <a:latin typeface="Open Sans Medium"/>
            </a:endParaRPr>
          </a:p>
        </p:txBody>
      </p:sp>
    </p:spTree>
    <p:extLst>
      <p:ext uri="{BB962C8B-B14F-4D97-AF65-F5344CB8AC3E}">
        <p14:creationId xmlns:p14="http://schemas.microsoft.com/office/powerpoint/2010/main" val="37181975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solidFill>
                <a:srgbClr val="002060"/>
              </a:solidFill>
            </a:endParaRPr>
          </a:p>
        </p:txBody>
      </p:sp>
      <p:sp>
        <p:nvSpPr>
          <p:cNvPr id="3" name="Rectangle 2"/>
          <p:cNvSpPr/>
          <p:nvPr/>
        </p:nvSpPr>
        <p:spPr>
          <a:xfrm>
            <a:off x="168101" y="2829756"/>
            <a:ext cx="6942914" cy="3139321"/>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Predicting risk is challenging, and available tools do not allow clinicians to reliably identify patients who are at low risk for substance use or SUD. </a:t>
            </a:r>
            <a:r>
              <a:rPr lang="en-US" b="1" dirty="0">
                <a:solidFill>
                  <a:srgbClr val="0070C0"/>
                </a:solidFill>
                <a:latin typeface="Open Sans"/>
              </a:rPr>
              <a:t>Clinicians should consider toxicology screening results as </a:t>
            </a:r>
            <a:r>
              <a:rPr lang="en-US" b="1" u="sng" dirty="0">
                <a:solidFill>
                  <a:srgbClr val="0070C0"/>
                </a:solidFill>
                <a:latin typeface="Open Sans"/>
              </a:rPr>
              <a:t>potentially</a:t>
            </a:r>
            <a:r>
              <a:rPr lang="en-US" b="1" dirty="0">
                <a:solidFill>
                  <a:srgbClr val="0070C0"/>
                </a:solidFill>
                <a:latin typeface="Open Sans"/>
              </a:rPr>
              <a:t> useful data</a:t>
            </a:r>
            <a:r>
              <a:rPr lang="en-US" b="1" dirty="0">
                <a:solidFill>
                  <a:srgbClr val="000000"/>
                </a:solidFill>
                <a:latin typeface="Open Sans"/>
              </a:rPr>
              <a:t>, </a:t>
            </a:r>
            <a:r>
              <a:rPr lang="en-US" dirty="0">
                <a:solidFill>
                  <a:srgbClr val="000000"/>
                </a:solidFill>
                <a:latin typeface="Open Sans"/>
              </a:rPr>
              <a:t>in the context of other clinical information, for all patients and consider toxicology screening whenever its potential limitations can be addressed.</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000000"/>
                </a:solidFill>
                <a:latin typeface="Open Sans"/>
              </a:rPr>
              <a:t>Clinicians should </a:t>
            </a:r>
            <a:r>
              <a:rPr lang="en-US" dirty="0">
                <a:solidFill>
                  <a:srgbClr val="C00000"/>
                </a:solidFill>
                <a:latin typeface="Open Sans"/>
              </a:rPr>
              <a:t>explain to patients that toxicology testing will </a:t>
            </a:r>
            <a:r>
              <a:rPr lang="en-US" b="1" dirty="0">
                <a:solidFill>
                  <a:srgbClr val="C00000"/>
                </a:solidFill>
                <a:latin typeface="Open Sans"/>
              </a:rPr>
              <a:t>not</a:t>
            </a:r>
            <a:r>
              <a:rPr lang="en-US" dirty="0">
                <a:solidFill>
                  <a:srgbClr val="C00000"/>
                </a:solidFill>
                <a:latin typeface="Open Sans"/>
              </a:rPr>
              <a:t> be used to dismiss patients </a:t>
            </a:r>
            <a:r>
              <a:rPr lang="en-US" dirty="0">
                <a:solidFill>
                  <a:srgbClr val="000000"/>
                </a:solidFill>
                <a:latin typeface="Open Sans"/>
              </a:rPr>
              <a:t>from care and is intended to improve their safety.</a:t>
            </a:r>
          </a:p>
        </p:txBody>
      </p:sp>
      <p:sp>
        <p:nvSpPr>
          <p:cNvPr id="4" name="Rectangle 3"/>
          <p:cNvSpPr/>
          <p:nvPr/>
        </p:nvSpPr>
        <p:spPr>
          <a:xfrm>
            <a:off x="3071154" y="1690688"/>
            <a:ext cx="5904180" cy="646331"/>
          </a:xfrm>
          <a:prstGeom prst="rect">
            <a:avLst/>
          </a:prstGeom>
        </p:spPr>
        <p:txBody>
          <a:bodyPr wrap="none">
            <a:spAutoFit/>
          </a:bodyPr>
          <a:lstStyle/>
          <a:p>
            <a:pPr algn="ctr"/>
            <a:r>
              <a:rPr lang="en-US" b="1" dirty="0">
                <a:solidFill>
                  <a:srgbClr val="222222"/>
                </a:solidFill>
                <a:latin typeface="Open Sans Medium"/>
              </a:rPr>
              <a:t>Recommendation 10</a:t>
            </a:r>
          </a:p>
          <a:p>
            <a:pPr algn="ctr"/>
            <a:r>
              <a:rPr lang="en-US" b="1" dirty="0">
                <a:solidFill>
                  <a:srgbClr val="002060"/>
                </a:solidFill>
                <a:latin typeface="Open Sans"/>
              </a:rPr>
              <a:t>Consider the benefits and risks of toxicology testing</a:t>
            </a:r>
            <a:endParaRPr lang="en-US" b="1" dirty="0">
              <a:solidFill>
                <a:srgbClr val="002060"/>
              </a:solidFill>
              <a:latin typeface="Open Sans Medium"/>
            </a:endParaRPr>
          </a:p>
        </p:txBody>
      </p:sp>
      <p:pic>
        <p:nvPicPr>
          <p:cNvPr id="5" name="Picture 4"/>
          <p:cNvPicPr>
            <a:picLocks noChangeAspect="1"/>
          </p:cNvPicPr>
          <p:nvPr/>
        </p:nvPicPr>
        <p:blipFill>
          <a:blip r:embed="rId2"/>
          <a:stretch>
            <a:fillRect/>
          </a:stretch>
        </p:blipFill>
        <p:spPr>
          <a:xfrm>
            <a:off x="7704013" y="3384698"/>
            <a:ext cx="3526239" cy="2229271"/>
          </a:xfrm>
          <a:prstGeom prst="rect">
            <a:avLst/>
          </a:prstGeom>
          <a:ln w="38100">
            <a:solidFill>
              <a:schemeClr val="tx1"/>
            </a:solidFill>
          </a:ln>
        </p:spPr>
      </p:pic>
      <p:sp>
        <p:nvSpPr>
          <p:cNvPr id="6" name="Rectangle 5"/>
          <p:cNvSpPr/>
          <p:nvPr/>
        </p:nvSpPr>
        <p:spPr>
          <a:xfrm>
            <a:off x="8369940" y="6384649"/>
            <a:ext cx="3230051" cy="276999"/>
          </a:xfrm>
          <a:prstGeom prst="rect">
            <a:avLst/>
          </a:prstGeom>
        </p:spPr>
        <p:txBody>
          <a:bodyPr wrap="none">
            <a:spAutoFit/>
          </a:bodyPr>
          <a:lstStyle/>
          <a:p>
            <a:r>
              <a:rPr lang="en-US" sz="1200" dirty="0"/>
              <a:t>https://namas.co/the-importance-of-skepticism/</a:t>
            </a:r>
          </a:p>
        </p:txBody>
      </p:sp>
    </p:spTree>
    <p:extLst>
      <p:ext uri="{BB962C8B-B14F-4D97-AF65-F5344CB8AC3E}">
        <p14:creationId xmlns:p14="http://schemas.microsoft.com/office/powerpoint/2010/main" val="12841436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Assessing Risk and Potential Harms</a:t>
            </a:r>
            <a:endParaRPr lang="en-US" sz="3200" b="1" dirty="0"/>
          </a:p>
        </p:txBody>
      </p:sp>
      <p:sp>
        <p:nvSpPr>
          <p:cNvPr id="3" name="Rectangle 2"/>
          <p:cNvSpPr/>
          <p:nvPr/>
        </p:nvSpPr>
        <p:spPr>
          <a:xfrm>
            <a:off x="320254" y="2797114"/>
            <a:ext cx="7421073" cy="3416320"/>
          </a:xfrm>
          <a:prstGeom prst="rect">
            <a:avLst/>
          </a:prstGeom>
        </p:spPr>
        <p:txBody>
          <a:bodyPr wrap="square">
            <a:spAutoFit/>
          </a:bodyPr>
          <a:lstStyle/>
          <a:p>
            <a:pPr marL="285750" indent="-285750">
              <a:buFont typeface="Courier New" panose="02070309020205020404" pitchFamily="49" charset="0"/>
              <a:buChar char="o"/>
            </a:pPr>
            <a:r>
              <a:rPr lang="en-US" dirty="0">
                <a:solidFill>
                  <a:srgbClr val="000000"/>
                </a:solidFill>
                <a:latin typeface="Open Sans"/>
              </a:rPr>
              <a:t>Clinicians should </a:t>
            </a:r>
            <a:r>
              <a:rPr lang="en-US" b="1" dirty="0">
                <a:solidFill>
                  <a:srgbClr val="0070C0"/>
                </a:solidFill>
                <a:latin typeface="Open Sans"/>
              </a:rPr>
              <a:t>explain expected results </a:t>
            </a:r>
            <a:r>
              <a:rPr lang="en-US" dirty="0">
                <a:solidFill>
                  <a:srgbClr val="000000"/>
                </a:solidFill>
                <a:latin typeface="Open Sans"/>
              </a:rPr>
              <a:t>(e.g., presence of prescribed medication and absence of drugs, </a:t>
            </a:r>
            <a:r>
              <a:rPr lang="en-US" dirty="0">
                <a:solidFill>
                  <a:srgbClr val="0070C0"/>
                </a:solidFill>
                <a:latin typeface="Open Sans"/>
              </a:rPr>
              <a:t>and ask patients in a nonjudgmental manner about use of prescribed and other drugs </a:t>
            </a:r>
            <a:r>
              <a:rPr lang="en-US" dirty="0">
                <a:solidFill>
                  <a:srgbClr val="000000"/>
                </a:solidFill>
                <a:latin typeface="Open Sans"/>
              </a:rPr>
              <a:t>and whether there might be unexpected results.</a:t>
            </a:r>
          </a:p>
          <a:p>
            <a:pPr marL="285750" indent="-285750">
              <a:buFont typeface="Courier New" panose="02070309020205020404" pitchFamily="49" charset="0"/>
              <a:buChar char="o"/>
            </a:pPr>
            <a:endParaRPr lang="en-US" dirty="0">
              <a:solidFill>
                <a:srgbClr val="000000"/>
              </a:solidFill>
              <a:latin typeface="Open Sans"/>
            </a:endParaRPr>
          </a:p>
          <a:p>
            <a:pPr marL="285750" indent="-285750">
              <a:buFont typeface="Courier New" panose="02070309020205020404" pitchFamily="49" charset="0"/>
              <a:buChar char="o"/>
            </a:pPr>
            <a:r>
              <a:rPr lang="en-US" dirty="0">
                <a:solidFill>
                  <a:srgbClr val="FF0000"/>
                </a:solidFill>
                <a:latin typeface="Open Sans"/>
              </a:rPr>
              <a:t>Limited toxicology screening can be performed with a relatively inexpensive presumptive immunoassay panel </a:t>
            </a:r>
            <a:r>
              <a:rPr lang="en-US" dirty="0">
                <a:solidFill>
                  <a:srgbClr val="000000"/>
                </a:solidFill>
                <a:latin typeface="Open Sans"/>
              </a:rPr>
              <a:t>that tests for opiates as a class, benzodiazepines as a class, and several non-prescribed substances. Toxicology screening for a class of drugs might not detect all drugs in that class. For example, </a:t>
            </a:r>
            <a:r>
              <a:rPr lang="en-US" u="sng" dirty="0">
                <a:solidFill>
                  <a:srgbClr val="000000"/>
                </a:solidFill>
                <a:latin typeface="Open Sans"/>
              </a:rPr>
              <a:t>fentanyl testing is not included in widely used toxicology assays that screen for opiates as a class.</a:t>
            </a:r>
          </a:p>
        </p:txBody>
      </p:sp>
      <p:sp>
        <p:nvSpPr>
          <p:cNvPr id="4" name="Rectangle 3"/>
          <p:cNvSpPr/>
          <p:nvPr/>
        </p:nvSpPr>
        <p:spPr>
          <a:xfrm>
            <a:off x="3071154" y="1690688"/>
            <a:ext cx="5904180" cy="646331"/>
          </a:xfrm>
          <a:prstGeom prst="rect">
            <a:avLst/>
          </a:prstGeom>
        </p:spPr>
        <p:txBody>
          <a:bodyPr wrap="none">
            <a:spAutoFit/>
          </a:bodyPr>
          <a:lstStyle/>
          <a:p>
            <a:pPr algn="ctr"/>
            <a:r>
              <a:rPr lang="en-US" b="1" dirty="0">
                <a:solidFill>
                  <a:srgbClr val="222222"/>
                </a:solidFill>
                <a:latin typeface="Open Sans Medium"/>
              </a:rPr>
              <a:t>Recommendation 10</a:t>
            </a:r>
          </a:p>
          <a:p>
            <a:pPr algn="ctr"/>
            <a:r>
              <a:rPr lang="en-US" b="1" dirty="0">
                <a:solidFill>
                  <a:srgbClr val="002060"/>
                </a:solidFill>
                <a:latin typeface="Open Sans"/>
              </a:rPr>
              <a:t>Consider the benefits and risks of toxicology testing</a:t>
            </a:r>
            <a:endParaRPr lang="en-US" b="1" dirty="0">
              <a:solidFill>
                <a:srgbClr val="002060"/>
              </a:solidFill>
              <a:latin typeface="Open Sans Medium"/>
            </a:endParaRPr>
          </a:p>
        </p:txBody>
      </p:sp>
      <p:sp>
        <p:nvSpPr>
          <p:cNvPr id="5" name="TextBox 4"/>
          <p:cNvSpPr txBox="1"/>
          <p:nvPr/>
        </p:nvSpPr>
        <p:spPr>
          <a:xfrm rot="1607873">
            <a:off x="8811197" y="4734535"/>
            <a:ext cx="2289783" cy="707886"/>
          </a:xfrm>
          <a:prstGeom prst="rect">
            <a:avLst/>
          </a:prstGeom>
          <a:noFill/>
        </p:spPr>
        <p:txBody>
          <a:bodyPr wrap="square" rtlCol="0">
            <a:spAutoFit/>
          </a:bodyPr>
          <a:lstStyle/>
          <a:p>
            <a:r>
              <a:rPr lang="en-US" sz="4000" b="1" dirty="0">
                <a:solidFill>
                  <a:srgbClr val="00B050"/>
                </a:solidFill>
              </a:rPr>
              <a:t>$$$$</a:t>
            </a:r>
          </a:p>
        </p:txBody>
      </p:sp>
    </p:spTree>
    <p:extLst>
      <p:ext uri="{BB962C8B-B14F-4D97-AF65-F5344CB8AC3E}">
        <p14:creationId xmlns:p14="http://schemas.microsoft.com/office/powerpoint/2010/main" val="2679535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16056</Words>
  <Application>Microsoft Office PowerPoint</Application>
  <PresentationFormat>Widescreen</PresentationFormat>
  <Paragraphs>1360</Paragraphs>
  <Slides>146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146</vt:i4>
      </vt:variant>
    </vt:vector>
  </HeadingPairs>
  <TitlesOfParts>
    <vt:vector size="154" baseType="lpstr">
      <vt:lpstr>Arial</vt:lpstr>
      <vt:lpstr>Calibri</vt:lpstr>
      <vt:lpstr>Calibri Light</vt:lpstr>
      <vt:lpstr>Courier New</vt:lpstr>
      <vt:lpstr>Georgia</vt:lpstr>
      <vt:lpstr>Open Sans</vt:lpstr>
      <vt:lpstr>Open Sans Medium</vt:lpstr>
      <vt:lpstr>Office Theme</vt:lpstr>
      <vt:lpstr>Break</vt:lpstr>
      <vt:lpstr>Agenda</vt:lpstr>
      <vt:lpstr>2022 CDC Guidelines</vt:lpstr>
      <vt:lpstr>2022 CDC Guidelines</vt:lpstr>
      <vt:lpstr>2022 CDC Guidelines</vt:lpstr>
      <vt:lpstr>2022 CDC Guidelines</vt:lpstr>
      <vt:lpstr>2022 CDC Guidelines</vt:lpstr>
      <vt:lpstr>2022 CDC Opioid Prescribing Guideline</vt:lpstr>
      <vt:lpstr>2022 CDC Opioid Prescribing Guideline</vt:lpstr>
      <vt:lpstr>2022 CDC Opioid Prescribing Guideline</vt:lpstr>
      <vt:lpstr>2022 CDC Opioid Prescribing Guideline</vt:lpstr>
      <vt:lpstr>2022 CDC Opioid Prescribing Guideline</vt:lpstr>
      <vt:lpstr>2022 CDC Opioid Prescribing Guideline</vt:lpstr>
      <vt:lpstr>2022 CDC Opioid Prescribing Guideline</vt:lpstr>
      <vt:lpstr>2022 CDC Opioid Prescribing Guideline</vt:lpstr>
      <vt:lpstr>2022 CDC Opioid Prescribing Guideline</vt:lpstr>
      <vt:lpstr>2022 CDC Opioid Prescribing Guideline</vt:lpstr>
      <vt:lpstr>2022 CDC Opioid Prescribing Guideline</vt:lpstr>
      <vt:lpstr>2022 CDC Opioid Prescribing Guideline</vt:lpstr>
      <vt:lpstr>2022 CDC Opioid Prescribing Guideline</vt:lpstr>
      <vt:lpstr>2022 CDC Opioid Prescribing Guideline</vt:lpstr>
      <vt:lpstr>2022 CDC Opioid Prescribing Guideline</vt:lpstr>
      <vt:lpstr>2022 CDC Opioid Prescribing Guideline</vt:lpstr>
      <vt:lpstr>2022 CDC Opioid Prescribing Guideline</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Determining Whether to Initiate Opioids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Selecting and Determining Opioid Dosages</vt:lpstr>
      <vt:lpstr>Break</vt:lpstr>
      <vt:lpstr>Deciding Duration of Initial Rx and Follow-Up</vt:lpstr>
      <vt:lpstr>Deciding Duration of Initial Rx and Follow-Up</vt:lpstr>
      <vt:lpstr>Deciding Duration of Initial Rx and Follow-Up</vt:lpstr>
      <vt:lpstr>Deciding Duration of Initial Rx and Follow-Up</vt:lpstr>
      <vt:lpstr>Deciding Duration of Initial Rx and Follow-Up</vt:lpstr>
      <vt:lpstr>Deciding Duration of Initial Rx and Follow-Up</vt:lpstr>
      <vt:lpstr>Deciding Duration of Initial Rx and Follow-Up</vt:lpstr>
      <vt:lpstr>Deciding Duration of Initial Rx and Follow-Up</vt:lpstr>
      <vt:lpstr>Deciding Duration of Initial Rx and Follow-Up</vt:lpstr>
      <vt:lpstr>Deciding Duration of Initial Rx and Follow-Up</vt:lpstr>
      <vt:lpstr>Deciding Duration of Initial Rx and Follow-Up</vt:lpstr>
      <vt:lpstr>Deciding Duration of Initial Rx and Follow-Up</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Assessing Risk and Potential Harms</vt:lpstr>
      <vt:lpstr>Agenda</vt:lpstr>
      <vt:lpstr>The 2018 WV Opioid Legislation-SB 273 </vt:lpstr>
      <vt:lpstr>The 2018 WV Opioid Legislation-SB 273 </vt:lpstr>
      <vt:lpstr>House Bill 2768</vt:lpstr>
      <vt:lpstr>House Bill 2768</vt:lpstr>
      <vt:lpstr>House Bill 2768</vt:lpstr>
      <vt:lpstr>House Bill 2768</vt:lpstr>
      <vt:lpstr>The 2018 WV Opioid Legislation-SB 273 </vt:lpstr>
      <vt:lpstr>The 2018 WV Opioid Legislation-SB 273 </vt:lpstr>
      <vt:lpstr>The 2018 WV Opioid Legislation-SB 273 </vt:lpstr>
      <vt:lpstr>The 2018 WV Opioid Legislation-SB 273 </vt:lpstr>
      <vt:lpstr>The 2018 WV Opioid Legislation-SB 273 </vt:lpstr>
      <vt:lpstr>The 2018 WV Opioid Legislation-SB 273</vt:lpstr>
      <vt:lpstr>The 2018 WV Opioid Legislation-SB 273</vt:lpstr>
      <vt:lpstr>The 2018 WV Opioid Legislation-SB 273</vt:lpstr>
      <vt:lpstr>The 2018 WV Opioid Legislation-SB 273</vt:lpstr>
      <vt:lpstr>The 2018 WV Opioid Legislation-SB 273</vt:lpstr>
      <vt:lpstr>The 2018 WV Opioid Legislation-SB 273</vt:lpstr>
      <vt:lpstr>The 2018 WV Opioid Legislation-SB 273 </vt:lpstr>
      <vt:lpstr>The 2018 WV Opioid Legislation-SB 273 </vt:lpstr>
      <vt:lpstr>The 2018 WV Opioid Legislation-SB 273 </vt:lpstr>
      <vt:lpstr>The 2018 WV Opioid Legislation-SB 273 </vt:lpstr>
      <vt:lpstr>The 2018 WV Opioid Legislation-SB 273 </vt:lpstr>
      <vt:lpstr>The 2018 WV Opioid Legislation-SB 273 </vt:lpstr>
      <vt:lpstr>The 2018 WV Opioid Legislation-SB 273 </vt:lpstr>
      <vt:lpstr>Done. </vt:lpstr>
      <vt:lpstr>References-first half hour:</vt:lpstr>
      <vt:lpstr>Bibliography</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dc:title>
  <dc:creator>Tracy</dc:creator>
  <cp:lastModifiedBy>Matt Walker</cp:lastModifiedBy>
  <cp:revision>10</cp:revision>
  <dcterms:created xsi:type="dcterms:W3CDTF">2022-09-01T15:52:05Z</dcterms:created>
  <dcterms:modified xsi:type="dcterms:W3CDTF">2022-11-10T16:23:51Z</dcterms:modified>
</cp:coreProperties>
</file>