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48"/>
  </p:notesMasterIdLst>
  <p:handoutMasterIdLst>
    <p:handoutMasterId r:id="rId49"/>
  </p:handoutMasterIdLst>
  <p:sldIdLst>
    <p:sldId id="435" r:id="rId5"/>
    <p:sldId id="522" r:id="rId6"/>
    <p:sldId id="453" r:id="rId7"/>
    <p:sldId id="527" r:id="rId8"/>
    <p:sldId id="454" r:id="rId9"/>
    <p:sldId id="386" r:id="rId10"/>
    <p:sldId id="475" r:id="rId11"/>
    <p:sldId id="471" r:id="rId12"/>
    <p:sldId id="484" r:id="rId13"/>
    <p:sldId id="504" r:id="rId14"/>
    <p:sldId id="505" r:id="rId15"/>
    <p:sldId id="506" r:id="rId16"/>
    <p:sldId id="461" r:id="rId17"/>
    <p:sldId id="420" r:id="rId18"/>
    <p:sldId id="520" r:id="rId19"/>
    <p:sldId id="460" r:id="rId20"/>
    <p:sldId id="521" r:id="rId21"/>
    <p:sldId id="494" r:id="rId22"/>
    <p:sldId id="528" r:id="rId23"/>
    <p:sldId id="496" r:id="rId24"/>
    <p:sldId id="485" r:id="rId25"/>
    <p:sldId id="519" r:id="rId26"/>
    <p:sldId id="483" r:id="rId27"/>
    <p:sldId id="507" r:id="rId28"/>
    <p:sldId id="482" r:id="rId29"/>
    <p:sldId id="513" r:id="rId30"/>
    <p:sldId id="512" r:id="rId31"/>
    <p:sldId id="511" r:id="rId32"/>
    <p:sldId id="466" r:id="rId33"/>
    <p:sldId id="518" r:id="rId34"/>
    <p:sldId id="481" r:id="rId35"/>
    <p:sldId id="465" r:id="rId36"/>
    <p:sldId id="467" r:id="rId37"/>
    <p:sldId id="447" r:id="rId38"/>
    <p:sldId id="515" r:id="rId39"/>
    <p:sldId id="446" r:id="rId40"/>
    <p:sldId id="488" r:id="rId41"/>
    <p:sldId id="514" r:id="rId42"/>
    <p:sldId id="523" r:id="rId43"/>
    <p:sldId id="526" r:id="rId44"/>
    <p:sldId id="524" r:id="rId45"/>
    <p:sldId id="525" r:id="rId46"/>
    <p:sldId id="434" r:id="rId47"/>
  </p:sldIdLst>
  <p:sldSz cx="12192000" cy="6858000"/>
  <p:notesSz cx="9236075" cy="6950075"/>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89"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EF66E-67F3-49A9-A66C-29ACB91FDAF5}" v="10" dt="2022-10-24T01:26:28.528"/>
  </p1510:revLst>
</p1510:revInfo>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95" autoAdjust="0"/>
  </p:normalViewPr>
  <p:slideViewPr>
    <p:cSldViewPr snapToGrid="0">
      <p:cViewPr varScale="1">
        <p:scale>
          <a:sx n="93" d="100"/>
          <a:sy n="93" d="100"/>
        </p:scale>
        <p:origin x="1236" y="84"/>
      </p:cViewPr>
      <p:guideLst>
        <p:guide orient="horz" pos="247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0E1331-E3C5-4326-8E15-3F6478FAE6F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0B718077-56AF-4220-B29B-E76C6EE7237C}">
      <dgm:prSet phldrT="[Text]"/>
      <dgm:spPr/>
      <dgm:t>
        <a:bodyPr/>
        <a:lstStyle/>
        <a:p>
          <a:r>
            <a:rPr lang="en-GB" b="1" dirty="0">
              <a:solidFill>
                <a:schemeClr val="bg1"/>
              </a:solidFill>
            </a:rPr>
            <a:t>Tendinitis</a:t>
          </a:r>
        </a:p>
        <a:p>
          <a:endParaRPr lang="en-GB" b="1" dirty="0">
            <a:solidFill>
              <a:schemeClr val="bg1"/>
            </a:solidFill>
          </a:endParaRPr>
        </a:p>
      </dgm:t>
    </dgm:pt>
    <dgm:pt modelId="{AB7053DB-0E50-42E5-BA86-4514871AF569}" type="parTrans" cxnId="{AE153E5D-6186-438A-80ED-AC9316697725}">
      <dgm:prSet/>
      <dgm:spPr/>
      <dgm:t>
        <a:bodyPr/>
        <a:lstStyle/>
        <a:p>
          <a:endParaRPr lang="en-GB"/>
        </a:p>
      </dgm:t>
    </dgm:pt>
    <dgm:pt modelId="{46BD9A46-9E74-475C-AF97-F537C347FA59}" type="sibTrans" cxnId="{AE153E5D-6186-438A-80ED-AC9316697725}">
      <dgm:prSet/>
      <dgm:spPr/>
      <dgm:t>
        <a:bodyPr/>
        <a:lstStyle/>
        <a:p>
          <a:endParaRPr lang="en-GB"/>
        </a:p>
      </dgm:t>
    </dgm:pt>
    <dgm:pt modelId="{79A280B6-125D-440E-8585-B6BE88F09006}">
      <dgm:prSet phldrT="[Text]"/>
      <dgm:spPr/>
      <dgm:t>
        <a:bodyPr/>
        <a:lstStyle/>
        <a:p>
          <a:r>
            <a:rPr lang="en-GB" dirty="0"/>
            <a:t>Injury</a:t>
          </a:r>
          <a:r>
            <a:rPr lang="en-GB" baseline="0" dirty="0"/>
            <a:t> to the tendon that causes an inflammatory response and the presence of inflammatory cells</a:t>
          </a:r>
          <a:endParaRPr lang="en-GB" dirty="0"/>
        </a:p>
      </dgm:t>
    </dgm:pt>
    <dgm:pt modelId="{8E87F899-04F1-4CE9-ADAC-5E3FDAEB0A73}" type="parTrans" cxnId="{5BA1858E-362E-4CCC-A8D1-28DB0DB79679}">
      <dgm:prSet/>
      <dgm:spPr/>
      <dgm:t>
        <a:bodyPr/>
        <a:lstStyle/>
        <a:p>
          <a:endParaRPr lang="en-GB"/>
        </a:p>
      </dgm:t>
    </dgm:pt>
    <dgm:pt modelId="{C58F9E0B-C6BA-4EE1-B521-5BED913E33E1}" type="sibTrans" cxnId="{5BA1858E-362E-4CCC-A8D1-28DB0DB79679}">
      <dgm:prSet/>
      <dgm:spPr/>
      <dgm:t>
        <a:bodyPr/>
        <a:lstStyle/>
        <a:p>
          <a:endParaRPr lang="en-GB"/>
        </a:p>
      </dgm:t>
    </dgm:pt>
    <dgm:pt modelId="{92A64FF1-CD37-4D66-9620-BEF92BB70506}">
      <dgm:prSet phldrT="[Text]"/>
      <dgm:spPr/>
      <dgm:t>
        <a:bodyPr/>
        <a:lstStyle/>
        <a:p>
          <a:r>
            <a:rPr lang="en-GB" b="1" dirty="0">
              <a:solidFill>
                <a:schemeClr val="bg1"/>
              </a:solidFill>
            </a:rPr>
            <a:t>Tendinosis</a:t>
          </a:r>
        </a:p>
        <a:p>
          <a:endParaRPr lang="en-GB" b="1" dirty="0">
            <a:solidFill>
              <a:schemeClr val="bg1"/>
            </a:solidFill>
          </a:endParaRPr>
        </a:p>
      </dgm:t>
    </dgm:pt>
    <dgm:pt modelId="{30BB741E-56ED-45A1-BBC7-637BA431DE8B}" type="parTrans" cxnId="{86658634-AA21-409F-9FA5-6964A3397AFB}">
      <dgm:prSet/>
      <dgm:spPr/>
      <dgm:t>
        <a:bodyPr/>
        <a:lstStyle/>
        <a:p>
          <a:endParaRPr lang="en-GB"/>
        </a:p>
      </dgm:t>
    </dgm:pt>
    <dgm:pt modelId="{D9C7A3F6-81B2-472C-A478-96B5C345A257}" type="sibTrans" cxnId="{86658634-AA21-409F-9FA5-6964A3397AFB}">
      <dgm:prSet/>
      <dgm:spPr/>
      <dgm:t>
        <a:bodyPr/>
        <a:lstStyle/>
        <a:p>
          <a:endParaRPr lang="en-GB"/>
        </a:p>
      </dgm:t>
    </dgm:pt>
    <dgm:pt modelId="{EE368F40-9300-4FC3-8193-540F992A8274}">
      <dgm:prSet phldrT="[Text]"/>
      <dgm:spPr/>
      <dgm:t>
        <a:bodyPr/>
        <a:lstStyle/>
        <a:p>
          <a:r>
            <a:rPr lang="en-GB" dirty="0"/>
            <a:t>Histopathologic term used when a tissue sample shows an absence or minimal presence of inflammatory cells; synonymous with angiofibroblastic dysplasia</a:t>
          </a:r>
        </a:p>
      </dgm:t>
    </dgm:pt>
    <dgm:pt modelId="{14671FB9-D1C4-4E2B-8B3A-69AB7C4F1576}" type="parTrans" cxnId="{5172B0F9-DCA4-4C2A-B464-4B7FF50CF6E5}">
      <dgm:prSet/>
      <dgm:spPr/>
      <dgm:t>
        <a:bodyPr/>
        <a:lstStyle/>
        <a:p>
          <a:endParaRPr lang="en-GB"/>
        </a:p>
      </dgm:t>
    </dgm:pt>
    <dgm:pt modelId="{15F80EC3-5F36-4573-B790-B58FA65181FE}" type="sibTrans" cxnId="{5172B0F9-DCA4-4C2A-B464-4B7FF50CF6E5}">
      <dgm:prSet/>
      <dgm:spPr/>
      <dgm:t>
        <a:bodyPr/>
        <a:lstStyle/>
        <a:p>
          <a:endParaRPr lang="en-GB"/>
        </a:p>
      </dgm:t>
    </dgm:pt>
    <dgm:pt modelId="{3C5D6989-358E-4EFF-827D-60AE2A4446F9}" type="pres">
      <dgm:prSet presAssocID="{730E1331-E3C5-4326-8E15-3F6478FAE6F8}" presName="Name0" presStyleCnt="0">
        <dgm:presLayoutVars>
          <dgm:dir/>
          <dgm:resizeHandles val="exact"/>
        </dgm:presLayoutVars>
      </dgm:prSet>
      <dgm:spPr/>
    </dgm:pt>
    <dgm:pt modelId="{848FCB64-5E82-4F9D-BF53-B8835EFAED71}" type="pres">
      <dgm:prSet presAssocID="{0B718077-56AF-4220-B29B-E76C6EE7237C}" presName="node" presStyleLbl="node1" presStyleIdx="0" presStyleCnt="2">
        <dgm:presLayoutVars>
          <dgm:bulletEnabled val="1"/>
        </dgm:presLayoutVars>
      </dgm:prSet>
      <dgm:spPr>
        <a:prstGeom prst="round2DiagRect">
          <a:avLst/>
        </a:prstGeom>
      </dgm:spPr>
    </dgm:pt>
    <dgm:pt modelId="{4192C30B-3314-4423-A62C-B10AD29E023C}" type="pres">
      <dgm:prSet presAssocID="{46BD9A46-9E74-475C-AF97-F537C347FA59}" presName="sibTrans" presStyleCnt="0"/>
      <dgm:spPr/>
    </dgm:pt>
    <dgm:pt modelId="{78743A7E-7C37-4986-BB3B-BCDDB896BA4D}" type="pres">
      <dgm:prSet presAssocID="{92A64FF1-CD37-4D66-9620-BEF92BB70506}" presName="node" presStyleLbl="node1" presStyleIdx="1" presStyleCnt="2">
        <dgm:presLayoutVars>
          <dgm:bulletEnabled val="1"/>
        </dgm:presLayoutVars>
      </dgm:prSet>
      <dgm:spPr>
        <a:prstGeom prst="round2DiagRect">
          <a:avLst/>
        </a:prstGeom>
      </dgm:spPr>
    </dgm:pt>
  </dgm:ptLst>
  <dgm:cxnLst>
    <dgm:cxn modelId="{86658634-AA21-409F-9FA5-6964A3397AFB}" srcId="{730E1331-E3C5-4326-8E15-3F6478FAE6F8}" destId="{92A64FF1-CD37-4D66-9620-BEF92BB70506}" srcOrd="1" destOrd="0" parTransId="{30BB741E-56ED-45A1-BBC7-637BA431DE8B}" sibTransId="{D9C7A3F6-81B2-472C-A478-96B5C345A257}"/>
    <dgm:cxn modelId="{AE153E5D-6186-438A-80ED-AC9316697725}" srcId="{730E1331-E3C5-4326-8E15-3F6478FAE6F8}" destId="{0B718077-56AF-4220-B29B-E76C6EE7237C}" srcOrd="0" destOrd="0" parTransId="{AB7053DB-0E50-42E5-BA86-4514871AF569}" sibTransId="{46BD9A46-9E74-475C-AF97-F537C347FA59}"/>
    <dgm:cxn modelId="{B086B445-DC59-4245-8D29-5FFD1E6D3B4F}" type="presOf" srcId="{0B718077-56AF-4220-B29B-E76C6EE7237C}" destId="{848FCB64-5E82-4F9D-BF53-B8835EFAED71}" srcOrd="0" destOrd="0" presId="urn:microsoft.com/office/officeart/2005/8/layout/hList6"/>
    <dgm:cxn modelId="{5D625D6C-587D-4429-9454-279AF641950D}" type="presOf" srcId="{EE368F40-9300-4FC3-8193-540F992A8274}" destId="{78743A7E-7C37-4986-BB3B-BCDDB896BA4D}" srcOrd="0" destOrd="1" presId="urn:microsoft.com/office/officeart/2005/8/layout/hList6"/>
    <dgm:cxn modelId="{EB315A7A-180A-44BC-A090-6E21D50912F7}" type="presOf" srcId="{79A280B6-125D-440E-8585-B6BE88F09006}" destId="{848FCB64-5E82-4F9D-BF53-B8835EFAED71}" srcOrd="0" destOrd="1" presId="urn:microsoft.com/office/officeart/2005/8/layout/hList6"/>
    <dgm:cxn modelId="{5BA1858E-362E-4CCC-A8D1-28DB0DB79679}" srcId="{0B718077-56AF-4220-B29B-E76C6EE7237C}" destId="{79A280B6-125D-440E-8585-B6BE88F09006}" srcOrd="0" destOrd="0" parTransId="{8E87F899-04F1-4CE9-ADAC-5E3FDAEB0A73}" sibTransId="{C58F9E0B-C6BA-4EE1-B521-5BED913E33E1}"/>
    <dgm:cxn modelId="{1D2259A0-861B-47E9-948D-1D878217263C}" type="presOf" srcId="{730E1331-E3C5-4326-8E15-3F6478FAE6F8}" destId="{3C5D6989-358E-4EFF-827D-60AE2A4446F9}" srcOrd="0" destOrd="0" presId="urn:microsoft.com/office/officeart/2005/8/layout/hList6"/>
    <dgm:cxn modelId="{22607ED7-AD3C-4DCA-A8EC-273F87894388}" type="presOf" srcId="{92A64FF1-CD37-4D66-9620-BEF92BB70506}" destId="{78743A7E-7C37-4986-BB3B-BCDDB896BA4D}" srcOrd="0" destOrd="0" presId="urn:microsoft.com/office/officeart/2005/8/layout/hList6"/>
    <dgm:cxn modelId="{5172B0F9-DCA4-4C2A-B464-4B7FF50CF6E5}" srcId="{92A64FF1-CD37-4D66-9620-BEF92BB70506}" destId="{EE368F40-9300-4FC3-8193-540F992A8274}" srcOrd="0" destOrd="0" parTransId="{14671FB9-D1C4-4E2B-8B3A-69AB7C4F1576}" sibTransId="{15F80EC3-5F36-4573-B790-B58FA65181FE}"/>
    <dgm:cxn modelId="{84061BA9-9914-4C8B-97C7-5D5ECCC0E0F7}" type="presParOf" srcId="{3C5D6989-358E-4EFF-827D-60AE2A4446F9}" destId="{848FCB64-5E82-4F9D-BF53-B8835EFAED71}" srcOrd="0" destOrd="0" presId="urn:microsoft.com/office/officeart/2005/8/layout/hList6"/>
    <dgm:cxn modelId="{9BB4016C-48A5-47D1-A8AE-CA93E8CFD87B}" type="presParOf" srcId="{3C5D6989-358E-4EFF-827D-60AE2A4446F9}" destId="{4192C30B-3314-4423-A62C-B10AD29E023C}" srcOrd="1" destOrd="0" presId="urn:microsoft.com/office/officeart/2005/8/layout/hList6"/>
    <dgm:cxn modelId="{0B1F0473-719A-467A-9BC1-3F6C6F257CFF}" type="presParOf" srcId="{3C5D6989-358E-4EFF-827D-60AE2A4446F9}" destId="{78743A7E-7C37-4986-BB3B-BCDDB896BA4D}"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88205E-63C9-4D45-BD6F-159874ADF9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B1420CFD-0AA5-442E-BE30-4AFCE48B575F}">
      <dgm:prSet phldrT="[Text]" custT="1"/>
      <dgm:spPr>
        <a:solidFill>
          <a:srgbClr val="0070C0"/>
        </a:solidFill>
        <a:ln>
          <a:noFill/>
        </a:ln>
      </dgm:spPr>
      <dgm:t>
        <a:bodyPr/>
        <a:lstStyle/>
        <a:p>
          <a:pPr rtl="0"/>
          <a:r>
            <a:rPr lang="en-GB" sz="1400" b="1" baseline="0" dirty="0">
              <a:solidFill>
                <a:schemeClr val="bg1"/>
              </a:solidFill>
              <a:latin typeface="+mn-lt"/>
              <a:ea typeface="+mn-ea"/>
              <a:cs typeface="+mn-cs"/>
            </a:rPr>
            <a:t>Innate general factors</a:t>
          </a:r>
          <a:endParaRPr lang="en-GB" sz="1400" dirty="0">
            <a:solidFill>
              <a:schemeClr val="bg1"/>
            </a:solidFill>
          </a:endParaRPr>
        </a:p>
      </dgm:t>
    </dgm:pt>
    <dgm:pt modelId="{80C9137B-AC5A-48CF-B19C-A918685CD491}" type="parTrans" cxnId="{53F5DC41-8753-46EF-B99F-D66FD8AE067B}">
      <dgm:prSet/>
      <dgm:spPr/>
      <dgm:t>
        <a:bodyPr/>
        <a:lstStyle/>
        <a:p>
          <a:endParaRPr lang="en-GB"/>
        </a:p>
      </dgm:t>
    </dgm:pt>
    <dgm:pt modelId="{82DE4CCC-2043-4E41-9D7D-FEF449FCA21D}" type="sibTrans" cxnId="{53F5DC41-8753-46EF-B99F-D66FD8AE067B}">
      <dgm:prSet/>
      <dgm:spPr/>
      <dgm:t>
        <a:bodyPr/>
        <a:lstStyle/>
        <a:p>
          <a:endParaRPr lang="en-GB"/>
        </a:p>
      </dgm:t>
    </dgm:pt>
    <dgm:pt modelId="{FA63DC99-BA27-4344-A5D3-770B8ED9C05C}">
      <dgm:prSet phldrT="[Text]"/>
      <dgm:spPr>
        <a:solidFill>
          <a:schemeClr val="bg1">
            <a:lumMod val="95000"/>
            <a:alpha val="90000"/>
          </a:schemeClr>
        </a:solidFill>
        <a:ln>
          <a:noFill/>
        </a:ln>
      </dgm:spPr>
      <dgm:t>
        <a:bodyPr/>
        <a:lstStyle/>
        <a:p>
          <a:pPr marL="182563" indent="-182563"/>
          <a:r>
            <a:rPr lang="en-GB" baseline="0" dirty="0">
              <a:solidFill>
                <a:schemeClr val="dk1"/>
              </a:solidFill>
              <a:latin typeface="+mn-lt"/>
              <a:ea typeface="+mn-ea"/>
              <a:cs typeface="+mn-cs"/>
            </a:rPr>
            <a:t>Age (&gt; 40 years)</a:t>
          </a:r>
          <a:endParaRPr lang="en-GB" dirty="0"/>
        </a:p>
      </dgm:t>
    </dgm:pt>
    <dgm:pt modelId="{0C4767C5-8136-4E1D-905A-8BC890D77A9A}" type="parTrans" cxnId="{D91B7B37-811D-49D0-A462-25017B8E6D59}">
      <dgm:prSet/>
      <dgm:spPr/>
      <dgm:t>
        <a:bodyPr/>
        <a:lstStyle/>
        <a:p>
          <a:endParaRPr lang="en-GB"/>
        </a:p>
      </dgm:t>
    </dgm:pt>
    <dgm:pt modelId="{51F7B540-A62A-4F23-BC24-6D5BCCBDA664}" type="sibTrans" cxnId="{D91B7B37-811D-49D0-A462-25017B8E6D59}">
      <dgm:prSet/>
      <dgm:spPr/>
      <dgm:t>
        <a:bodyPr/>
        <a:lstStyle/>
        <a:p>
          <a:endParaRPr lang="en-GB"/>
        </a:p>
      </dgm:t>
    </dgm:pt>
    <dgm:pt modelId="{907C25F1-25F5-45F3-8EC1-5AEE1BA59E21}">
      <dgm:prSet phldrT="[Text]" custT="1"/>
      <dgm:spPr>
        <a:solidFill>
          <a:srgbClr val="0070C0"/>
        </a:solidFill>
        <a:ln>
          <a:noFill/>
        </a:ln>
      </dgm:spPr>
      <dgm:t>
        <a:bodyPr/>
        <a:lstStyle/>
        <a:p>
          <a:r>
            <a:rPr lang="en-GB" sz="1400" b="1" baseline="0" dirty="0">
              <a:solidFill>
                <a:schemeClr val="bg1"/>
              </a:solidFill>
              <a:latin typeface="+mn-lt"/>
              <a:ea typeface="+mn-ea"/>
              <a:cs typeface="+mn-cs"/>
            </a:rPr>
            <a:t>Acquired general factors</a:t>
          </a:r>
          <a:endParaRPr lang="en-GB" sz="1400" dirty="0">
            <a:solidFill>
              <a:schemeClr val="bg1"/>
            </a:solidFill>
          </a:endParaRPr>
        </a:p>
      </dgm:t>
    </dgm:pt>
    <dgm:pt modelId="{260E9006-5BB0-4D58-8528-58FB2F58D820}" type="parTrans" cxnId="{CE2ECE11-05FB-4835-938C-7895A745E6FB}">
      <dgm:prSet/>
      <dgm:spPr/>
      <dgm:t>
        <a:bodyPr/>
        <a:lstStyle/>
        <a:p>
          <a:endParaRPr lang="en-GB"/>
        </a:p>
      </dgm:t>
    </dgm:pt>
    <dgm:pt modelId="{D28A7356-E32E-4CFF-A5DE-878198794E49}" type="sibTrans" cxnId="{CE2ECE11-05FB-4835-938C-7895A745E6FB}">
      <dgm:prSet/>
      <dgm:spPr/>
      <dgm:t>
        <a:bodyPr/>
        <a:lstStyle/>
        <a:p>
          <a:endParaRPr lang="en-GB"/>
        </a:p>
      </dgm:t>
    </dgm:pt>
    <dgm:pt modelId="{9175DA7D-B439-4903-8051-0BCDA33D7C72}">
      <dgm:prSet phldrT="[Tex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Nutrition (excess protein)</a:t>
          </a:r>
          <a:endParaRPr lang="en-GB" dirty="0"/>
        </a:p>
      </dgm:t>
    </dgm:pt>
    <dgm:pt modelId="{73599329-15D2-427C-9AB5-FA5F6746F091}" type="parTrans" cxnId="{4C7C07FD-DDFE-48EE-8FD8-A205819BC63D}">
      <dgm:prSet/>
      <dgm:spPr/>
      <dgm:t>
        <a:bodyPr/>
        <a:lstStyle/>
        <a:p>
          <a:endParaRPr lang="en-GB"/>
        </a:p>
      </dgm:t>
    </dgm:pt>
    <dgm:pt modelId="{EE6CA88F-8B52-489F-AD0B-98D0F2629419}" type="sibTrans" cxnId="{4C7C07FD-DDFE-48EE-8FD8-A205819BC63D}">
      <dgm:prSet/>
      <dgm:spPr/>
      <dgm:t>
        <a:bodyPr/>
        <a:lstStyle/>
        <a:p>
          <a:endParaRPr lang="en-GB"/>
        </a:p>
      </dgm:t>
    </dgm:pt>
    <dgm:pt modelId="{D2713334-BEC6-4243-A3DB-416F1AC947D0}">
      <dgm:prSet/>
      <dgm:spPr>
        <a:solidFill>
          <a:schemeClr val="bg1">
            <a:lumMod val="95000"/>
            <a:alpha val="90000"/>
          </a:schemeClr>
        </a:solidFill>
        <a:ln>
          <a:noFill/>
        </a:ln>
      </dgm:spPr>
      <dgm:t>
        <a:bodyPr/>
        <a:lstStyle/>
        <a:p>
          <a:pPr marL="182563" indent="-182563"/>
          <a:r>
            <a:rPr lang="en-GB" baseline="0" dirty="0">
              <a:solidFill>
                <a:schemeClr val="dk1"/>
              </a:solidFill>
              <a:latin typeface="+mn-lt"/>
              <a:ea typeface="+mn-ea"/>
              <a:cs typeface="+mn-cs"/>
            </a:rPr>
            <a:t>Male gender</a:t>
          </a:r>
        </a:p>
      </dgm:t>
    </dgm:pt>
    <dgm:pt modelId="{99EBF518-FBE7-45EB-B55E-804278E07F68}" type="parTrans" cxnId="{72DB4AE6-7E3A-48E1-8A89-30B407FDF27D}">
      <dgm:prSet/>
      <dgm:spPr/>
      <dgm:t>
        <a:bodyPr/>
        <a:lstStyle/>
        <a:p>
          <a:endParaRPr lang="en-GB"/>
        </a:p>
      </dgm:t>
    </dgm:pt>
    <dgm:pt modelId="{0DE19B7D-7803-4FDC-82AC-2E384B680922}" type="sibTrans" cxnId="{72DB4AE6-7E3A-48E1-8A89-30B407FDF27D}">
      <dgm:prSet/>
      <dgm:spPr/>
      <dgm:t>
        <a:bodyPr/>
        <a:lstStyle/>
        <a:p>
          <a:endParaRPr lang="en-GB"/>
        </a:p>
      </dgm:t>
    </dgm:pt>
    <dgm:pt modelId="{29448630-30D2-4F26-B652-B56A6BD36D3D}">
      <dgm:prSet/>
      <dgm:spPr>
        <a:solidFill>
          <a:schemeClr val="bg1">
            <a:lumMod val="95000"/>
            <a:alpha val="90000"/>
          </a:schemeClr>
        </a:solidFill>
        <a:ln>
          <a:noFill/>
        </a:ln>
      </dgm:spPr>
      <dgm:t>
        <a:bodyPr/>
        <a:lstStyle/>
        <a:p>
          <a:pPr marL="182563" indent="-182563"/>
          <a:r>
            <a:rPr lang="en-GB" baseline="0" dirty="0">
              <a:solidFill>
                <a:schemeClr val="dk1"/>
              </a:solidFill>
              <a:latin typeface="+mn-lt"/>
              <a:ea typeface="+mn-ea"/>
              <a:cs typeface="+mn-cs"/>
            </a:rPr>
            <a:t>Anatomic variants</a:t>
          </a:r>
        </a:p>
      </dgm:t>
    </dgm:pt>
    <dgm:pt modelId="{BD63F55E-3AE3-4B08-BD3C-FD169D09AE36}" type="parTrans" cxnId="{17AED95E-10AF-48CA-82BE-5ED64E7D86FA}">
      <dgm:prSet/>
      <dgm:spPr/>
      <dgm:t>
        <a:bodyPr/>
        <a:lstStyle/>
        <a:p>
          <a:endParaRPr lang="en-GB"/>
        </a:p>
      </dgm:t>
    </dgm:pt>
    <dgm:pt modelId="{A3737353-FA26-4F2D-9C5C-9EB6C65F92F7}" type="sibTrans" cxnId="{17AED95E-10AF-48CA-82BE-5ED64E7D86FA}">
      <dgm:prSet/>
      <dgm:spPr/>
      <dgm:t>
        <a:bodyPr/>
        <a:lstStyle/>
        <a:p>
          <a:endParaRPr lang="en-GB"/>
        </a:p>
      </dgm:t>
    </dgm:pt>
    <dgm:pt modelId="{98A3592D-F525-438E-8261-F4DC9D36A8E1}">
      <dgm:prSet/>
      <dgm:spPr>
        <a:solidFill>
          <a:schemeClr val="bg1">
            <a:lumMod val="95000"/>
            <a:alpha val="90000"/>
          </a:schemeClr>
        </a:solidFill>
        <a:ln>
          <a:noFill/>
        </a:ln>
      </dgm:spPr>
      <dgm:t>
        <a:bodyPr/>
        <a:lstStyle/>
        <a:p>
          <a:pPr marL="182563" indent="-182563"/>
          <a:r>
            <a:rPr lang="en-GB" baseline="0" dirty="0">
              <a:solidFill>
                <a:schemeClr val="dk1"/>
              </a:solidFill>
              <a:latin typeface="+mn-lt"/>
              <a:ea typeface="+mn-ea"/>
              <a:cs typeface="+mn-cs"/>
            </a:rPr>
            <a:t>Genetic factors</a:t>
          </a:r>
        </a:p>
      </dgm:t>
    </dgm:pt>
    <dgm:pt modelId="{559F01E0-C61F-4A0B-B549-967E5791A18C}" type="parTrans" cxnId="{7DE11C00-C830-4057-9876-56379E9E9536}">
      <dgm:prSet/>
      <dgm:spPr/>
      <dgm:t>
        <a:bodyPr/>
        <a:lstStyle/>
        <a:p>
          <a:endParaRPr lang="en-GB"/>
        </a:p>
      </dgm:t>
    </dgm:pt>
    <dgm:pt modelId="{D41859CC-71FB-4EC3-9EE3-BA7B36DF3086}" type="sibTrans" cxnId="{7DE11C00-C830-4057-9876-56379E9E9536}">
      <dgm:prSet/>
      <dgm:spPr/>
      <dgm:t>
        <a:bodyPr/>
        <a:lstStyle/>
        <a:p>
          <a:endParaRPr lang="en-GB"/>
        </a:p>
      </dgm:t>
    </dgm:pt>
    <dgm:pt modelId="{24867E54-E25A-4EA9-829C-0F1ACDCA70E6}">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Excessive force</a:t>
          </a:r>
        </a:p>
      </dgm:t>
    </dgm:pt>
    <dgm:pt modelId="{DF2203FF-FD28-413D-9E0E-3770FC982DA8}" type="parTrans" cxnId="{0E56819F-54EC-40F5-B08F-0DE6F0B80E55}">
      <dgm:prSet/>
      <dgm:spPr/>
      <dgm:t>
        <a:bodyPr/>
        <a:lstStyle/>
        <a:p>
          <a:endParaRPr lang="en-GB"/>
        </a:p>
      </dgm:t>
    </dgm:pt>
    <dgm:pt modelId="{8B8CCACA-4A44-4936-AB46-7A4040C4C472}" type="sibTrans" cxnId="{0E56819F-54EC-40F5-B08F-0DE6F0B80E55}">
      <dgm:prSet/>
      <dgm:spPr/>
      <dgm:t>
        <a:bodyPr/>
        <a:lstStyle/>
        <a:p>
          <a:endParaRPr lang="en-GB"/>
        </a:p>
      </dgm:t>
    </dgm:pt>
    <dgm:pt modelId="{2E242DBE-D4E2-4E28-B56A-EC8F573A0CBD}">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Body composition</a:t>
          </a:r>
        </a:p>
      </dgm:t>
    </dgm:pt>
    <dgm:pt modelId="{2592BA41-F08E-4EE6-9CAF-0B72C81EB66C}" type="parTrans" cxnId="{CCDEBA31-FCAF-4DEA-A6A1-162D193CBD7D}">
      <dgm:prSet/>
      <dgm:spPr/>
      <dgm:t>
        <a:bodyPr/>
        <a:lstStyle/>
        <a:p>
          <a:endParaRPr lang="en-GB"/>
        </a:p>
      </dgm:t>
    </dgm:pt>
    <dgm:pt modelId="{E7F18D6A-617D-4E0B-B606-2EAEC1106B83}" type="sibTrans" cxnId="{CCDEBA31-FCAF-4DEA-A6A1-162D193CBD7D}">
      <dgm:prSet/>
      <dgm:spPr/>
      <dgm:t>
        <a:bodyPr/>
        <a:lstStyle/>
        <a:p>
          <a:endParaRPr lang="en-GB"/>
        </a:p>
      </dgm:t>
    </dgm:pt>
    <dgm:pt modelId="{BDB9EA4A-B95A-4AA9-8122-89B4711C7A6A}">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High body weight</a:t>
          </a:r>
          <a:endParaRPr lang="en-GB" baseline="0" dirty="0">
            <a:solidFill>
              <a:schemeClr val="dk1"/>
            </a:solidFill>
            <a:highlight>
              <a:srgbClr val="FFFF00"/>
            </a:highlight>
            <a:latin typeface="+mn-lt"/>
            <a:ea typeface="+mn-ea"/>
            <a:cs typeface="+mn-cs"/>
          </a:endParaRPr>
        </a:p>
      </dgm:t>
    </dgm:pt>
    <dgm:pt modelId="{718561CC-5E86-41BA-AEA6-468969925D95}" type="parTrans" cxnId="{DEFBF688-EA1A-42B9-8246-7FCABFF620FB}">
      <dgm:prSet/>
      <dgm:spPr/>
      <dgm:t>
        <a:bodyPr/>
        <a:lstStyle/>
        <a:p>
          <a:endParaRPr lang="en-GB"/>
        </a:p>
      </dgm:t>
    </dgm:pt>
    <dgm:pt modelId="{27414548-793F-4D99-A981-D256715523AC}" type="sibTrans" cxnId="{DEFBF688-EA1A-42B9-8246-7FCABFF620FB}">
      <dgm:prSet/>
      <dgm:spPr/>
      <dgm:t>
        <a:bodyPr/>
        <a:lstStyle/>
        <a:p>
          <a:endParaRPr lang="en-GB"/>
        </a:p>
      </dgm:t>
    </dgm:pt>
    <dgm:pt modelId="{A42E7184-C4AC-4D02-AFD8-F8B7DF731C7A}">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Running surface</a:t>
          </a:r>
        </a:p>
      </dgm:t>
    </dgm:pt>
    <dgm:pt modelId="{7DF8341A-D1C5-4E4D-B73E-2FD15C3ABB4C}" type="parTrans" cxnId="{BF9DBCE3-9992-4FDF-954B-88DFADC9A8C6}">
      <dgm:prSet/>
      <dgm:spPr/>
      <dgm:t>
        <a:bodyPr/>
        <a:lstStyle/>
        <a:p>
          <a:endParaRPr lang="en-GB"/>
        </a:p>
      </dgm:t>
    </dgm:pt>
    <dgm:pt modelId="{941CA696-1BBC-420C-97EF-700B633C13ED}" type="sibTrans" cxnId="{BF9DBCE3-9992-4FDF-954B-88DFADC9A8C6}">
      <dgm:prSet/>
      <dgm:spPr/>
      <dgm:t>
        <a:bodyPr/>
        <a:lstStyle/>
        <a:p>
          <a:endParaRPr lang="en-GB"/>
        </a:p>
      </dgm:t>
    </dgm:pt>
    <dgm:pt modelId="{5C7EBCC6-2EAE-4EBA-9E3F-F1E5B0ABD33E}">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Drugs</a:t>
          </a:r>
        </a:p>
      </dgm:t>
    </dgm:pt>
    <dgm:pt modelId="{FCE41A3A-4F27-444C-ACBD-239DED55823A}" type="parTrans" cxnId="{CB6608C6-E89E-471D-A17E-0279F5B8E871}">
      <dgm:prSet/>
      <dgm:spPr/>
      <dgm:t>
        <a:bodyPr/>
        <a:lstStyle/>
        <a:p>
          <a:endParaRPr lang="en-GB"/>
        </a:p>
      </dgm:t>
    </dgm:pt>
    <dgm:pt modelId="{6257D63A-F6D5-43FD-91BB-B3F304F442A7}" type="sibTrans" cxnId="{CB6608C6-E89E-471D-A17E-0279F5B8E871}">
      <dgm:prSet/>
      <dgm:spPr/>
      <dgm:t>
        <a:bodyPr/>
        <a:lstStyle/>
        <a:p>
          <a:endParaRPr lang="en-GB"/>
        </a:p>
      </dgm:t>
    </dgm:pt>
    <dgm:pt modelId="{412C1AA3-ED6A-453D-B557-7E08F5047A61}">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Joint Weakness</a:t>
          </a:r>
        </a:p>
      </dgm:t>
    </dgm:pt>
    <dgm:pt modelId="{4FF2BE63-72CC-4CE3-94C9-802E40602BEF}" type="parTrans" cxnId="{548EB1DD-62B6-491C-A5ED-DC546F6C5F35}">
      <dgm:prSet/>
      <dgm:spPr/>
      <dgm:t>
        <a:bodyPr/>
        <a:lstStyle/>
        <a:p>
          <a:endParaRPr lang="en-US"/>
        </a:p>
      </dgm:t>
    </dgm:pt>
    <dgm:pt modelId="{1A6B0C28-14B2-4C02-9228-7143DA4CD83B}" type="sibTrans" cxnId="{548EB1DD-62B6-491C-A5ED-DC546F6C5F35}">
      <dgm:prSet/>
      <dgm:spPr/>
      <dgm:t>
        <a:bodyPr/>
        <a:lstStyle/>
        <a:p>
          <a:endParaRPr lang="en-US"/>
        </a:p>
      </dgm:t>
    </dgm:pt>
    <dgm:pt modelId="{D75AB6B0-22C6-447D-8A39-8432CF744C21}">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New physical activities</a:t>
          </a:r>
        </a:p>
      </dgm:t>
    </dgm:pt>
    <dgm:pt modelId="{841C5DF9-B5DF-4ED5-9FBF-EADE95591202}" type="parTrans" cxnId="{0925437D-296E-4A08-B2DF-CEFCAA6F1CD3}">
      <dgm:prSet/>
      <dgm:spPr/>
      <dgm:t>
        <a:bodyPr/>
        <a:lstStyle/>
        <a:p>
          <a:endParaRPr lang="en-US"/>
        </a:p>
      </dgm:t>
    </dgm:pt>
    <dgm:pt modelId="{1C2FB2A2-4815-45B3-A613-182E389F6185}" type="sibTrans" cxnId="{0925437D-296E-4A08-B2DF-CEFCAA6F1CD3}">
      <dgm:prSet/>
      <dgm:spPr/>
      <dgm:t>
        <a:bodyPr/>
        <a:lstStyle/>
        <a:p>
          <a:endParaRPr lang="en-US"/>
        </a:p>
      </dgm:t>
    </dgm:pt>
    <dgm:pt modelId="{5C7F6F4E-29BB-4A32-9721-F48BFB262511}">
      <dgm:prSet/>
      <dgm:spPr>
        <a:solidFill>
          <a:schemeClr val="bg1">
            <a:lumMod val="95000"/>
            <a:alpha val="90000"/>
          </a:schemeClr>
        </a:solidFill>
        <a:ln>
          <a:noFill/>
        </a:ln>
      </dgm:spPr>
      <dgm:t>
        <a:bodyPr/>
        <a:lstStyle/>
        <a:p>
          <a:pPr marL="177800" indent="-177800"/>
          <a:r>
            <a:rPr lang="en-GB" baseline="0" dirty="0">
              <a:solidFill>
                <a:schemeClr val="dk1"/>
              </a:solidFill>
              <a:latin typeface="+mn-lt"/>
              <a:ea typeface="+mn-ea"/>
              <a:cs typeface="+mn-cs"/>
            </a:rPr>
            <a:t>Decrease in local vascular</a:t>
          </a:r>
        </a:p>
      </dgm:t>
    </dgm:pt>
    <dgm:pt modelId="{6DF66271-816B-4CE3-94B1-3ADD40D6E4CE}" type="parTrans" cxnId="{D8565773-DF7D-4790-B2D2-FE228B229A1D}">
      <dgm:prSet/>
      <dgm:spPr/>
      <dgm:t>
        <a:bodyPr/>
        <a:lstStyle/>
        <a:p>
          <a:endParaRPr lang="en-US"/>
        </a:p>
      </dgm:t>
    </dgm:pt>
    <dgm:pt modelId="{89855D72-7C2B-4608-A6DF-3AD5FE16685F}" type="sibTrans" cxnId="{D8565773-DF7D-4790-B2D2-FE228B229A1D}">
      <dgm:prSet/>
      <dgm:spPr/>
      <dgm:t>
        <a:bodyPr/>
        <a:lstStyle/>
        <a:p>
          <a:endParaRPr lang="en-US"/>
        </a:p>
      </dgm:t>
    </dgm:pt>
    <dgm:pt modelId="{6D3C59B0-B9CF-41F5-9ACA-4F6C65FC59C8}">
      <dgm:prSet/>
      <dgm:spPr/>
      <dgm:t>
        <a:bodyPr/>
        <a:lstStyle/>
        <a:p>
          <a:pPr marL="177800" indent="-177800"/>
          <a:r>
            <a:rPr lang="en-GB" baseline="0" dirty="0">
              <a:solidFill>
                <a:schemeClr val="dk1"/>
              </a:solidFill>
              <a:latin typeface="+mn-lt"/>
              <a:ea typeface="+mn-ea"/>
              <a:cs typeface="+mn-cs"/>
            </a:rPr>
            <a:t>Repetitive loading</a:t>
          </a:r>
        </a:p>
      </dgm:t>
    </dgm:pt>
    <dgm:pt modelId="{86C26BC6-B010-4800-8B1A-BB055E53E8F0}" type="parTrans" cxnId="{3059DA6B-D576-4E87-9CE0-0D243E5FB4E0}">
      <dgm:prSet/>
      <dgm:spPr/>
      <dgm:t>
        <a:bodyPr/>
        <a:lstStyle/>
        <a:p>
          <a:endParaRPr lang="en-US"/>
        </a:p>
      </dgm:t>
    </dgm:pt>
    <dgm:pt modelId="{1BA80E1A-27FB-4B6D-933E-758A3FE47166}" type="sibTrans" cxnId="{3059DA6B-D576-4E87-9CE0-0D243E5FB4E0}">
      <dgm:prSet/>
      <dgm:spPr/>
      <dgm:t>
        <a:bodyPr/>
        <a:lstStyle/>
        <a:p>
          <a:endParaRPr lang="en-US"/>
        </a:p>
      </dgm:t>
    </dgm:pt>
    <dgm:pt modelId="{CE0AB0B6-C365-40BC-96F0-2C6D51260A13}">
      <dgm:prSet/>
      <dgm:spPr/>
      <dgm:t>
        <a:bodyPr/>
        <a:lstStyle/>
        <a:p>
          <a:pPr marL="177800" indent="-177800"/>
          <a:r>
            <a:rPr lang="en-GB" baseline="0" dirty="0">
              <a:solidFill>
                <a:schemeClr val="dk1"/>
              </a:solidFill>
              <a:latin typeface="+mn-lt"/>
              <a:ea typeface="+mn-ea"/>
              <a:cs typeface="+mn-cs"/>
            </a:rPr>
            <a:t>Excessive loading</a:t>
          </a:r>
        </a:p>
      </dgm:t>
    </dgm:pt>
    <dgm:pt modelId="{FC1469CC-5057-4DC1-A5DC-B4740C704E83}" type="parTrans" cxnId="{3B9D2E94-4BE4-4D5D-9484-C10B69EB4B52}">
      <dgm:prSet/>
      <dgm:spPr/>
      <dgm:t>
        <a:bodyPr/>
        <a:lstStyle/>
        <a:p>
          <a:endParaRPr lang="en-US"/>
        </a:p>
      </dgm:t>
    </dgm:pt>
    <dgm:pt modelId="{43FAD203-F72B-41CC-ABD3-709BC6370DFD}" type="sibTrans" cxnId="{3B9D2E94-4BE4-4D5D-9484-C10B69EB4B52}">
      <dgm:prSet/>
      <dgm:spPr/>
      <dgm:t>
        <a:bodyPr/>
        <a:lstStyle/>
        <a:p>
          <a:endParaRPr lang="en-US"/>
        </a:p>
      </dgm:t>
    </dgm:pt>
    <dgm:pt modelId="{C029718F-DE56-40A5-961C-942E1C27B36B}">
      <dgm:prSet/>
      <dgm:spPr/>
      <dgm:t>
        <a:bodyPr/>
        <a:lstStyle/>
        <a:p>
          <a:pPr marL="177800" indent="-177800"/>
          <a:r>
            <a:rPr lang="en-GB" baseline="0" dirty="0">
              <a:solidFill>
                <a:schemeClr val="dk1"/>
              </a:solidFill>
              <a:latin typeface="+mn-lt"/>
              <a:ea typeface="+mn-ea"/>
              <a:cs typeface="+mn-cs"/>
            </a:rPr>
            <a:t>Impingement</a:t>
          </a:r>
        </a:p>
      </dgm:t>
    </dgm:pt>
    <dgm:pt modelId="{323DC218-AAF3-41EF-B79B-9AC0AD55676F}" type="parTrans" cxnId="{A2F6A553-B555-4811-B7B4-A0BEFF5DBF96}">
      <dgm:prSet/>
      <dgm:spPr/>
      <dgm:t>
        <a:bodyPr/>
        <a:lstStyle/>
        <a:p>
          <a:endParaRPr lang="en-US"/>
        </a:p>
      </dgm:t>
    </dgm:pt>
    <dgm:pt modelId="{E0DCAB2C-1D93-46B4-B1FB-CE3B31A112D1}" type="sibTrans" cxnId="{A2F6A553-B555-4811-B7B4-A0BEFF5DBF96}">
      <dgm:prSet/>
      <dgm:spPr/>
      <dgm:t>
        <a:bodyPr/>
        <a:lstStyle/>
        <a:p>
          <a:endParaRPr lang="en-US"/>
        </a:p>
      </dgm:t>
    </dgm:pt>
    <dgm:pt modelId="{50EFB27B-4EF2-495C-B0C2-05502854FD42}" type="pres">
      <dgm:prSet presAssocID="{0588205E-63C9-4D45-BD6F-159874ADF9A6}" presName="Name0" presStyleCnt="0">
        <dgm:presLayoutVars>
          <dgm:dir/>
          <dgm:animLvl val="lvl"/>
          <dgm:resizeHandles val="exact"/>
        </dgm:presLayoutVars>
      </dgm:prSet>
      <dgm:spPr/>
    </dgm:pt>
    <dgm:pt modelId="{253949AE-186D-4D8D-8FAA-5EED450A1DE2}" type="pres">
      <dgm:prSet presAssocID="{B1420CFD-0AA5-442E-BE30-4AFCE48B575F}" presName="composite" presStyleCnt="0"/>
      <dgm:spPr/>
    </dgm:pt>
    <dgm:pt modelId="{058085E9-CB9A-4883-802C-2D073F27A35E}" type="pres">
      <dgm:prSet presAssocID="{B1420CFD-0AA5-442E-BE30-4AFCE48B575F}" presName="parTx" presStyleLbl="alignNode1" presStyleIdx="0" presStyleCnt="2">
        <dgm:presLayoutVars>
          <dgm:chMax val="0"/>
          <dgm:chPref val="0"/>
          <dgm:bulletEnabled val="1"/>
        </dgm:presLayoutVars>
      </dgm:prSet>
      <dgm:spPr/>
    </dgm:pt>
    <dgm:pt modelId="{0C703CDC-2EC5-4197-B5C8-D8D5547EB141}" type="pres">
      <dgm:prSet presAssocID="{B1420CFD-0AA5-442E-BE30-4AFCE48B575F}" presName="desTx" presStyleLbl="alignAccFollowNode1" presStyleIdx="0" presStyleCnt="2">
        <dgm:presLayoutVars>
          <dgm:bulletEnabled val="1"/>
        </dgm:presLayoutVars>
      </dgm:prSet>
      <dgm:spPr/>
    </dgm:pt>
    <dgm:pt modelId="{9FC30107-196C-42BC-8C26-62C75AC87356}" type="pres">
      <dgm:prSet presAssocID="{82DE4CCC-2043-4E41-9D7D-FEF449FCA21D}" presName="space" presStyleCnt="0"/>
      <dgm:spPr/>
    </dgm:pt>
    <dgm:pt modelId="{42FE38B3-03A4-4B15-81E0-BFDC679BB63B}" type="pres">
      <dgm:prSet presAssocID="{907C25F1-25F5-45F3-8EC1-5AEE1BA59E21}" presName="composite" presStyleCnt="0"/>
      <dgm:spPr/>
    </dgm:pt>
    <dgm:pt modelId="{5046D9C8-027A-4B4E-8A57-9041E5B90FC7}" type="pres">
      <dgm:prSet presAssocID="{907C25F1-25F5-45F3-8EC1-5AEE1BA59E21}" presName="parTx" presStyleLbl="alignNode1" presStyleIdx="1" presStyleCnt="2">
        <dgm:presLayoutVars>
          <dgm:chMax val="0"/>
          <dgm:chPref val="0"/>
          <dgm:bulletEnabled val="1"/>
        </dgm:presLayoutVars>
      </dgm:prSet>
      <dgm:spPr/>
    </dgm:pt>
    <dgm:pt modelId="{2EBCC8E9-E47E-4D64-B39B-F27109E61CF6}" type="pres">
      <dgm:prSet presAssocID="{907C25F1-25F5-45F3-8EC1-5AEE1BA59E21}" presName="desTx" presStyleLbl="alignAccFollowNode1" presStyleIdx="1" presStyleCnt="2">
        <dgm:presLayoutVars>
          <dgm:bulletEnabled val="1"/>
        </dgm:presLayoutVars>
      </dgm:prSet>
      <dgm:spPr/>
    </dgm:pt>
  </dgm:ptLst>
  <dgm:cxnLst>
    <dgm:cxn modelId="{7DE11C00-C830-4057-9876-56379E9E9536}" srcId="{B1420CFD-0AA5-442E-BE30-4AFCE48B575F}" destId="{98A3592D-F525-438E-8261-F4DC9D36A8E1}" srcOrd="3" destOrd="0" parTransId="{559F01E0-C61F-4A0B-B549-967E5791A18C}" sibTransId="{D41859CC-71FB-4EC3-9EE3-BA7B36DF3086}"/>
    <dgm:cxn modelId="{CE2ECE11-05FB-4835-938C-7895A745E6FB}" srcId="{0588205E-63C9-4D45-BD6F-159874ADF9A6}" destId="{907C25F1-25F5-45F3-8EC1-5AEE1BA59E21}" srcOrd="1" destOrd="0" parTransId="{260E9006-5BB0-4D58-8528-58FB2F58D820}" sibTransId="{D28A7356-E32E-4CFF-A5DE-878198794E49}"/>
    <dgm:cxn modelId="{48DBC824-BBB0-4F30-8591-1CDFB4FE52AA}" type="presOf" srcId="{B1420CFD-0AA5-442E-BE30-4AFCE48B575F}" destId="{058085E9-CB9A-4883-802C-2D073F27A35E}" srcOrd="0" destOrd="0" presId="urn:microsoft.com/office/officeart/2005/8/layout/hList1"/>
    <dgm:cxn modelId="{7B10AD2D-D564-45AD-B9DC-1596E8C84BA9}" type="presOf" srcId="{A42E7184-C4AC-4D02-AFD8-F8B7DF731C7A}" destId="{2EBCC8E9-E47E-4D64-B39B-F27109E61CF6}" srcOrd="0" destOrd="6" presId="urn:microsoft.com/office/officeart/2005/8/layout/hList1"/>
    <dgm:cxn modelId="{CCDEBA31-FCAF-4DEA-A6A1-162D193CBD7D}" srcId="{907C25F1-25F5-45F3-8EC1-5AEE1BA59E21}" destId="{2E242DBE-D4E2-4E28-B56A-EC8F573A0CBD}" srcOrd="2" destOrd="0" parTransId="{2592BA41-F08E-4EE6-9CAF-0B72C81EB66C}" sibTransId="{E7F18D6A-617D-4E0B-B606-2EAEC1106B83}"/>
    <dgm:cxn modelId="{D91B7B37-811D-49D0-A462-25017B8E6D59}" srcId="{B1420CFD-0AA5-442E-BE30-4AFCE48B575F}" destId="{FA63DC99-BA27-4344-A5D3-770B8ED9C05C}" srcOrd="0" destOrd="0" parTransId="{0C4767C5-8136-4E1D-905A-8BC890D77A9A}" sibTransId="{51F7B540-A62A-4F23-BC24-6D5BCCBDA664}"/>
    <dgm:cxn modelId="{C04B4A3E-FEF7-49E8-B111-6F1252BBE9F5}" type="presOf" srcId="{D2713334-BEC6-4243-A3DB-416F1AC947D0}" destId="{0C703CDC-2EC5-4197-B5C8-D8D5547EB141}" srcOrd="0" destOrd="1" presId="urn:microsoft.com/office/officeart/2005/8/layout/hList1"/>
    <dgm:cxn modelId="{17AED95E-10AF-48CA-82BE-5ED64E7D86FA}" srcId="{B1420CFD-0AA5-442E-BE30-4AFCE48B575F}" destId="{29448630-30D2-4F26-B652-B56A6BD36D3D}" srcOrd="2" destOrd="0" parTransId="{BD63F55E-3AE3-4B08-BD3C-FD169D09AE36}" sibTransId="{A3737353-FA26-4F2D-9C5C-9EB6C65F92F7}"/>
    <dgm:cxn modelId="{53F5DC41-8753-46EF-B99F-D66FD8AE067B}" srcId="{0588205E-63C9-4D45-BD6F-159874ADF9A6}" destId="{B1420CFD-0AA5-442E-BE30-4AFCE48B575F}" srcOrd="0" destOrd="0" parTransId="{80C9137B-AC5A-48CF-B19C-A918685CD491}" sibTransId="{82DE4CCC-2043-4E41-9D7D-FEF449FCA21D}"/>
    <dgm:cxn modelId="{3059DA6B-D576-4E87-9CE0-0D243E5FB4E0}" srcId="{907C25F1-25F5-45F3-8EC1-5AEE1BA59E21}" destId="{6D3C59B0-B9CF-41F5-9ACA-4F6C65FC59C8}" srcOrd="9" destOrd="0" parTransId="{86C26BC6-B010-4800-8B1A-BB055E53E8F0}" sibTransId="{1BA80E1A-27FB-4B6D-933E-758A3FE47166}"/>
    <dgm:cxn modelId="{D8565773-DF7D-4790-B2D2-FE228B229A1D}" srcId="{907C25F1-25F5-45F3-8EC1-5AEE1BA59E21}" destId="{5C7F6F4E-29BB-4A32-9721-F48BFB262511}" srcOrd="8" destOrd="0" parTransId="{6DF66271-816B-4CE3-94B1-3ADD40D6E4CE}" sibTransId="{89855D72-7C2B-4608-A6DF-3AD5FE16685F}"/>
    <dgm:cxn modelId="{C36B7873-1CB2-476F-9B33-071339FE9262}" type="presOf" srcId="{FA63DC99-BA27-4344-A5D3-770B8ED9C05C}" destId="{0C703CDC-2EC5-4197-B5C8-D8D5547EB141}" srcOrd="0" destOrd="0" presId="urn:microsoft.com/office/officeart/2005/8/layout/hList1"/>
    <dgm:cxn modelId="{A2F6A553-B555-4811-B7B4-A0BEFF5DBF96}" srcId="{907C25F1-25F5-45F3-8EC1-5AEE1BA59E21}" destId="{C029718F-DE56-40A5-961C-942E1C27B36B}" srcOrd="11" destOrd="0" parTransId="{323DC218-AAF3-41EF-B79B-9AC0AD55676F}" sibTransId="{E0DCAB2C-1D93-46B4-B1FB-CE3B31A112D1}"/>
    <dgm:cxn modelId="{82495759-3202-49D1-B89B-720BE1201E9A}" type="presOf" srcId="{CE0AB0B6-C365-40BC-96F0-2C6D51260A13}" destId="{2EBCC8E9-E47E-4D64-B39B-F27109E61CF6}" srcOrd="0" destOrd="10" presId="urn:microsoft.com/office/officeart/2005/8/layout/hList1"/>
    <dgm:cxn modelId="{41C0DF5A-6672-41BF-B09B-56C1BA590F16}" type="presOf" srcId="{5C7EBCC6-2EAE-4EBA-9E3F-F1E5B0ABD33E}" destId="{2EBCC8E9-E47E-4D64-B39B-F27109E61CF6}" srcOrd="0" destOrd="7" presId="urn:microsoft.com/office/officeart/2005/8/layout/hList1"/>
    <dgm:cxn modelId="{0AB63A7C-1040-42E3-BAB9-2B1B3A192A54}" type="presOf" srcId="{412C1AA3-ED6A-453D-B557-7E08F5047A61}" destId="{2EBCC8E9-E47E-4D64-B39B-F27109E61CF6}" srcOrd="0" destOrd="5" presId="urn:microsoft.com/office/officeart/2005/8/layout/hList1"/>
    <dgm:cxn modelId="{0925437D-296E-4A08-B2DF-CEFCAA6F1CD3}" srcId="{907C25F1-25F5-45F3-8EC1-5AEE1BA59E21}" destId="{D75AB6B0-22C6-447D-8A39-8432CF744C21}" srcOrd="3" destOrd="0" parTransId="{841C5DF9-B5DF-4ED5-9FBF-EADE95591202}" sibTransId="{1C2FB2A2-4815-45B3-A613-182E389F6185}"/>
    <dgm:cxn modelId="{E833C584-0467-4272-9D6F-EB41BDF40BB8}" type="presOf" srcId="{24867E54-E25A-4EA9-829C-0F1ACDCA70E6}" destId="{2EBCC8E9-E47E-4D64-B39B-F27109E61CF6}" srcOrd="0" destOrd="1" presId="urn:microsoft.com/office/officeart/2005/8/layout/hList1"/>
    <dgm:cxn modelId="{DEFBF688-EA1A-42B9-8246-7FCABFF620FB}" srcId="{907C25F1-25F5-45F3-8EC1-5AEE1BA59E21}" destId="{BDB9EA4A-B95A-4AA9-8122-89B4711C7A6A}" srcOrd="4" destOrd="0" parTransId="{718561CC-5E86-41BA-AEA6-468969925D95}" sibTransId="{27414548-793F-4D99-A981-D256715523AC}"/>
    <dgm:cxn modelId="{D638958B-D4D4-49E9-9D9F-EA17AC1DBE59}" type="presOf" srcId="{BDB9EA4A-B95A-4AA9-8122-89B4711C7A6A}" destId="{2EBCC8E9-E47E-4D64-B39B-F27109E61CF6}" srcOrd="0" destOrd="4" presId="urn:microsoft.com/office/officeart/2005/8/layout/hList1"/>
    <dgm:cxn modelId="{3B9D2E94-4BE4-4D5D-9484-C10B69EB4B52}" srcId="{907C25F1-25F5-45F3-8EC1-5AEE1BA59E21}" destId="{CE0AB0B6-C365-40BC-96F0-2C6D51260A13}" srcOrd="10" destOrd="0" parTransId="{FC1469CC-5057-4DC1-A5DC-B4740C704E83}" sibTransId="{43FAD203-F72B-41CC-ABD3-709BC6370DFD}"/>
    <dgm:cxn modelId="{8FF80E96-01F6-4EC6-BB58-1B698BAA2EC1}" type="presOf" srcId="{C029718F-DE56-40A5-961C-942E1C27B36B}" destId="{2EBCC8E9-E47E-4D64-B39B-F27109E61CF6}" srcOrd="0" destOrd="11" presId="urn:microsoft.com/office/officeart/2005/8/layout/hList1"/>
    <dgm:cxn modelId="{0E56819F-54EC-40F5-B08F-0DE6F0B80E55}" srcId="{907C25F1-25F5-45F3-8EC1-5AEE1BA59E21}" destId="{24867E54-E25A-4EA9-829C-0F1ACDCA70E6}" srcOrd="1" destOrd="0" parTransId="{DF2203FF-FD28-413D-9E0E-3770FC982DA8}" sibTransId="{8B8CCACA-4A44-4936-AB46-7A4040C4C472}"/>
    <dgm:cxn modelId="{C9F4B2AC-35DF-4A83-9EE5-A9FE328C3891}" type="presOf" srcId="{2E242DBE-D4E2-4E28-B56A-EC8F573A0CBD}" destId="{2EBCC8E9-E47E-4D64-B39B-F27109E61CF6}" srcOrd="0" destOrd="2" presId="urn:microsoft.com/office/officeart/2005/8/layout/hList1"/>
    <dgm:cxn modelId="{A0E5DDAF-E717-43C6-8E75-106E7433312F}" type="presOf" srcId="{0588205E-63C9-4D45-BD6F-159874ADF9A6}" destId="{50EFB27B-4EF2-495C-B0C2-05502854FD42}" srcOrd="0" destOrd="0" presId="urn:microsoft.com/office/officeart/2005/8/layout/hList1"/>
    <dgm:cxn modelId="{A00141C1-612B-43A4-866F-163FBDC7BAFE}" type="presOf" srcId="{D75AB6B0-22C6-447D-8A39-8432CF744C21}" destId="{2EBCC8E9-E47E-4D64-B39B-F27109E61CF6}" srcOrd="0" destOrd="3" presId="urn:microsoft.com/office/officeart/2005/8/layout/hList1"/>
    <dgm:cxn modelId="{CB6608C6-E89E-471D-A17E-0279F5B8E871}" srcId="{907C25F1-25F5-45F3-8EC1-5AEE1BA59E21}" destId="{5C7EBCC6-2EAE-4EBA-9E3F-F1E5B0ABD33E}" srcOrd="7" destOrd="0" parTransId="{FCE41A3A-4F27-444C-ACBD-239DED55823A}" sibTransId="{6257D63A-F6D5-43FD-91BB-B3F304F442A7}"/>
    <dgm:cxn modelId="{16BAFAC6-1A44-4989-92F8-D9A869BF4F47}" type="presOf" srcId="{9175DA7D-B439-4903-8051-0BCDA33D7C72}" destId="{2EBCC8E9-E47E-4D64-B39B-F27109E61CF6}" srcOrd="0" destOrd="0" presId="urn:microsoft.com/office/officeart/2005/8/layout/hList1"/>
    <dgm:cxn modelId="{630CD8CD-9C46-471C-A121-15B3051A7DD9}" type="presOf" srcId="{6D3C59B0-B9CF-41F5-9ACA-4F6C65FC59C8}" destId="{2EBCC8E9-E47E-4D64-B39B-F27109E61CF6}" srcOrd="0" destOrd="9" presId="urn:microsoft.com/office/officeart/2005/8/layout/hList1"/>
    <dgm:cxn modelId="{D2AF40D7-EB5F-4360-B05E-DCE66F7CE39C}" type="presOf" srcId="{907C25F1-25F5-45F3-8EC1-5AEE1BA59E21}" destId="{5046D9C8-027A-4B4E-8A57-9041E5B90FC7}" srcOrd="0" destOrd="0" presId="urn:microsoft.com/office/officeart/2005/8/layout/hList1"/>
    <dgm:cxn modelId="{366779DC-9FE8-4EC4-9B88-D7C5208877B0}" type="presOf" srcId="{98A3592D-F525-438E-8261-F4DC9D36A8E1}" destId="{0C703CDC-2EC5-4197-B5C8-D8D5547EB141}" srcOrd="0" destOrd="3" presId="urn:microsoft.com/office/officeart/2005/8/layout/hList1"/>
    <dgm:cxn modelId="{548EB1DD-62B6-491C-A5ED-DC546F6C5F35}" srcId="{907C25F1-25F5-45F3-8EC1-5AEE1BA59E21}" destId="{412C1AA3-ED6A-453D-B557-7E08F5047A61}" srcOrd="5" destOrd="0" parTransId="{4FF2BE63-72CC-4CE3-94C9-802E40602BEF}" sibTransId="{1A6B0C28-14B2-4C02-9228-7143DA4CD83B}"/>
    <dgm:cxn modelId="{BF9DBCE3-9992-4FDF-954B-88DFADC9A8C6}" srcId="{907C25F1-25F5-45F3-8EC1-5AEE1BA59E21}" destId="{A42E7184-C4AC-4D02-AFD8-F8B7DF731C7A}" srcOrd="6" destOrd="0" parTransId="{7DF8341A-D1C5-4E4D-B73E-2FD15C3ABB4C}" sibTransId="{941CA696-1BBC-420C-97EF-700B633C13ED}"/>
    <dgm:cxn modelId="{72DB4AE6-7E3A-48E1-8A89-30B407FDF27D}" srcId="{B1420CFD-0AA5-442E-BE30-4AFCE48B575F}" destId="{D2713334-BEC6-4243-A3DB-416F1AC947D0}" srcOrd="1" destOrd="0" parTransId="{99EBF518-FBE7-45EB-B55E-804278E07F68}" sibTransId="{0DE19B7D-7803-4FDC-82AC-2E384B680922}"/>
    <dgm:cxn modelId="{2D1CEEF7-336D-4A41-A568-65F48B8E203B}" type="presOf" srcId="{5C7F6F4E-29BB-4A32-9721-F48BFB262511}" destId="{2EBCC8E9-E47E-4D64-B39B-F27109E61CF6}" srcOrd="0" destOrd="8" presId="urn:microsoft.com/office/officeart/2005/8/layout/hList1"/>
    <dgm:cxn modelId="{CA8D76FA-D33A-46AD-9F5B-B08D96A156AD}" type="presOf" srcId="{29448630-30D2-4F26-B652-B56A6BD36D3D}" destId="{0C703CDC-2EC5-4197-B5C8-D8D5547EB141}" srcOrd="0" destOrd="2" presId="urn:microsoft.com/office/officeart/2005/8/layout/hList1"/>
    <dgm:cxn modelId="{4C7C07FD-DDFE-48EE-8FD8-A205819BC63D}" srcId="{907C25F1-25F5-45F3-8EC1-5AEE1BA59E21}" destId="{9175DA7D-B439-4903-8051-0BCDA33D7C72}" srcOrd="0" destOrd="0" parTransId="{73599329-15D2-427C-9AB5-FA5F6746F091}" sibTransId="{EE6CA88F-8B52-489F-AD0B-98D0F2629419}"/>
    <dgm:cxn modelId="{EB7D7E2B-0065-4675-BF5B-D5DAFB233958}" type="presParOf" srcId="{50EFB27B-4EF2-495C-B0C2-05502854FD42}" destId="{253949AE-186D-4D8D-8FAA-5EED450A1DE2}" srcOrd="0" destOrd="0" presId="urn:microsoft.com/office/officeart/2005/8/layout/hList1"/>
    <dgm:cxn modelId="{6D274AE6-33AA-4D47-A188-3C2A02F417C8}" type="presParOf" srcId="{253949AE-186D-4D8D-8FAA-5EED450A1DE2}" destId="{058085E9-CB9A-4883-802C-2D073F27A35E}" srcOrd="0" destOrd="0" presId="urn:microsoft.com/office/officeart/2005/8/layout/hList1"/>
    <dgm:cxn modelId="{841C94B9-D010-4A44-8B4C-7A82CE33550C}" type="presParOf" srcId="{253949AE-186D-4D8D-8FAA-5EED450A1DE2}" destId="{0C703CDC-2EC5-4197-B5C8-D8D5547EB141}" srcOrd="1" destOrd="0" presId="urn:microsoft.com/office/officeart/2005/8/layout/hList1"/>
    <dgm:cxn modelId="{548ADF05-DDAE-4AA2-BA11-25D4FA2576B9}" type="presParOf" srcId="{50EFB27B-4EF2-495C-B0C2-05502854FD42}" destId="{9FC30107-196C-42BC-8C26-62C75AC87356}" srcOrd="1" destOrd="0" presId="urn:microsoft.com/office/officeart/2005/8/layout/hList1"/>
    <dgm:cxn modelId="{FD46BDC4-3A65-45E7-979D-000D827F4CC5}" type="presParOf" srcId="{50EFB27B-4EF2-495C-B0C2-05502854FD42}" destId="{42FE38B3-03A4-4B15-81E0-BFDC679BB63B}" srcOrd="2" destOrd="0" presId="urn:microsoft.com/office/officeart/2005/8/layout/hList1"/>
    <dgm:cxn modelId="{97DE7539-F28D-4702-B1F2-941AA1E498A3}" type="presParOf" srcId="{42FE38B3-03A4-4B15-81E0-BFDC679BB63B}" destId="{5046D9C8-027A-4B4E-8A57-9041E5B90FC7}" srcOrd="0" destOrd="0" presId="urn:microsoft.com/office/officeart/2005/8/layout/hList1"/>
    <dgm:cxn modelId="{5BDBF5B4-0981-4639-900E-A9C74D674E42}" type="presParOf" srcId="{42FE38B3-03A4-4B15-81E0-BFDC679BB63B}" destId="{2EBCC8E9-E47E-4D64-B39B-F27109E61CF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FCB64-5E82-4F9D-BF53-B8835EFAED71}">
      <dsp:nvSpPr>
        <dsp:cNvPr id="0" name=""/>
        <dsp:cNvSpPr/>
      </dsp:nvSpPr>
      <dsp:spPr>
        <a:xfrm rot="16200000">
          <a:off x="1087966" y="-1083305"/>
          <a:ext cx="2317531" cy="4484141"/>
        </a:xfrm>
        <a:prstGeom prst="round2Diag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384" bIns="0" numCol="1" spcCol="1270" anchor="t" anchorCtr="0">
          <a:noAutofit/>
        </a:bodyPr>
        <a:lstStyle/>
        <a:p>
          <a:pPr marL="0" lvl="0" indent="0" algn="l" defTabSz="1022350">
            <a:lnSpc>
              <a:spcPct val="90000"/>
            </a:lnSpc>
            <a:spcBef>
              <a:spcPct val="0"/>
            </a:spcBef>
            <a:spcAft>
              <a:spcPct val="35000"/>
            </a:spcAft>
            <a:buNone/>
          </a:pPr>
          <a:r>
            <a:rPr lang="en-GB" sz="2300" b="1" kern="1200" dirty="0">
              <a:solidFill>
                <a:schemeClr val="bg1"/>
              </a:solidFill>
            </a:rPr>
            <a:t>Tendinitis</a:t>
          </a:r>
        </a:p>
        <a:p>
          <a:pPr marL="0" lvl="0" indent="0" algn="l" defTabSz="1022350">
            <a:lnSpc>
              <a:spcPct val="90000"/>
            </a:lnSpc>
            <a:spcBef>
              <a:spcPct val="0"/>
            </a:spcBef>
            <a:spcAft>
              <a:spcPct val="35000"/>
            </a:spcAft>
            <a:buNone/>
          </a:pPr>
          <a:endParaRPr lang="en-GB" sz="2300" b="1"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a:t>Injury</a:t>
          </a:r>
          <a:r>
            <a:rPr lang="en-GB" sz="1800" kern="1200" baseline="0" dirty="0"/>
            <a:t> to the tendon that causes an inflammatory response and the presence of inflammatory cells</a:t>
          </a:r>
          <a:endParaRPr lang="en-GB" sz="1800" kern="1200" dirty="0"/>
        </a:p>
      </dsp:txBody>
      <dsp:txXfrm rot="5400000">
        <a:off x="117794" y="113133"/>
        <a:ext cx="4257875" cy="2091265"/>
      </dsp:txXfrm>
    </dsp:sp>
    <dsp:sp modelId="{78743A7E-7C37-4986-BB3B-BCDDB896BA4D}">
      <dsp:nvSpPr>
        <dsp:cNvPr id="0" name=""/>
        <dsp:cNvSpPr/>
      </dsp:nvSpPr>
      <dsp:spPr>
        <a:xfrm rot="16200000">
          <a:off x="5908419" y="-1083305"/>
          <a:ext cx="2317531" cy="4484141"/>
        </a:xfrm>
        <a:prstGeom prst="round2Diag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384" bIns="0" numCol="1" spcCol="1270" anchor="t" anchorCtr="0">
          <a:noAutofit/>
        </a:bodyPr>
        <a:lstStyle/>
        <a:p>
          <a:pPr marL="0" lvl="0" indent="0" algn="l" defTabSz="1022350">
            <a:lnSpc>
              <a:spcPct val="90000"/>
            </a:lnSpc>
            <a:spcBef>
              <a:spcPct val="0"/>
            </a:spcBef>
            <a:spcAft>
              <a:spcPct val="35000"/>
            </a:spcAft>
            <a:buNone/>
          </a:pPr>
          <a:r>
            <a:rPr lang="en-GB" sz="2300" b="1" kern="1200" dirty="0">
              <a:solidFill>
                <a:schemeClr val="bg1"/>
              </a:solidFill>
            </a:rPr>
            <a:t>Tendinosis</a:t>
          </a:r>
        </a:p>
        <a:p>
          <a:pPr marL="0" lvl="0" indent="0" algn="l" defTabSz="1022350">
            <a:lnSpc>
              <a:spcPct val="90000"/>
            </a:lnSpc>
            <a:spcBef>
              <a:spcPct val="0"/>
            </a:spcBef>
            <a:spcAft>
              <a:spcPct val="35000"/>
            </a:spcAft>
            <a:buNone/>
          </a:pPr>
          <a:endParaRPr lang="en-GB" sz="2300" b="1" kern="1200" dirty="0">
            <a:solidFill>
              <a:schemeClr val="bg1"/>
            </a:solidFill>
          </a:endParaRPr>
        </a:p>
        <a:p>
          <a:pPr marL="171450" lvl="1" indent="-171450" algn="l" defTabSz="800100">
            <a:lnSpc>
              <a:spcPct val="90000"/>
            </a:lnSpc>
            <a:spcBef>
              <a:spcPct val="0"/>
            </a:spcBef>
            <a:spcAft>
              <a:spcPct val="15000"/>
            </a:spcAft>
            <a:buChar char="•"/>
          </a:pPr>
          <a:r>
            <a:rPr lang="en-GB" sz="1800" kern="1200" dirty="0"/>
            <a:t>Histopathologic term used when a tissue sample shows an absence or minimal presence of inflammatory cells; synonymous with angiofibroblastic dysplasia</a:t>
          </a:r>
        </a:p>
      </dsp:txBody>
      <dsp:txXfrm rot="5400000">
        <a:off x="4938247" y="113133"/>
        <a:ext cx="4257875" cy="2091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085E9-CB9A-4883-802C-2D073F27A35E}">
      <dsp:nvSpPr>
        <dsp:cNvPr id="0" name=""/>
        <dsp:cNvSpPr/>
      </dsp:nvSpPr>
      <dsp:spPr>
        <a:xfrm>
          <a:off x="52" y="110208"/>
          <a:ext cx="5029975" cy="460800"/>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n-GB" sz="1400" b="1" kern="1200" baseline="0" dirty="0">
              <a:solidFill>
                <a:schemeClr val="bg1"/>
              </a:solidFill>
              <a:latin typeface="+mn-lt"/>
              <a:ea typeface="+mn-ea"/>
              <a:cs typeface="+mn-cs"/>
            </a:rPr>
            <a:t>Innate general factors</a:t>
          </a:r>
          <a:endParaRPr lang="en-GB" sz="1400" kern="1200" dirty="0">
            <a:solidFill>
              <a:schemeClr val="bg1"/>
            </a:solidFill>
          </a:endParaRPr>
        </a:p>
      </dsp:txBody>
      <dsp:txXfrm>
        <a:off x="52" y="110208"/>
        <a:ext cx="5029975" cy="460800"/>
      </dsp:txXfrm>
    </dsp:sp>
    <dsp:sp modelId="{0C703CDC-2EC5-4197-B5C8-D8D5547EB141}">
      <dsp:nvSpPr>
        <dsp:cNvPr id="0" name=""/>
        <dsp:cNvSpPr/>
      </dsp:nvSpPr>
      <dsp:spPr>
        <a:xfrm>
          <a:off x="52" y="571008"/>
          <a:ext cx="5029975" cy="3127927"/>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82563" lvl="1" indent="-182563"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Age (&gt; 40 years)</a:t>
          </a:r>
          <a:endParaRPr lang="en-GB" sz="1600" kern="1200" dirty="0"/>
        </a:p>
        <a:p>
          <a:pPr marL="182563" lvl="1" indent="-182563"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Male gender</a:t>
          </a:r>
        </a:p>
        <a:p>
          <a:pPr marL="182563" lvl="1" indent="-182563"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Anatomic variants</a:t>
          </a:r>
        </a:p>
        <a:p>
          <a:pPr marL="182563" lvl="1" indent="-182563"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Genetic factors</a:t>
          </a:r>
        </a:p>
      </dsp:txBody>
      <dsp:txXfrm>
        <a:off x="52" y="571008"/>
        <a:ext cx="5029975" cy="3127927"/>
      </dsp:txXfrm>
    </dsp:sp>
    <dsp:sp modelId="{5046D9C8-027A-4B4E-8A57-9041E5B90FC7}">
      <dsp:nvSpPr>
        <dsp:cNvPr id="0" name=""/>
        <dsp:cNvSpPr/>
      </dsp:nvSpPr>
      <dsp:spPr>
        <a:xfrm>
          <a:off x="5734224" y="110208"/>
          <a:ext cx="5029975" cy="460800"/>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baseline="0" dirty="0">
              <a:solidFill>
                <a:schemeClr val="bg1"/>
              </a:solidFill>
              <a:latin typeface="+mn-lt"/>
              <a:ea typeface="+mn-ea"/>
              <a:cs typeface="+mn-cs"/>
            </a:rPr>
            <a:t>Acquired general factors</a:t>
          </a:r>
          <a:endParaRPr lang="en-GB" sz="1400" kern="1200" dirty="0">
            <a:solidFill>
              <a:schemeClr val="bg1"/>
            </a:solidFill>
          </a:endParaRPr>
        </a:p>
      </dsp:txBody>
      <dsp:txXfrm>
        <a:off x="5734224" y="110208"/>
        <a:ext cx="5029975" cy="460800"/>
      </dsp:txXfrm>
    </dsp:sp>
    <dsp:sp modelId="{2EBCC8E9-E47E-4D64-B39B-F27109E61CF6}">
      <dsp:nvSpPr>
        <dsp:cNvPr id="0" name=""/>
        <dsp:cNvSpPr/>
      </dsp:nvSpPr>
      <dsp:spPr>
        <a:xfrm>
          <a:off x="5734224" y="571008"/>
          <a:ext cx="5029975" cy="3127927"/>
        </a:xfrm>
        <a:prstGeom prst="rect">
          <a:avLst/>
        </a:prstGeom>
        <a:solidFill>
          <a:schemeClr val="bg1">
            <a:lumMod val="95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Nutrition (excess protein)</a:t>
          </a:r>
          <a:endParaRPr lang="en-GB" sz="1600" kern="1200" dirty="0"/>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Excessive force</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Body composition</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New physical activities</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High body weight</a:t>
          </a:r>
          <a:endParaRPr lang="en-GB" sz="1600" kern="1200" baseline="0" dirty="0">
            <a:solidFill>
              <a:schemeClr val="dk1"/>
            </a:solidFill>
            <a:highlight>
              <a:srgbClr val="FFFF00"/>
            </a:highlight>
            <a:latin typeface="+mn-lt"/>
            <a:ea typeface="+mn-ea"/>
            <a:cs typeface="+mn-cs"/>
          </a:endParaRP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Joint Weakness</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Running surface</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Drugs</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Decrease in local vascular</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Repetitive loading</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Excessive loading</a:t>
          </a:r>
        </a:p>
        <a:p>
          <a:pPr marL="177800" lvl="1" indent="-177800" algn="l" defTabSz="711200">
            <a:lnSpc>
              <a:spcPct val="90000"/>
            </a:lnSpc>
            <a:spcBef>
              <a:spcPct val="0"/>
            </a:spcBef>
            <a:spcAft>
              <a:spcPct val="15000"/>
            </a:spcAft>
            <a:buChar char="•"/>
          </a:pPr>
          <a:r>
            <a:rPr lang="en-GB" sz="1600" kern="1200" baseline="0" dirty="0">
              <a:solidFill>
                <a:schemeClr val="dk1"/>
              </a:solidFill>
              <a:latin typeface="+mn-lt"/>
              <a:ea typeface="+mn-ea"/>
              <a:cs typeface="+mn-cs"/>
            </a:rPr>
            <a:t>Impingement</a:t>
          </a:r>
        </a:p>
      </dsp:txBody>
      <dsp:txXfrm>
        <a:off x="5734224" y="571008"/>
        <a:ext cx="5029975" cy="31279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GB"/>
          </a:p>
        </p:txBody>
      </p:sp>
      <p:sp>
        <p:nvSpPr>
          <p:cNvPr id="3" name="Date Placeholder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endParaRPr lang="en-GB"/>
          </a:p>
        </p:txBody>
      </p:sp>
      <p:sp>
        <p:nvSpPr>
          <p:cNvPr id="4" name="Footer Placeholder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en-GB"/>
          </a:p>
        </p:txBody>
      </p:sp>
      <p:sp>
        <p:nvSpPr>
          <p:cNvPr id="5" name="Slide Number Placeholder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A2294E3F-874D-4C97-8D62-7023E214637D}"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GB"/>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vl1pPr>
          </a:lstStyle>
          <a:p>
            <a:endParaRPr lang="en-GB"/>
          </a:p>
        </p:txBody>
      </p:sp>
      <p:sp>
        <p:nvSpPr>
          <p:cNvPr id="4" name="Slide Image Placeholder 3"/>
          <p:cNvSpPr>
            <a:spLocks noGrp="1" noRot="1" noChangeAspect="1"/>
          </p:cNvSpPr>
          <p:nvPr>
            <p:ph type="sldImg" idx="2"/>
          </p:nvPr>
        </p:nvSpPr>
        <p:spPr>
          <a:xfrm>
            <a:off x="2301875" y="520700"/>
            <a:ext cx="4633913" cy="260667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vl1pPr>
          </a:lstStyle>
          <a:p>
            <a:endParaRPr lang="en-GB"/>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vl1pPr>
          </a:lstStyle>
          <a:p>
            <a:fld id="{8D52F004-E15D-442D-B84E-357C3FBD24D8}" type="slidenum">
              <a:rPr lang="en-GB" smtClean="0"/>
              <a:pPr/>
              <a:t>‹#›</a:t>
            </a:fld>
            <a:endParaRPr lang="en-GB"/>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016/S1060-1872(97)80031-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016/S1060-1872(97)80031-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016/S1060-1872(97)80031-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5" name="Date Placeholder 4">
            <a:extLst>
              <a:ext uri="{FF2B5EF4-FFF2-40B4-BE49-F238E27FC236}">
                <a16:creationId xmlns:a16="http://schemas.microsoft.com/office/drawing/2014/main" id="{F0BFC5A0-F0BA-94E2-7D9B-85A6FA7595F4}"/>
              </a:ext>
            </a:extLst>
          </p:cNvPr>
          <p:cNvSpPr>
            <a:spLocks noGrp="1"/>
          </p:cNvSpPr>
          <p:nvPr>
            <p:ph type="dt"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Kaux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73A53720-901A-8314-253C-E6EEFF33FFD6}"/>
              </a:ext>
            </a:extLst>
          </p:cNvPr>
          <p:cNvSpPr>
            <a:spLocks noGrp="1"/>
          </p:cNvSpPr>
          <p:nvPr>
            <p:ph type="dt"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5" name="Date Placeholder 4">
            <a:extLst>
              <a:ext uri="{FF2B5EF4-FFF2-40B4-BE49-F238E27FC236}">
                <a16:creationId xmlns:a16="http://schemas.microsoft.com/office/drawing/2014/main" id="{D0449142-6C21-11F3-65F6-047D368891F5}"/>
              </a:ext>
            </a:extLst>
          </p:cNvPr>
          <p:cNvSpPr>
            <a:spLocks noGrp="1"/>
          </p:cNvSpPr>
          <p:nvPr>
            <p:ph type="dt"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err="1"/>
              <a:t>Selvanetti</a:t>
            </a:r>
            <a:r>
              <a:rPr lang="en-GB"/>
              <a:t> A. Et.al. Overuse tendon injuries: Basic science and classification. </a:t>
            </a:r>
            <a:r>
              <a:rPr lang="en-GB" i="1"/>
              <a:t>Operative Techniques in Sports Medicine, </a:t>
            </a:r>
            <a:r>
              <a:rPr lang="en-GB" i="1" err="1"/>
              <a:t>Vol</a:t>
            </a:r>
            <a:r>
              <a:rPr lang="en-GB" i="1"/>
              <a:t> 5, No 3 (July), 1997: pp 110-117. </a:t>
            </a:r>
            <a:r>
              <a:rPr lang="en-GB">
                <a:hlinkClick r:id="rId3" tooltip="Persistent link using digital object identifier"/>
              </a:rPr>
              <a:t>https://doi.org/10.1016/S1060-1872(97)80031-7</a:t>
            </a:r>
            <a:r>
              <a:rPr lang="en-GB"/>
              <a:t>. </a:t>
            </a:r>
            <a:r>
              <a:rPr lang="en-GB" i="1"/>
              <a:t>https://www.sciencedirect.com/science/article/abs/pii/S1060187297800317</a:t>
            </a:r>
            <a:endParaRPr lang="en-GB"/>
          </a:p>
          <a:p>
            <a:endParaRPr lang="en-GB"/>
          </a:p>
        </p:txBody>
      </p:sp>
      <p:sp>
        <p:nvSpPr>
          <p:cNvPr id="5" name="Date Placeholder 4">
            <a:extLst>
              <a:ext uri="{FF2B5EF4-FFF2-40B4-BE49-F238E27FC236}">
                <a16:creationId xmlns:a16="http://schemas.microsoft.com/office/drawing/2014/main" id="{A4FC2D6B-19D9-0DE1-28DC-562696956EB6}"/>
              </a:ext>
            </a:extLst>
          </p:cNvPr>
          <p:cNvSpPr>
            <a:spLocks noGrp="1"/>
          </p:cNvSpPr>
          <p:nvPr>
            <p:ph type="dt"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t">
              <a:lnSpc>
                <a:spcPts val="1315"/>
              </a:lnSpc>
            </a:pPr>
            <a:r>
              <a:rPr lang="en-GB" sz="1800" b="1" dirty="0">
                <a:solidFill>
                  <a:srgbClr val="FFFFFF"/>
                </a:solidFill>
                <a:latin typeface="Arial" panose="020B0604020202020204" pitchFamily="34" charset="0"/>
                <a:ea typeface="Arial Unicode MS"/>
              </a:rPr>
              <a:t>HISTOLOGIC FINDINGS</a:t>
            </a:r>
            <a:endParaRPr lang="en-US" sz="1800" dirty="0">
              <a:latin typeface="Arial" panose="020B0604020202020204" pitchFamily="34" charset="0"/>
            </a:endParaRPr>
          </a:p>
          <a:p>
            <a:pPr fontAlgn="t">
              <a:lnSpc>
                <a:spcPts val="1315"/>
              </a:lnSpc>
            </a:pPr>
            <a:r>
              <a:rPr lang="en-GB" sz="1800" dirty="0">
                <a:solidFill>
                  <a:srgbClr val="000000"/>
                </a:solidFill>
                <a:latin typeface="Arial" panose="020B0604020202020204" pitchFamily="34" charset="0"/>
                <a:ea typeface="Arial Unicode MS"/>
              </a:rPr>
              <a:t>Inflammatory cells in paratenon tissue </a:t>
            </a:r>
            <a:endParaRPr lang="en-US" sz="1800" dirty="0">
              <a:latin typeface="Arial" panose="020B0604020202020204" pitchFamily="34" charset="0"/>
            </a:endParaRPr>
          </a:p>
          <a:p>
            <a:pPr fontAlgn="t">
              <a:lnSpc>
                <a:spcPts val="1315"/>
              </a:lnSpc>
            </a:pPr>
            <a:r>
              <a:rPr lang="en-GB" sz="1800" dirty="0">
                <a:solidFill>
                  <a:srgbClr val="000000"/>
                </a:solidFill>
                <a:latin typeface="Arial" panose="020B0604020202020204" pitchFamily="34" charset="0"/>
                <a:ea typeface="Arial Unicode MS"/>
              </a:rPr>
              <a:t>Same as above, with loss of tendon collagen fibbers' disorientation, scattered vascular ingrowth but no prominent </a:t>
            </a:r>
            <a:r>
              <a:rPr lang="en-GB" sz="1800" dirty="0" err="1">
                <a:solidFill>
                  <a:srgbClr val="000000"/>
                </a:solidFill>
                <a:latin typeface="Arial" panose="020B0604020202020204" pitchFamily="34" charset="0"/>
                <a:ea typeface="Arial Unicode MS"/>
              </a:rPr>
              <a:t>intratendinous</a:t>
            </a:r>
            <a:r>
              <a:rPr lang="en-GB" sz="1800" dirty="0">
                <a:solidFill>
                  <a:srgbClr val="000000"/>
                </a:solidFill>
                <a:latin typeface="Arial" panose="020B0604020202020204" pitchFamily="34" charset="0"/>
                <a:ea typeface="Arial Unicode MS"/>
              </a:rPr>
              <a:t> inflammation </a:t>
            </a:r>
            <a:endParaRPr lang="en-US" sz="1800" dirty="0">
              <a:latin typeface="Arial" panose="020B0604020202020204" pitchFamily="34" charset="0"/>
            </a:endParaRPr>
          </a:p>
          <a:p>
            <a:pPr fontAlgn="t">
              <a:lnSpc>
                <a:spcPts val="1315"/>
              </a:lnSpc>
            </a:pPr>
            <a:r>
              <a:rPr lang="en-GB" sz="1800" dirty="0">
                <a:solidFill>
                  <a:srgbClr val="000000"/>
                </a:solidFill>
                <a:latin typeface="Arial" panose="020B0604020202020204" pitchFamily="34" charset="0"/>
                <a:ea typeface="Arial Unicode MS"/>
              </a:rPr>
              <a:t>Noninflammatory </a:t>
            </a:r>
            <a:r>
              <a:rPr lang="en-GB" sz="1800" dirty="0" err="1">
                <a:solidFill>
                  <a:srgbClr val="000000"/>
                </a:solidFill>
                <a:latin typeface="Arial" panose="020B0604020202020204" pitchFamily="34" charset="0"/>
                <a:ea typeface="Arial Unicode MS"/>
              </a:rPr>
              <a:t>intratendinous</a:t>
            </a:r>
            <a:r>
              <a:rPr lang="en-GB" sz="1800" dirty="0">
                <a:solidFill>
                  <a:srgbClr val="000000"/>
                </a:solidFill>
                <a:latin typeface="Arial" panose="020B0604020202020204" pitchFamily="34" charset="0"/>
                <a:ea typeface="Arial Unicode MS"/>
              </a:rPr>
              <a:t> collagen degeneration with fibbers disorientation, hypocellularity, scattered vascular ingrowth, occasional local necrosis, or calcification</a:t>
            </a:r>
            <a:endParaRPr lang="en-US" sz="1800" dirty="0">
              <a:latin typeface="Arial" panose="020B0604020202020204" pitchFamily="34" charset="0"/>
            </a:endParaRPr>
          </a:p>
          <a:p>
            <a:pPr fontAlgn="t">
              <a:lnSpc>
                <a:spcPts val="1315"/>
              </a:lnSpc>
            </a:pPr>
            <a:r>
              <a:rPr lang="en-GB" sz="1800" dirty="0">
                <a:solidFill>
                  <a:srgbClr val="000000"/>
                </a:solidFill>
                <a:latin typeface="Arial" panose="020B0604020202020204" pitchFamily="34" charset="0"/>
                <a:ea typeface="Arial Unicode MS"/>
              </a:rPr>
              <a:t>Displays variable histology from inflammation with acute </a:t>
            </a:r>
            <a:r>
              <a:rPr lang="en-GB" sz="1800" dirty="0" err="1">
                <a:solidFill>
                  <a:srgbClr val="000000"/>
                </a:solidFill>
                <a:latin typeface="Arial" panose="020B0604020202020204" pitchFamily="34" charset="0"/>
                <a:ea typeface="Arial Unicode MS"/>
              </a:rPr>
              <a:t>hemorrhage</a:t>
            </a:r>
            <a:r>
              <a:rPr lang="en-GB" sz="1800" dirty="0">
                <a:solidFill>
                  <a:srgbClr val="000000"/>
                </a:solidFill>
                <a:latin typeface="Arial" panose="020B0604020202020204" pitchFamily="34" charset="0"/>
                <a:ea typeface="Arial Unicode MS"/>
              </a:rPr>
              <a:t> and tear, to inflammation, superimposed upon pre-existing degeneration, to calcification and tendinosis changes in chronic conditions. </a:t>
            </a:r>
            <a:endParaRPr lang="en-US" sz="1800" dirty="0">
              <a:latin typeface="Arial" panose="020B0604020202020204" pitchFamily="34" charset="0"/>
            </a:endParaRPr>
          </a:p>
          <a:p>
            <a:endParaRPr lang="en-GB" dirty="0"/>
          </a:p>
          <a:p>
            <a:endParaRPr lang="en-GB" dirty="0"/>
          </a:p>
          <a:p>
            <a:r>
              <a:rPr lang="en-GB" dirty="0" err="1"/>
              <a:t>Selvanetti</a:t>
            </a:r>
            <a:r>
              <a:rPr lang="en-GB" dirty="0"/>
              <a:t> A. Et.al. Overuse tendon injuries: Basic science and classification. </a:t>
            </a:r>
            <a:r>
              <a:rPr lang="en-GB" i="1" dirty="0"/>
              <a:t>Operative Techniques in Sports Medicine, Vol 5, No 3 (July), 1997: pp 110-117. </a:t>
            </a:r>
            <a:r>
              <a:rPr lang="en-GB" dirty="0">
                <a:hlinkClick r:id="rId3" tooltip="Persistent link using digital object identifier"/>
              </a:rPr>
              <a:t>https://doi.org/10.1016/S1060-1872(97)80031-7</a:t>
            </a:r>
            <a:r>
              <a:rPr lang="en-GB" dirty="0"/>
              <a:t>. </a:t>
            </a:r>
            <a:r>
              <a:rPr lang="en-GB" i="1" dirty="0"/>
              <a:t>https://www.sciencedirect.com/science/article/abs/pii/S1060187297800317</a:t>
            </a:r>
            <a:endParaRPr lang="en-GB" dirty="0"/>
          </a:p>
          <a:p>
            <a:endParaRPr lang="en-GB" dirty="0"/>
          </a:p>
        </p:txBody>
      </p:sp>
      <p:sp>
        <p:nvSpPr>
          <p:cNvPr id="5" name="Date Placeholder 4">
            <a:extLst>
              <a:ext uri="{FF2B5EF4-FFF2-40B4-BE49-F238E27FC236}">
                <a16:creationId xmlns:a16="http://schemas.microsoft.com/office/drawing/2014/main" id="{55E4D7BA-FA18-2725-63BF-CBD580526E6E}"/>
              </a:ext>
            </a:extLst>
          </p:cNvPr>
          <p:cNvSpPr>
            <a:spLocks noGrp="1"/>
          </p:cNvSpPr>
          <p:nvPr>
            <p:ph type="dt"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err="1"/>
              <a:t>Selvanetti</a:t>
            </a:r>
            <a:r>
              <a:rPr lang="en-GB"/>
              <a:t> A. Et.al. Overuse tendon injuries: Basic science and classification. </a:t>
            </a:r>
            <a:r>
              <a:rPr lang="en-GB" i="1"/>
              <a:t>Operative Techniques in Sports Medicine, </a:t>
            </a:r>
            <a:r>
              <a:rPr lang="en-GB" i="1" err="1"/>
              <a:t>Vol</a:t>
            </a:r>
            <a:r>
              <a:rPr lang="en-GB" i="1"/>
              <a:t> 5, No 3 (July), 1997: pp 110-117. </a:t>
            </a:r>
            <a:r>
              <a:rPr lang="en-GB">
                <a:hlinkClick r:id="rId3" tooltip="Persistent link using digital object identifier"/>
              </a:rPr>
              <a:t>https://doi.org/10.1016/S1060-1872(97)80031-7</a:t>
            </a:r>
            <a:r>
              <a:rPr lang="en-GB"/>
              <a:t>. </a:t>
            </a:r>
            <a:r>
              <a:rPr lang="en-GB" i="1"/>
              <a:t>https://www.sciencedirect.com/science/article/abs/pii/S1060187297800317</a:t>
            </a:r>
            <a:endParaRPr lang="en-GB"/>
          </a:p>
          <a:p>
            <a:endParaRPr lang="en-GB"/>
          </a:p>
        </p:txBody>
      </p:sp>
      <p:sp>
        <p:nvSpPr>
          <p:cNvPr id="5" name="Date Placeholder 4">
            <a:extLst>
              <a:ext uri="{FF2B5EF4-FFF2-40B4-BE49-F238E27FC236}">
                <a16:creationId xmlns:a16="http://schemas.microsoft.com/office/drawing/2014/main" id="{3BBCE8DF-23A4-AD2C-0AB2-54426DFC3AE9}"/>
              </a:ext>
            </a:extLst>
          </p:cNvPr>
          <p:cNvSpPr>
            <a:spLocks noGrp="1"/>
          </p:cNvSpPr>
          <p:nvPr>
            <p:ph type="dt"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err="1"/>
              <a:t>Kaux</a:t>
            </a:r>
            <a:r>
              <a:rPr lang="en-GB" dirty="0"/>
              <a:t>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9A1C4F79-7A87-2B99-5A3F-33D720527046}"/>
              </a:ext>
            </a:extLst>
          </p:cNvPr>
          <p:cNvSpPr>
            <a:spLocks noGrp="1"/>
          </p:cNvSpPr>
          <p:nvPr>
            <p:ph type="dt"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err="1"/>
              <a:t>Kaux</a:t>
            </a:r>
            <a:r>
              <a:rPr lang="en-GB" dirty="0"/>
              <a:t>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09B8C6A0-115B-0ABF-EE63-E6988B6E90D8}"/>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397654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err="1"/>
              <a:t>Kaux</a:t>
            </a:r>
            <a:r>
              <a:rPr lang="en-GB" dirty="0"/>
              <a:t>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D60F41EC-25F4-A89C-3488-EB4FA459CC72}"/>
              </a:ext>
            </a:extLst>
          </p:cNvPr>
          <p:cNvSpPr>
            <a:spLocks noGrp="1"/>
          </p:cNvSpPr>
          <p:nvPr>
            <p:ph type="dt"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Tendinopathies are clinically characterized by a  gradual onset of stiffness in the tendon, activity-related pain, decreased function, and sometimes localized swelling and palpable crepitations. </a:t>
            </a:r>
          </a:p>
          <a:p>
            <a:pPr defTabSz="924916">
              <a:defRPr/>
            </a:pPr>
            <a:endParaRPr lang="en-GB" dirty="0"/>
          </a:p>
          <a:p>
            <a:pPr defTabSz="924916">
              <a:defRPr/>
            </a:pPr>
            <a:r>
              <a:rPr lang="en-GB" dirty="0"/>
              <a:t>Usually, </a:t>
            </a:r>
            <a:r>
              <a:rPr lang="en-GB" b="1" dirty="0"/>
              <a:t>clinical examination </a:t>
            </a:r>
            <a:r>
              <a:rPr lang="en-GB" dirty="0"/>
              <a:t>reveals pain with the following 3 tests: stretching, isometric contractions and palpation of the pathological area. </a:t>
            </a:r>
          </a:p>
          <a:p>
            <a:pPr defTabSz="924916">
              <a:defRPr/>
            </a:pPr>
            <a:endParaRPr lang="en-GB" dirty="0"/>
          </a:p>
          <a:p>
            <a:pPr defTabSz="924916">
              <a:defRPr/>
            </a:pPr>
            <a:r>
              <a:rPr lang="en-GB" dirty="0"/>
              <a:t>Although usually not required, </a:t>
            </a:r>
            <a:r>
              <a:rPr lang="en-GB" b="1" dirty="0"/>
              <a:t>diagnostic imaging</a:t>
            </a:r>
            <a:r>
              <a:rPr lang="en-GB" dirty="0"/>
              <a:t> may assist in diagnosing tendinopathy and choosing an appropriate treatment regimen. </a:t>
            </a:r>
          </a:p>
          <a:p>
            <a:pPr defTabSz="924916">
              <a:defRPr/>
            </a:pPr>
            <a:endParaRPr lang="en-GB" dirty="0"/>
          </a:p>
          <a:p>
            <a:pPr defTabSz="924916">
              <a:defRPr/>
            </a:pPr>
            <a:endParaRPr lang="en-GB" dirty="0"/>
          </a:p>
          <a:p>
            <a:pPr defTabSz="924916">
              <a:defRPr/>
            </a:pPr>
            <a:r>
              <a:rPr lang="en-GB" dirty="0" err="1"/>
              <a:t>Kaux</a:t>
            </a:r>
            <a:r>
              <a:rPr lang="en-GB" dirty="0"/>
              <a:t>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C701B124-5E89-F6A0-A413-60250F3EF1F2}"/>
              </a:ext>
            </a:extLst>
          </p:cNvPr>
          <p:cNvSpPr>
            <a:spLocks noGrp="1"/>
          </p:cNvSpPr>
          <p:nvPr>
            <p:ph type="dt"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Several imaging modalities can be used to evaluate tendinopathy.  For instance, US (with </a:t>
            </a:r>
            <a:r>
              <a:rPr lang="en-GB" dirty="0" err="1"/>
              <a:t>color</a:t>
            </a:r>
            <a:r>
              <a:rPr lang="en-GB" dirty="0"/>
              <a:t> Doppler) and MRI are considered superior to conventional radiography or CT scanners; they are usually prescribed when tendinopathy is unresponsive to treatment and entails lingering symptoms. </a:t>
            </a:r>
          </a:p>
          <a:p>
            <a:pPr defTabSz="924916">
              <a:defRPr/>
            </a:pPr>
            <a:endParaRPr lang="en-GB" dirty="0"/>
          </a:p>
          <a:p>
            <a:pPr defTabSz="924916">
              <a:defRPr/>
            </a:pPr>
            <a:r>
              <a:rPr lang="en-GB" dirty="0"/>
              <a:t>Clinical assessment remains the cornerstone of appropriate diagnosis and management of tendinopathy. US and/or MRI could be useful for confirming the diagnosis, but these are not recommended for monitoring treatment.</a:t>
            </a:r>
          </a:p>
          <a:p>
            <a:pPr defTabSz="924916">
              <a:defRPr/>
            </a:pPr>
            <a:endParaRPr lang="en-GB" dirty="0"/>
          </a:p>
          <a:p>
            <a:pPr defTabSz="924916">
              <a:defRPr/>
            </a:pPr>
            <a:endParaRPr lang="en-GB" dirty="0"/>
          </a:p>
          <a:p>
            <a:pPr defTabSz="924916">
              <a:defRPr/>
            </a:pPr>
            <a:endParaRPr lang="en-GB" dirty="0"/>
          </a:p>
          <a:p>
            <a:pPr defTabSz="924916">
              <a:defRPr/>
            </a:pPr>
            <a:endParaRPr lang="en-GB" dirty="0"/>
          </a:p>
          <a:p>
            <a:pPr defTabSz="924916">
              <a:defRPr/>
            </a:pPr>
            <a:r>
              <a:rPr lang="en-GB" dirty="0" err="1"/>
              <a:t>Kaux</a:t>
            </a:r>
            <a:r>
              <a:rPr lang="en-GB" dirty="0"/>
              <a:t> JF, </a:t>
            </a:r>
            <a:r>
              <a:rPr lang="en-GB" dirty="0" err="1"/>
              <a:t>Forthomme</a:t>
            </a:r>
            <a:r>
              <a:rPr lang="en-GB" dirty="0"/>
              <a:t> B, Goff CL, Crielaard JM, Croisier JL. Current opinions on tendinopathy. </a:t>
            </a:r>
            <a:r>
              <a:rPr lang="en-GB" i="1" dirty="0"/>
              <a:t>J Sports Sci Med</a:t>
            </a:r>
            <a:r>
              <a:rPr lang="en-GB" dirty="0"/>
              <a:t>. 2011;10(2):238-253. Published 2011 Jun 1. https://www.ncbi.nlm.nih.gov/pmc/articles/PMC3761855/</a:t>
            </a:r>
          </a:p>
          <a:p>
            <a:endParaRPr lang="en-GB" dirty="0"/>
          </a:p>
        </p:txBody>
      </p:sp>
      <p:sp>
        <p:nvSpPr>
          <p:cNvPr id="5" name="Date Placeholder 4">
            <a:extLst>
              <a:ext uri="{FF2B5EF4-FFF2-40B4-BE49-F238E27FC236}">
                <a16:creationId xmlns:a16="http://schemas.microsoft.com/office/drawing/2014/main" id="{F61B557E-2B7B-32DA-A7BF-E7C8E3FF953D}"/>
              </a:ext>
            </a:extLst>
          </p:cNvPr>
          <p:cNvSpPr>
            <a:spLocks noGrp="1"/>
          </p:cNvSpPr>
          <p:nvPr>
            <p:ph type="dt"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Kaux JF, Forthomme B, Goff CL, Crielaard JM, Croisier JL. Current opinions on tendinopathy. </a:t>
            </a:r>
            <a:r>
              <a:rPr lang="en-GB" i="1" dirty="0"/>
              <a:t>J Sports Sci Med</a:t>
            </a:r>
            <a:r>
              <a:rPr lang="en-GB" dirty="0"/>
              <a:t>. 2011;10(2):238-253. Published 2011 Jun 1. https://www.ncbi.nlm.nih.gov/pmc/articles/PMC3761855/</a:t>
            </a:r>
          </a:p>
        </p:txBody>
      </p:sp>
      <p:sp>
        <p:nvSpPr>
          <p:cNvPr id="5" name="Date Placeholder 4">
            <a:extLst>
              <a:ext uri="{FF2B5EF4-FFF2-40B4-BE49-F238E27FC236}">
                <a16:creationId xmlns:a16="http://schemas.microsoft.com/office/drawing/2014/main" id="{AA9BDE51-FF27-214F-E0E4-42A4694A47DA}"/>
              </a:ext>
            </a:extLst>
          </p:cNvPr>
          <p:cNvSpPr>
            <a:spLocks noGrp="1"/>
          </p:cNvSpPr>
          <p:nvPr>
            <p:ph type="dt" idx="1"/>
          </p:nvPr>
        </p:nvSpPr>
        <p:spPr/>
        <p:txBody>
          <a:bodyPr/>
          <a:lstStyle/>
          <a:p>
            <a:endParaRPr lang="en-GB"/>
          </a:p>
        </p:txBody>
      </p:sp>
    </p:spTree>
    <p:extLst>
      <p:ext uri="{BB962C8B-B14F-4D97-AF65-F5344CB8AC3E}">
        <p14:creationId xmlns:p14="http://schemas.microsoft.com/office/powerpoint/2010/main" val="281597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a:t>Kane SF, </a:t>
            </a:r>
            <a:r>
              <a:rPr lang="en-GB" err="1"/>
              <a:t>Olewinski</a:t>
            </a:r>
            <a:r>
              <a:rPr lang="en-GB"/>
              <a:t> LH, </a:t>
            </a:r>
            <a:r>
              <a:rPr lang="en-GB" err="1"/>
              <a:t>Tamminga</a:t>
            </a:r>
            <a:r>
              <a:rPr lang="en-GB"/>
              <a:t> KS. Management of Chronic Tendon Injuries. Am </a:t>
            </a:r>
            <a:r>
              <a:rPr lang="en-GB" err="1"/>
              <a:t>Fam</a:t>
            </a:r>
            <a:r>
              <a:rPr lang="en-GB"/>
              <a:t> Physician. 2019 Aug 1;100(3):147-157. PMID: 31361101 https://www.aafp.org/afp/2019/0801/p147.html</a:t>
            </a:r>
          </a:p>
          <a:p>
            <a:endParaRPr lang="en-GB"/>
          </a:p>
        </p:txBody>
      </p:sp>
      <p:sp>
        <p:nvSpPr>
          <p:cNvPr id="5" name="Date Placeholder 4">
            <a:extLst>
              <a:ext uri="{FF2B5EF4-FFF2-40B4-BE49-F238E27FC236}">
                <a16:creationId xmlns:a16="http://schemas.microsoft.com/office/drawing/2014/main" id="{485666C6-E756-65BA-330B-5F9C49EBD008}"/>
              </a:ext>
            </a:extLst>
          </p:cNvPr>
          <p:cNvSpPr>
            <a:spLocks noGrp="1"/>
          </p:cNvSpPr>
          <p:nvPr>
            <p:ph type="dt"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Peck E, </a:t>
            </a:r>
            <a:r>
              <a:rPr lang="en-GB" err="1"/>
              <a:t>Jelsing</a:t>
            </a:r>
            <a:r>
              <a:rPr lang="en-GB"/>
              <a:t> E, </a:t>
            </a:r>
            <a:r>
              <a:rPr lang="en-GB" err="1"/>
              <a:t>Onishi</a:t>
            </a:r>
            <a:r>
              <a:rPr lang="en-GB"/>
              <a:t> K. Advanced Ultrasound-Guided Interventions for Tendinopathy. Phys Med </a:t>
            </a:r>
            <a:r>
              <a:rPr lang="en-GB" err="1"/>
              <a:t>Rehabil</a:t>
            </a:r>
            <a:r>
              <a:rPr lang="en-GB"/>
              <a:t> </a:t>
            </a:r>
            <a:r>
              <a:rPr lang="en-GB" err="1"/>
              <a:t>Clin</a:t>
            </a:r>
            <a:r>
              <a:rPr lang="en-GB"/>
              <a:t> N Am. 2016 Aug;27(3):733-48. </a:t>
            </a:r>
            <a:r>
              <a:rPr lang="en-GB" err="1"/>
              <a:t>doi</a:t>
            </a:r>
            <a:r>
              <a:rPr lang="en-GB"/>
              <a:t>: 10.1016/j.pmr.2016.04.008. PMID: 27468675. https://pubmed.ncbi.nlm.nih.gov/27468675/</a:t>
            </a:r>
          </a:p>
        </p:txBody>
      </p:sp>
      <p:sp>
        <p:nvSpPr>
          <p:cNvPr id="5" name="Date Placeholder 4">
            <a:extLst>
              <a:ext uri="{FF2B5EF4-FFF2-40B4-BE49-F238E27FC236}">
                <a16:creationId xmlns:a16="http://schemas.microsoft.com/office/drawing/2014/main" id="{37033F9E-4483-E0B6-5163-7F7135487346}"/>
              </a:ext>
            </a:extLst>
          </p:cNvPr>
          <p:cNvSpPr>
            <a:spLocks noGrp="1"/>
          </p:cNvSpPr>
          <p:nvPr>
            <p:ph type="dt" idx="1"/>
          </p:nvPr>
        </p:nvSpPr>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Jacobson JA, Kim SM, </a:t>
            </a:r>
            <a:r>
              <a:rPr lang="en-GB" err="1"/>
              <a:t>Brigido</a:t>
            </a:r>
            <a:r>
              <a:rPr lang="en-GB"/>
              <a:t> MK. Ultrasound-Guided Percutaneous Tenotomy. </a:t>
            </a:r>
            <a:r>
              <a:rPr lang="en-GB" err="1"/>
              <a:t>Semin</a:t>
            </a:r>
            <a:r>
              <a:rPr lang="en-GB"/>
              <a:t> </a:t>
            </a:r>
            <a:r>
              <a:rPr lang="en-GB" err="1"/>
              <a:t>Musculoskelet</a:t>
            </a:r>
            <a:r>
              <a:rPr lang="en-GB"/>
              <a:t> </a:t>
            </a:r>
            <a:r>
              <a:rPr lang="en-GB" err="1"/>
              <a:t>Radiol</a:t>
            </a:r>
            <a:r>
              <a:rPr lang="en-GB"/>
              <a:t>. 2016 Nov;20(5):414-421. </a:t>
            </a:r>
            <a:r>
              <a:rPr lang="en-GB" err="1"/>
              <a:t>doi</a:t>
            </a:r>
            <a:r>
              <a:rPr lang="en-GB"/>
              <a:t>: 10.1055/s-0036-1597545. </a:t>
            </a:r>
            <a:r>
              <a:rPr lang="en-GB" err="1"/>
              <a:t>Epub</a:t>
            </a:r>
            <a:r>
              <a:rPr lang="en-GB"/>
              <a:t> 2016 Dec 21. PMID: 28002863.</a:t>
            </a:r>
          </a:p>
        </p:txBody>
      </p:sp>
      <p:sp>
        <p:nvSpPr>
          <p:cNvPr id="5" name="Date Placeholder 4">
            <a:extLst>
              <a:ext uri="{FF2B5EF4-FFF2-40B4-BE49-F238E27FC236}">
                <a16:creationId xmlns:a16="http://schemas.microsoft.com/office/drawing/2014/main" id="{8406F68F-CF4F-8CAB-EE46-78750D9BC2C7}"/>
              </a:ext>
            </a:extLst>
          </p:cNvPr>
          <p:cNvSpPr>
            <a:spLocks noGrp="1"/>
          </p:cNvSpPr>
          <p:nvPr>
            <p:ph type="dt" idx="1"/>
          </p:nvPr>
        </p:nvSpPr>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err="1"/>
              <a:t>Housner</a:t>
            </a:r>
            <a:r>
              <a:rPr lang="en-GB"/>
              <a:t> JA, Jacobson JA, </a:t>
            </a:r>
            <a:r>
              <a:rPr lang="en-GB" err="1"/>
              <a:t>Misko</a:t>
            </a:r>
            <a:r>
              <a:rPr lang="en-GB"/>
              <a:t> R. Sonographically guided percutaneous needle tenotomy for the treatment of chronic tendinosis. J Ultrasound Med. 2009 Sep;28(9):1187-92. </a:t>
            </a:r>
            <a:r>
              <a:rPr lang="en-GB" err="1"/>
              <a:t>doi</a:t>
            </a:r>
            <a:r>
              <a:rPr lang="en-GB"/>
              <a:t>: 10.7863/jum.2009.28.9.1187. PMID: 19710216. https://pubmed.ncbi.nlm.nih.gov/19710216/</a:t>
            </a:r>
          </a:p>
          <a:p>
            <a:endParaRPr lang="en-GB"/>
          </a:p>
        </p:txBody>
      </p:sp>
      <p:sp>
        <p:nvSpPr>
          <p:cNvPr id="5" name="Date Placeholder 4">
            <a:extLst>
              <a:ext uri="{FF2B5EF4-FFF2-40B4-BE49-F238E27FC236}">
                <a16:creationId xmlns:a16="http://schemas.microsoft.com/office/drawing/2014/main" id="{EB3D8969-7739-ABC1-F34B-54EC01EA2B6D}"/>
              </a:ext>
            </a:extLst>
          </p:cNvPr>
          <p:cNvSpPr>
            <a:spLocks noGrp="1"/>
          </p:cNvSpPr>
          <p:nvPr>
            <p:ph type="dt" idx="1"/>
          </p:nvPr>
        </p:nvSpPr>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Singh D, Nayak B, Kumar M, </a:t>
            </a:r>
            <a:r>
              <a:rPr lang="en-GB" err="1"/>
              <a:t>Tomar</a:t>
            </a:r>
            <a:r>
              <a:rPr lang="en-GB"/>
              <a:t> S, </a:t>
            </a:r>
            <a:r>
              <a:rPr lang="en-GB" err="1"/>
              <a:t>Katyan</a:t>
            </a:r>
            <a:r>
              <a:rPr lang="en-GB"/>
              <a:t> A, Suman S, </a:t>
            </a:r>
            <a:r>
              <a:rPr lang="en-GB" i="1"/>
              <a:t>et al. Ultrasound-guided percutaneous needle tenotomy for tendinosis. Indian J </a:t>
            </a:r>
            <a:r>
              <a:rPr lang="en-GB" i="1" err="1"/>
              <a:t>Musculoskelet</a:t>
            </a:r>
            <a:r>
              <a:rPr lang="en-GB" i="1"/>
              <a:t> </a:t>
            </a:r>
            <a:r>
              <a:rPr lang="en-GB" i="1" err="1"/>
              <a:t>Radiol</a:t>
            </a:r>
            <a:r>
              <a:rPr lang="en-GB" i="1"/>
              <a:t> 2020;2(1):52-7. https://mss-ijmsr.com/view-pdf/?article=155927767921b5128130f926554923661KDvgw==</a:t>
            </a:r>
            <a:endParaRPr lang="en-GB"/>
          </a:p>
        </p:txBody>
      </p:sp>
      <p:sp>
        <p:nvSpPr>
          <p:cNvPr id="5" name="Date Placeholder 4">
            <a:extLst>
              <a:ext uri="{FF2B5EF4-FFF2-40B4-BE49-F238E27FC236}">
                <a16:creationId xmlns:a16="http://schemas.microsoft.com/office/drawing/2014/main" id="{496965F8-9C60-9DE7-0169-D4176E888B37}"/>
              </a:ext>
            </a:extLst>
          </p:cNvPr>
          <p:cNvSpPr>
            <a:spLocks noGrp="1"/>
          </p:cNvSpPr>
          <p:nvPr>
            <p:ph type="dt"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Singh D, </a:t>
            </a:r>
            <a:r>
              <a:rPr lang="en-GB" err="1"/>
              <a:t>Nayak</a:t>
            </a:r>
            <a:r>
              <a:rPr lang="en-GB"/>
              <a:t> B, Kumar M, </a:t>
            </a:r>
            <a:r>
              <a:rPr lang="en-GB" err="1"/>
              <a:t>Tomar</a:t>
            </a:r>
            <a:r>
              <a:rPr lang="en-GB"/>
              <a:t> S, </a:t>
            </a:r>
            <a:r>
              <a:rPr lang="en-GB" err="1"/>
              <a:t>Katyan</a:t>
            </a:r>
            <a:r>
              <a:rPr lang="en-GB"/>
              <a:t> A, </a:t>
            </a:r>
            <a:r>
              <a:rPr lang="en-GB" err="1"/>
              <a:t>Suman</a:t>
            </a:r>
            <a:r>
              <a:rPr lang="en-GB"/>
              <a:t> S, </a:t>
            </a:r>
            <a:r>
              <a:rPr lang="en-GB" i="1"/>
              <a:t>et al. Ultrasound-guided percutaneous needle tenotomy for tendinosis. Indian J </a:t>
            </a:r>
            <a:r>
              <a:rPr lang="en-GB" i="1" err="1"/>
              <a:t>Musculoskelet</a:t>
            </a:r>
            <a:r>
              <a:rPr lang="en-GB" i="1"/>
              <a:t> </a:t>
            </a:r>
            <a:r>
              <a:rPr lang="en-GB" i="1" err="1"/>
              <a:t>Radiol</a:t>
            </a:r>
            <a:r>
              <a:rPr lang="en-GB" i="1"/>
              <a:t> 2020;2(1):52-7. https://mss-ijmsr.com/view-pdf/?article=155927767921b5128130f926554923661KDvgw==</a:t>
            </a:r>
            <a:endParaRPr lang="en-GB"/>
          </a:p>
        </p:txBody>
      </p:sp>
      <p:sp>
        <p:nvSpPr>
          <p:cNvPr id="5" name="Date Placeholder 4">
            <a:extLst>
              <a:ext uri="{FF2B5EF4-FFF2-40B4-BE49-F238E27FC236}">
                <a16:creationId xmlns:a16="http://schemas.microsoft.com/office/drawing/2014/main" id="{1A9EF565-2B7E-5420-4470-285B5BE8E65D}"/>
              </a:ext>
            </a:extLst>
          </p:cNvPr>
          <p:cNvSpPr>
            <a:spLocks noGrp="1"/>
          </p:cNvSpPr>
          <p:nvPr>
            <p:ph type="dt"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Singh D, Nayak B, Kumar M, </a:t>
            </a:r>
            <a:r>
              <a:rPr lang="en-GB" err="1"/>
              <a:t>Tomar</a:t>
            </a:r>
            <a:r>
              <a:rPr lang="en-GB"/>
              <a:t> S, </a:t>
            </a:r>
            <a:r>
              <a:rPr lang="en-GB" err="1"/>
              <a:t>Katyan</a:t>
            </a:r>
            <a:r>
              <a:rPr lang="en-GB"/>
              <a:t> A, Suman S, </a:t>
            </a:r>
            <a:r>
              <a:rPr lang="en-GB" i="1"/>
              <a:t>et al. Ultrasound-guided percutaneous needle tenotomy for tendinosis. Indian J </a:t>
            </a:r>
            <a:r>
              <a:rPr lang="en-GB" i="1" err="1"/>
              <a:t>Musculoskelet</a:t>
            </a:r>
            <a:r>
              <a:rPr lang="en-GB" i="1"/>
              <a:t> </a:t>
            </a:r>
            <a:r>
              <a:rPr lang="en-GB" i="1" err="1"/>
              <a:t>Radiol</a:t>
            </a:r>
            <a:r>
              <a:rPr lang="en-GB" i="1"/>
              <a:t> 2020;2(1):52-7. https://mss-ijmsr.com/view-pdf/?article=155927767921b5128130f926554923661KDvgw==</a:t>
            </a:r>
            <a:endParaRPr lang="en-GB"/>
          </a:p>
        </p:txBody>
      </p:sp>
      <p:sp>
        <p:nvSpPr>
          <p:cNvPr id="5" name="Date Placeholder 4">
            <a:extLst>
              <a:ext uri="{FF2B5EF4-FFF2-40B4-BE49-F238E27FC236}">
                <a16:creationId xmlns:a16="http://schemas.microsoft.com/office/drawing/2014/main" id="{46B8CFC9-4A95-C955-DB33-3CD7CED7FAA9}"/>
              </a:ext>
            </a:extLst>
          </p:cNvPr>
          <p:cNvSpPr>
            <a:spLocks noGrp="1"/>
          </p:cNvSpPr>
          <p:nvPr>
            <p:ph type="dt"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Singh D, </a:t>
            </a:r>
            <a:r>
              <a:rPr lang="en-GB" err="1"/>
              <a:t>Nayak</a:t>
            </a:r>
            <a:r>
              <a:rPr lang="en-GB"/>
              <a:t> B, Kumar M, </a:t>
            </a:r>
            <a:r>
              <a:rPr lang="en-GB" err="1"/>
              <a:t>Tomar</a:t>
            </a:r>
            <a:r>
              <a:rPr lang="en-GB"/>
              <a:t> S, </a:t>
            </a:r>
            <a:r>
              <a:rPr lang="en-GB" err="1"/>
              <a:t>Katyan</a:t>
            </a:r>
            <a:r>
              <a:rPr lang="en-GB"/>
              <a:t> A, </a:t>
            </a:r>
            <a:r>
              <a:rPr lang="en-GB" err="1"/>
              <a:t>Suman</a:t>
            </a:r>
            <a:r>
              <a:rPr lang="en-GB"/>
              <a:t> S, </a:t>
            </a:r>
            <a:r>
              <a:rPr lang="en-GB" i="1"/>
              <a:t>et al. Ultrasound-guided percutaneous needle tenotomy for tendinosis. Indian J </a:t>
            </a:r>
            <a:r>
              <a:rPr lang="en-GB" i="1" err="1"/>
              <a:t>Musculoskelet</a:t>
            </a:r>
            <a:r>
              <a:rPr lang="en-GB" i="1"/>
              <a:t> </a:t>
            </a:r>
            <a:r>
              <a:rPr lang="en-GB" i="1" err="1"/>
              <a:t>Radiol</a:t>
            </a:r>
            <a:r>
              <a:rPr lang="en-GB" i="1"/>
              <a:t> 2020;2(1):52-7. https://mss-ijmsr.com/view-pdf/?article=155927767921b5128130f926554923661KDvgw==</a:t>
            </a:r>
            <a:endParaRPr lang="en-GB"/>
          </a:p>
        </p:txBody>
      </p:sp>
      <p:sp>
        <p:nvSpPr>
          <p:cNvPr id="5" name="Date Placeholder 4">
            <a:extLst>
              <a:ext uri="{FF2B5EF4-FFF2-40B4-BE49-F238E27FC236}">
                <a16:creationId xmlns:a16="http://schemas.microsoft.com/office/drawing/2014/main" id="{DA6047BE-F1BF-8C2F-6A2C-19193FC90E44}"/>
              </a:ext>
            </a:extLst>
          </p:cNvPr>
          <p:cNvSpPr>
            <a:spLocks noGrp="1"/>
          </p:cNvSpPr>
          <p:nvPr>
            <p:ph type="dt"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err="1"/>
              <a:t>McShane</a:t>
            </a:r>
            <a:r>
              <a:rPr lang="en-GB"/>
              <a:t> JM, </a:t>
            </a:r>
            <a:r>
              <a:rPr lang="en-GB" err="1"/>
              <a:t>Nazarian</a:t>
            </a:r>
            <a:r>
              <a:rPr lang="en-GB"/>
              <a:t> LN, Harwood MI. Sonographically guided percutaneous needle tenotomy for treatment of common extensor tendinosis in the elbow. J Ultrasound Med. 2006 Oct;25(10):1281-9. </a:t>
            </a:r>
            <a:r>
              <a:rPr lang="en-GB" err="1"/>
              <a:t>doi</a:t>
            </a:r>
            <a:r>
              <a:rPr lang="en-GB"/>
              <a:t>: 10.7863/jum.2006.25.10.1281. PMID: 16998100. https://pubmed.ncbi.nlm.nih.gov/16998100/</a:t>
            </a:r>
          </a:p>
        </p:txBody>
      </p:sp>
      <p:sp>
        <p:nvSpPr>
          <p:cNvPr id="5" name="Date Placeholder 4">
            <a:extLst>
              <a:ext uri="{FF2B5EF4-FFF2-40B4-BE49-F238E27FC236}">
                <a16:creationId xmlns:a16="http://schemas.microsoft.com/office/drawing/2014/main" id="{F48CBC75-F650-F440-D537-0D743CDC2712}"/>
              </a:ext>
            </a:extLst>
          </p:cNvPr>
          <p:cNvSpPr>
            <a:spLocks noGrp="1"/>
          </p:cNvSpPr>
          <p:nvPr>
            <p:ph type="dt"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Zhu J, </a:t>
            </a:r>
            <a:r>
              <a:rPr lang="en-GB" err="1"/>
              <a:t>Hu</a:t>
            </a:r>
            <a:r>
              <a:rPr lang="en-GB"/>
              <a:t> B, Xing C, Li J. Ultrasound-guided, minimally invasive, percutaneous needle puncture treatment for tennis elbow. Adv </a:t>
            </a:r>
            <a:r>
              <a:rPr lang="en-GB" err="1"/>
              <a:t>Ther</a:t>
            </a:r>
            <a:r>
              <a:rPr lang="en-GB"/>
              <a:t>. 2008 Oct;25(10):1031-6. </a:t>
            </a:r>
            <a:r>
              <a:rPr lang="en-GB" err="1"/>
              <a:t>doi</a:t>
            </a:r>
            <a:r>
              <a:rPr lang="en-GB"/>
              <a:t>: 10.1007/s12325-008-0099-6. PMID: 18791678. https://pubmed.ncbi.nlm.nih.gov/18791678/</a:t>
            </a:r>
          </a:p>
        </p:txBody>
      </p:sp>
      <p:sp>
        <p:nvSpPr>
          <p:cNvPr id="5" name="Date Placeholder 4">
            <a:extLst>
              <a:ext uri="{FF2B5EF4-FFF2-40B4-BE49-F238E27FC236}">
                <a16:creationId xmlns:a16="http://schemas.microsoft.com/office/drawing/2014/main" id="{3977E346-89EF-D35F-0FEE-2170AF1D3E42}"/>
              </a:ext>
            </a:extLst>
          </p:cNvPr>
          <p:cNvSpPr>
            <a:spLocks noGrp="1"/>
          </p:cNvSpPr>
          <p:nvPr>
            <p:ph type="dt"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pPr algn="just">
              <a:lnSpc>
                <a:spcPct val="100000"/>
              </a:lnSpc>
            </a:pPr>
            <a:r>
              <a:rPr lang="en-GB" dirty="0"/>
              <a:t>Tendinopathy incidence in the United States has shown an increasing trend. As per the estimates, the United States accounted for 11,920,169 incident cases in 2020 and is estimated to increase in 2030.</a:t>
            </a:r>
          </a:p>
          <a:p>
            <a:pPr algn="just">
              <a:lnSpc>
                <a:spcPct val="100000"/>
              </a:lnSpc>
            </a:pPr>
            <a:endParaRPr lang="en-GB" dirty="0"/>
          </a:p>
          <a:p>
            <a:pPr algn="just">
              <a:lnSpc>
                <a:spcPct val="100000"/>
              </a:lnSpc>
            </a:pPr>
            <a:r>
              <a:rPr lang="en-GB" dirty="0"/>
              <a:t>Among the European countries, France had the highest incident population of Tendinopathy with 4,450,554 cases, followed by the UK and Italy, in 2020. </a:t>
            </a:r>
          </a:p>
          <a:p>
            <a:pPr algn="just">
              <a:lnSpc>
                <a:spcPct val="100000"/>
              </a:lnSpc>
            </a:pPr>
            <a:endParaRPr lang="en-GB" dirty="0"/>
          </a:p>
          <a:p>
            <a:r>
              <a:rPr lang="en-GB" dirty="0"/>
              <a:t>7 MM : seven major markets i.e. US, EU5 countries (Germany, Spain, Italy, France, and the UK), and Japan</a:t>
            </a:r>
          </a:p>
          <a:p>
            <a:endParaRPr lang="en-GB" dirty="0"/>
          </a:p>
          <a:p>
            <a:r>
              <a:rPr lang="en-GB" dirty="0"/>
              <a:t>Https://www.businesswire.com/news/home/20211125005965/en/Global-Tendinopathy-Market-to-2030---Insights-Epidemiology-and-Forecasts---ResearchAndMarkets.com</a:t>
            </a:r>
          </a:p>
          <a:p>
            <a:pPr algn="just">
              <a:lnSpc>
                <a:spcPct val="100000"/>
              </a:lnSpc>
            </a:pPr>
            <a:endParaRPr lang="en-GB" dirty="0"/>
          </a:p>
          <a:p>
            <a:endParaRPr lang="en-GB" dirty="0"/>
          </a:p>
        </p:txBody>
      </p:sp>
      <p:sp>
        <p:nvSpPr>
          <p:cNvPr id="5" name="Date Placeholder 4">
            <a:extLst>
              <a:ext uri="{FF2B5EF4-FFF2-40B4-BE49-F238E27FC236}">
                <a16:creationId xmlns:a16="http://schemas.microsoft.com/office/drawing/2014/main" id="{FAC24126-CA25-E4EC-7619-EB876FBE97DE}"/>
              </a:ext>
            </a:extLst>
          </p:cNvPr>
          <p:cNvSpPr>
            <a:spLocks noGrp="1"/>
          </p:cNvSpPr>
          <p:nvPr>
            <p:ph type="dt"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err="1"/>
              <a:t>Housner</a:t>
            </a:r>
            <a:r>
              <a:rPr lang="en-GB"/>
              <a:t> JA, Jacobson JA, </a:t>
            </a:r>
            <a:r>
              <a:rPr lang="en-GB" err="1"/>
              <a:t>Misko</a:t>
            </a:r>
            <a:r>
              <a:rPr lang="en-GB"/>
              <a:t> R. Sonographically guided percutaneous needle tenotomy for the treatment of chronic tendinosis. J Ultrasound Med. 2009 Sep;28(9):1187-92. </a:t>
            </a:r>
            <a:r>
              <a:rPr lang="en-GB" err="1"/>
              <a:t>doi</a:t>
            </a:r>
            <a:r>
              <a:rPr lang="en-GB"/>
              <a:t>: 10.7863/jum.2009.28.9.1187. PMID: 19710216. https://pubmed.ncbi.nlm.nih.gov/19710216/</a:t>
            </a:r>
          </a:p>
        </p:txBody>
      </p:sp>
      <p:sp>
        <p:nvSpPr>
          <p:cNvPr id="5" name="Date Placeholder 4">
            <a:extLst>
              <a:ext uri="{FF2B5EF4-FFF2-40B4-BE49-F238E27FC236}">
                <a16:creationId xmlns:a16="http://schemas.microsoft.com/office/drawing/2014/main" id="{77DFB21B-7391-9F2A-2946-85DF1C0AF605}"/>
              </a:ext>
            </a:extLst>
          </p:cNvPr>
          <p:cNvSpPr>
            <a:spLocks noGrp="1"/>
          </p:cNvSpPr>
          <p:nvPr>
            <p:ph type="dt"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err="1"/>
              <a:t>Panthi</a:t>
            </a:r>
            <a:r>
              <a:rPr lang="en-GB"/>
              <a:t> S, </a:t>
            </a:r>
            <a:r>
              <a:rPr lang="en-GB" err="1"/>
              <a:t>Khatri</a:t>
            </a:r>
            <a:r>
              <a:rPr lang="en-GB"/>
              <a:t> K, </a:t>
            </a:r>
            <a:r>
              <a:rPr lang="en-GB" err="1"/>
              <a:t>Kharel</a:t>
            </a:r>
            <a:r>
              <a:rPr lang="en-GB"/>
              <a:t> K, </a:t>
            </a:r>
            <a:r>
              <a:rPr lang="en-GB" err="1"/>
              <a:t>Byanjankar</a:t>
            </a:r>
            <a:r>
              <a:rPr lang="en-GB"/>
              <a:t> S, </a:t>
            </a:r>
            <a:r>
              <a:rPr lang="en-GB" err="1"/>
              <a:t>Shrestha</a:t>
            </a:r>
            <a:r>
              <a:rPr lang="en-GB"/>
              <a:t> R, Sharma JR, </a:t>
            </a:r>
            <a:r>
              <a:rPr lang="en-GB" err="1"/>
              <a:t>Vaishya</a:t>
            </a:r>
            <a:r>
              <a:rPr lang="en-GB"/>
              <a:t> R, </a:t>
            </a:r>
            <a:r>
              <a:rPr lang="en-GB" err="1"/>
              <a:t>Agarwal</a:t>
            </a:r>
            <a:r>
              <a:rPr lang="en-GB"/>
              <a:t> AK, Vijay V. Outcome of Percutaneous Release of Tennis Elbow: A Non-Randomized Controlled Trial Study. </a:t>
            </a:r>
            <a:r>
              <a:rPr lang="en-GB" err="1"/>
              <a:t>Cureus</a:t>
            </a:r>
            <a:r>
              <a:rPr lang="en-GB"/>
              <a:t>. 2017 Jan 2;9(1):e952. </a:t>
            </a:r>
            <a:r>
              <a:rPr lang="en-GB" err="1"/>
              <a:t>doi</a:t>
            </a:r>
            <a:r>
              <a:rPr lang="en-GB"/>
              <a:t>: 10.7759/cureus.952. PMID: 28168130; PMCID: PMC5289923. https://pubmed.ncbi.nlm.nih.gov/28168130/</a:t>
            </a:r>
          </a:p>
        </p:txBody>
      </p:sp>
      <p:sp>
        <p:nvSpPr>
          <p:cNvPr id="5" name="Date Placeholder 4">
            <a:extLst>
              <a:ext uri="{FF2B5EF4-FFF2-40B4-BE49-F238E27FC236}">
                <a16:creationId xmlns:a16="http://schemas.microsoft.com/office/drawing/2014/main" id="{3531775B-6657-E48D-B5C3-C6B24A7D905D}"/>
              </a:ext>
            </a:extLst>
          </p:cNvPr>
          <p:cNvSpPr>
            <a:spLocks noGrp="1"/>
          </p:cNvSpPr>
          <p:nvPr>
            <p:ph type="dt"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a:t>Peck E, </a:t>
            </a:r>
            <a:r>
              <a:rPr lang="en-GB" err="1"/>
              <a:t>Jelsing</a:t>
            </a:r>
            <a:r>
              <a:rPr lang="en-GB"/>
              <a:t> E, </a:t>
            </a:r>
            <a:r>
              <a:rPr lang="en-GB" err="1"/>
              <a:t>Onishi</a:t>
            </a:r>
            <a:r>
              <a:rPr lang="en-GB"/>
              <a:t> K. Advanced Ultrasound-Guided Interventions for Tendinopathy. Phys Med </a:t>
            </a:r>
            <a:r>
              <a:rPr lang="en-GB" err="1"/>
              <a:t>Rehabil</a:t>
            </a:r>
            <a:r>
              <a:rPr lang="en-GB"/>
              <a:t> </a:t>
            </a:r>
            <a:r>
              <a:rPr lang="en-GB" err="1"/>
              <a:t>Clin</a:t>
            </a:r>
            <a:r>
              <a:rPr lang="en-GB"/>
              <a:t> N Am. 2016 Aug;27(3):733-48. </a:t>
            </a:r>
            <a:r>
              <a:rPr lang="en-GB" err="1"/>
              <a:t>doi</a:t>
            </a:r>
            <a:r>
              <a:rPr lang="en-GB"/>
              <a:t>: 10.1016/j.pmr.2016.04.008. PMID: 27468675. https://pubmed.ncbi.nlm.nih.gov/27468675/</a:t>
            </a:r>
          </a:p>
          <a:p>
            <a:endParaRPr lang="en-GB"/>
          </a:p>
        </p:txBody>
      </p:sp>
      <p:sp>
        <p:nvSpPr>
          <p:cNvPr id="5" name="Date Placeholder 4">
            <a:extLst>
              <a:ext uri="{FF2B5EF4-FFF2-40B4-BE49-F238E27FC236}">
                <a16:creationId xmlns:a16="http://schemas.microsoft.com/office/drawing/2014/main" id="{C44EA095-528C-F50E-3DCB-88D361B60186}"/>
              </a:ext>
            </a:extLst>
          </p:cNvPr>
          <p:cNvSpPr>
            <a:spLocks noGrp="1"/>
          </p:cNvSpPr>
          <p:nvPr>
            <p:ph type="dt"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Its diagnosis is usually clinical, but ultrasonography and magnetic resonance imaging can refine the diagnosis. </a:t>
            </a:r>
          </a:p>
          <a:p>
            <a:endParaRPr lang="en-GB" dirty="0"/>
          </a:p>
          <a:p>
            <a:r>
              <a:rPr lang="en-GB" dirty="0"/>
              <a:t>Tendinopathy is highly prevalent and is one of the most frequently self-reported musculoskeletal diseases in physical workers and sportspeople.</a:t>
            </a:r>
          </a:p>
          <a:p>
            <a:endParaRPr lang="en-GB" b="1" dirty="0"/>
          </a:p>
          <a:p>
            <a:endParaRPr lang="en-GB" b="1" dirty="0"/>
          </a:p>
          <a:p>
            <a:r>
              <a:rPr lang="en-GB" b="1" dirty="0"/>
              <a:t>Current opinions on tendinopathy</a:t>
            </a:r>
          </a:p>
          <a:p>
            <a:r>
              <a:rPr lang="en-GB" b="1" dirty="0"/>
              <a:t>Jean-François Kaux</a:t>
            </a:r>
            <a:endParaRPr lang="en-GB" dirty="0"/>
          </a:p>
        </p:txBody>
      </p:sp>
      <p:sp>
        <p:nvSpPr>
          <p:cNvPr id="5" name="Date Placeholder 4">
            <a:extLst>
              <a:ext uri="{FF2B5EF4-FFF2-40B4-BE49-F238E27FC236}">
                <a16:creationId xmlns:a16="http://schemas.microsoft.com/office/drawing/2014/main" id="{198B0544-979F-3B35-F6AD-68829B0CE8CF}"/>
              </a:ext>
            </a:extLst>
          </p:cNvPr>
          <p:cNvSpPr>
            <a:spLocks noGrp="1"/>
          </p:cNvSpPr>
          <p:nvPr>
            <p:ph type="dt"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Tendon injury is usually due to internal tensile overload, either from acute or chronic repetitive events. This results in loss of tendon architecture, abnormal tenocyte morphology, altered collagen fibril distribution, neovascularization, and microtears. </a:t>
            </a:r>
          </a:p>
          <a:p>
            <a:endParaRPr lang="en-GB" dirty="0"/>
          </a:p>
          <a:p>
            <a:pPr defTabSz="924916">
              <a:defRPr/>
            </a:pPr>
            <a:r>
              <a:rPr lang="en-GB" dirty="0"/>
              <a:t>With advancing age and overuse, alterations in tendons predominantly take the form of mucoid degeneration, termed </a:t>
            </a:r>
            <a:r>
              <a:rPr lang="en-GB" b="1" i="1" dirty="0"/>
              <a:t>tendinosis</a:t>
            </a:r>
            <a:r>
              <a:rPr lang="en-GB" dirty="0"/>
              <a:t>.</a:t>
            </a:r>
          </a:p>
          <a:p>
            <a:endParaRPr lang="en-GB" dirty="0"/>
          </a:p>
          <a:p>
            <a:endParaRPr lang="en-GB" dirty="0"/>
          </a:p>
          <a:p>
            <a:endParaRPr lang="en-GB" dirty="0"/>
          </a:p>
          <a:p>
            <a:r>
              <a:rPr lang="en-GB" dirty="0"/>
              <a:t>Ultrasound-Guided Percutaneous Tenotomy</a:t>
            </a:r>
          </a:p>
          <a:p>
            <a:r>
              <a:rPr lang="en-GB" dirty="0"/>
              <a:t>Jon A. Jacobson</a:t>
            </a:r>
          </a:p>
        </p:txBody>
      </p:sp>
      <p:sp>
        <p:nvSpPr>
          <p:cNvPr id="5" name="Date Placeholder 4">
            <a:extLst>
              <a:ext uri="{FF2B5EF4-FFF2-40B4-BE49-F238E27FC236}">
                <a16:creationId xmlns:a16="http://schemas.microsoft.com/office/drawing/2014/main" id="{D5C71314-CE2A-D62A-3B7B-832B222ED1D4}"/>
              </a:ext>
            </a:extLst>
          </p:cNvPr>
          <p:cNvSpPr>
            <a:spLocks noGrp="1"/>
          </p:cNvSpPr>
          <p:nvPr>
            <p:ph type="dt"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https://www.orthogencare.com/conditions-treated/orthopaedics/chronic-tendon-injuries</a:t>
            </a:r>
          </a:p>
        </p:txBody>
      </p:sp>
      <p:sp>
        <p:nvSpPr>
          <p:cNvPr id="5" name="Date Placeholder 4">
            <a:extLst>
              <a:ext uri="{FF2B5EF4-FFF2-40B4-BE49-F238E27FC236}">
                <a16:creationId xmlns:a16="http://schemas.microsoft.com/office/drawing/2014/main" id="{CAC228E4-734A-7664-D150-E9F957434D1F}"/>
              </a:ext>
            </a:extLst>
          </p:cNvPr>
          <p:cNvSpPr>
            <a:spLocks noGrp="1"/>
          </p:cNvSpPr>
          <p:nvPr>
            <p:ph type="dt"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Although inflammation may be present, tendinopathy is primarily a degenerative process in which a failed healing response leads to pain and dysfunction.</a:t>
            </a:r>
          </a:p>
          <a:p>
            <a:endParaRPr lang="en-GB" dirty="0"/>
          </a:p>
          <a:p>
            <a:endParaRPr lang="en-GB" dirty="0"/>
          </a:p>
          <a:p>
            <a:r>
              <a:rPr lang="en-GB" dirty="0"/>
              <a:t>https://www.aafp.org/afp/2019/0801/p147.html</a:t>
            </a:r>
          </a:p>
        </p:txBody>
      </p:sp>
      <p:sp>
        <p:nvSpPr>
          <p:cNvPr id="5" name="Date Placeholder 4">
            <a:extLst>
              <a:ext uri="{FF2B5EF4-FFF2-40B4-BE49-F238E27FC236}">
                <a16:creationId xmlns:a16="http://schemas.microsoft.com/office/drawing/2014/main" id="{E48AA269-F7D3-B55A-1A72-23BC2D26521E}"/>
              </a:ext>
            </a:extLst>
          </p:cNvPr>
          <p:cNvSpPr>
            <a:spLocks noGrp="1"/>
          </p:cNvSpPr>
          <p:nvPr>
            <p:ph type="dt"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defRPr/>
            </a:pPr>
            <a:r>
              <a:rPr lang="en-GB" dirty="0"/>
              <a:t>Tendons are biologically complex structures composed of multiple layers of tightly packed collagen fibers produced by tenocytes and tenoblasts. Tenocytes are mechanoreceptive cells that are able to change their gene expression in response to demand. </a:t>
            </a:r>
          </a:p>
          <a:p>
            <a:pPr defTabSz="924916">
              <a:defRPr/>
            </a:pPr>
            <a:endParaRPr lang="en-GB" dirty="0"/>
          </a:p>
          <a:p>
            <a:pPr defTabSz="924916">
              <a:defRPr/>
            </a:pPr>
            <a:r>
              <a:rPr lang="en-GB" dirty="0"/>
              <a:t>Tendons’ unique combination of strength, flexibility and elasticity allows them to carry loads and maintain tensile strength for long periods of time. </a:t>
            </a:r>
          </a:p>
          <a:p>
            <a:pPr defTabSz="924916">
              <a:defRPr/>
            </a:pPr>
            <a:endParaRPr lang="en-GB" dirty="0"/>
          </a:p>
          <a:p>
            <a:pPr defTabSz="924916">
              <a:defRPr/>
            </a:pPr>
            <a:r>
              <a:rPr lang="en-GB" dirty="0"/>
              <a:t>Because they have a lower oxygen consumption rate than skeletal muscle, they are also slow to heal. Tendons receive their blood supply from various sources, and pathology usually occurs in the hypovascular or watershed areas between two sources of blood supply. </a:t>
            </a:r>
          </a:p>
          <a:p>
            <a:pPr defTabSz="924916">
              <a:defRPr/>
            </a:pPr>
            <a:endParaRPr lang="en-GB" dirty="0"/>
          </a:p>
          <a:p>
            <a:endParaRPr lang="en-GB" dirty="0"/>
          </a:p>
          <a:p>
            <a:endParaRPr lang="en-GB" dirty="0"/>
          </a:p>
          <a:p>
            <a:r>
              <a:rPr lang="en-GB" dirty="0"/>
              <a:t>https://www.aafp.org/afp/2019/0801/p147.html</a:t>
            </a:r>
          </a:p>
        </p:txBody>
      </p:sp>
      <p:sp>
        <p:nvSpPr>
          <p:cNvPr id="5" name="Date Placeholder 4">
            <a:extLst>
              <a:ext uri="{FF2B5EF4-FFF2-40B4-BE49-F238E27FC236}">
                <a16:creationId xmlns:a16="http://schemas.microsoft.com/office/drawing/2014/main" id="{6F2673BA-4A10-CBB0-0AFF-DF003BA3D067}"/>
              </a:ext>
            </a:extLst>
          </p:cNvPr>
          <p:cNvSpPr>
            <a:spLocks noGrp="1"/>
          </p:cNvSpPr>
          <p:nvPr>
            <p:ph type="dt"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916">
              <a:lnSpc>
                <a:spcPct val="110000"/>
              </a:lnSpc>
              <a:defRPr/>
            </a:pPr>
            <a:r>
              <a:rPr lang="en-GB" dirty="0"/>
              <a:t>Patients typically present with localized pain of insidious onset that is often associated with beginning a new activity or increasing the intensity of regular activities. </a:t>
            </a:r>
          </a:p>
          <a:p>
            <a:pPr>
              <a:lnSpc>
                <a:spcPct val="110000"/>
              </a:lnSpc>
            </a:pPr>
            <a:endParaRPr lang="en-GB" dirty="0"/>
          </a:p>
          <a:p>
            <a:pPr>
              <a:lnSpc>
                <a:spcPct val="110000"/>
              </a:lnSpc>
            </a:pPr>
            <a:endParaRPr lang="en-GB" dirty="0"/>
          </a:p>
          <a:p>
            <a:pPr>
              <a:lnSpc>
                <a:spcPct val="110000"/>
              </a:lnSpc>
            </a:pPr>
            <a:r>
              <a:rPr lang="en-GB" dirty="0"/>
              <a:t>In addition to activity changes, </a:t>
            </a:r>
            <a:r>
              <a:rPr lang="en-US" dirty="0"/>
              <a:t>other modifiable and nonmodifiable risk factors </a:t>
            </a:r>
            <a:r>
              <a:rPr lang="en-GB" dirty="0"/>
              <a:t>should be evaluated. </a:t>
            </a:r>
          </a:p>
          <a:p>
            <a:pPr>
              <a:lnSpc>
                <a:spcPct val="110000"/>
              </a:lnSpc>
            </a:pPr>
            <a:endParaRPr lang="en-GB" dirty="0"/>
          </a:p>
          <a:p>
            <a:pPr>
              <a:lnSpc>
                <a:spcPct val="110000"/>
              </a:lnSpc>
            </a:pPr>
            <a:r>
              <a:rPr lang="en-GB" dirty="0"/>
              <a:t>Ideally, tendinopathy can be prevented by gradually modifying activity or movement patterns. If prevention is not possible, early identification and treatment of an improper tendon response to loading activities will minimize the chance of progression to a chronic injury. </a:t>
            </a:r>
          </a:p>
          <a:p>
            <a:endParaRPr lang="en-GB" dirty="0"/>
          </a:p>
          <a:p>
            <a:endParaRPr lang="en-GB" dirty="0"/>
          </a:p>
          <a:p>
            <a:r>
              <a:rPr lang="en-GB" dirty="0"/>
              <a:t>https://www.aafp.org/afp/2019/0801/p147.html</a:t>
            </a:r>
          </a:p>
        </p:txBody>
      </p:sp>
      <p:sp>
        <p:nvSpPr>
          <p:cNvPr id="5" name="Date Placeholder 4">
            <a:extLst>
              <a:ext uri="{FF2B5EF4-FFF2-40B4-BE49-F238E27FC236}">
                <a16:creationId xmlns:a16="http://schemas.microsoft.com/office/drawing/2014/main" id="{43E9F4C6-D201-9A52-1211-76FEE89EBF3B}"/>
              </a:ext>
            </a:extLst>
          </p:cNvPr>
          <p:cNvSpPr>
            <a:spLocks noGrp="1"/>
          </p:cNvSpPr>
          <p:nvPr>
            <p:ph type="dt"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C5F51C-BA24-4C9F-88E3-4424C08918F3}"/>
              </a:ext>
            </a:extLst>
          </p:cNvPr>
          <p:cNvSpPr/>
          <p:nvPr userDrawn="1"/>
        </p:nvSpPr>
        <p:spPr bwMode="auto">
          <a:xfrm flipH="1">
            <a:off x="9594762" y="405685"/>
            <a:ext cx="2597238" cy="6046630"/>
          </a:xfrm>
          <a:prstGeom prst="rect">
            <a:avLst/>
          </a:prstGeom>
          <a:solidFill>
            <a:schemeClr val="tx1">
              <a:lumMod val="50000"/>
              <a:lumOff val="50000"/>
            </a:schemeClr>
          </a:solidFill>
          <a:ln>
            <a:noFill/>
          </a:ln>
        </p:spPr>
        <p:txBody>
          <a:bodyPr vert="horz" wrap="square" lIns="91440" tIns="45720" rIns="91440" bIns="45720" numCol="1" rtlCol="0" anchor="t" anchorCtr="0" compatLnSpc="1">
            <a:prstTxWarp prst="textNoShape">
              <a:avLst/>
            </a:prstTxWarp>
          </a:bodyPr>
          <a:lstStyle/>
          <a:p>
            <a:pPr algn="l"/>
            <a:endParaRPr lang="en-US"/>
          </a:p>
        </p:txBody>
      </p:sp>
      <p:sp>
        <p:nvSpPr>
          <p:cNvPr id="5"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4950437" y="980170"/>
            <a:ext cx="6695223" cy="4920297"/>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1" y="0"/>
            <a:ext cx="1350498"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1885071" y="0"/>
            <a:ext cx="9988274"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1923025" y="1925783"/>
            <a:ext cx="9950320" cy="4641272"/>
          </a:xfrm>
          <a:prstGeom prst="rect">
            <a:avLst/>
          </a:prstGeom>
        </p:spPr>
        <p:txBody>
          <a:bodyPr/>
          <a:lstStyle>
            <a:lvl1pPr marL="0" indent="0" algn="just">
              <a:buNone/>
              <a:defRPr sz="1800">
                <a:solidFill>
                  <a:schemeClr val="tx1"/>
                </a:solidFill>
              </a:defRPr>
            </a:lvl1pPr>
            <a:lvl2pPr marL="452438" indent="4763" algn="just">
              <a:buNone/>
              <a:defRPr sz="1800">
                <a:solidFill>
                  <a:schemeClr val="tx1"/>
                </a:solidFill>
              </a:defRPr>
            </a:lvl2pPr>
            <a:lvl3pPr marL="893763" indent="20638" algn="just">
              <a:buNone/>
              <a:tabLst>
                <a:tab pos="1165225" algn="l"/>
              </a:tabLst>
              <a:defRPr sz="1800">
                <a:solidFill>
                  <a:schemeClr val="tx1"/>
                </a:solidFill>
              </a:defRPr>
            </a:lvl3pPr>
            <a:lvl4pPr marL="1346200" indent="0" algn="just">
              <a:buNone/>
              <a:defRPr sz="1800">
                <a:solidFill>
                  <a:schemeClr val="tx1"/>
                </a:solidFill>
              </a:defRPr>
            </a:lvl4pPr>
            <a:lvl5pPr marL="1798638" indent="0" algn="just">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Rectangle 16"/>
          <p:cNvSpPr/>
          <p:nvPr userDrawn="1"/>
        </p:nvSpPr>
        <p:spPr>
          <a:xfrm flipV="1">
            <a:off x="1954133" y="1434806"/>
            <a:ext cx="7862291" cy="5412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Tree>
    <p:extLst>
      <p:ext uri="{BB962C8B-B14F-4D97-AF65-F5344CB8AC3E}">
        <p14:creationId xmlns:p14="http://schemas.microsoft.com/office/powerpoint/2010/main" val="131028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flipH="1">
            <a:off x="-45719" y="0"/>
            <a:ext cx="361602"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98516" y="0"/>
            <a:ext cx="11274829"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598516" y="1925783"/>
            <a:ext cx="11274829" cy="4641272"/>
          </a:xfrm>
          <a:prstGeom prst="rect">
            <a:avLst/>
          </a:prstGeom>
        </p:spPr>
        <p:txBody>
          <a:bodyPr/>
          <a:lstStyle>
            <a:lvl1pPr marL="0" indent="0" algn="just">
              <a:buNone/>
              <a:defRPr sz="1800">
                <a:solidFill>
                  <a:schemeClr val="tx1"/>
                </a:solidFill>
              </a:defRPr>
            </a:lvl1pPr>
            <a:lvl2pPr marL="452438" indent="4763" algn="just">
              <a:buNone/>
              <a:defRPr sz="1800">
                <a:solidFill>
                  <a:schemeClr val="tx1"/>
                </a:solidFill>
              </a:defRPr>
            </a:lvl2pPr>
            <a:lvl3pPr marL="893763" indent="20638" algn="just">
              <a:buNone/>
              <a:tabLst>
                <a:tab pos="1165225" algn="l"/>
              </a:tabLst>
              <a:defRPr sz="1800">
                <a:solidFill>
                  <a:schemeClr val="tx1"/>
                </a:solidFill>
              </a:defRPr>
            </a:lvl3pPr>
            <a:lvl4pPr marL="1346200" indent="0" algn="just">
              <a:buNone/>
              <a:defRPr sz="1800">
                <a:solidFill>
                  <a:schemeClr val="tx1"/>
                </a:solidFill>
              </a:defRPr>
            </a:lvl4pPr>
            <a:lvl5pPr marL="1798638" indent="0" algn="just">
              <a:buNone/>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Rectangle 16"/>
          <p:cNvSpPr/>
          <p:nvPr userDrawn="1"/>
        </p:nvSpPr>
        <p:spPr>
          <a:xfrm flipV="1">
            <a:off x="642169" y="1434805"/>
            <a:ext cx="8875005" cy="5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Tree>
    <p:extLst>
      <p:ext uri="{BB962C8B-B14F-4D97-AF65-F5344CB8AC3E}">
        <p14:creationId xmlns:p14="http://schemas.microsoft.com/office/powerpoint/2010/main" val="131028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6111" y="0"/>
            <a:ext cx="11228580"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334083" y="1925783"/>
            <a:ext cx="11185913" cy="4641272"/>
          </a:xfrm>
          <a:prstGeom prst="rect">
            <a:avLst/>
          </a:prstGeom>
        </p:spPr>
        <p:txBody>
          <a:bodyPr/>
          <a:lstStyle>
            <a:lvl1pPr marL="0" indent="0" algn="just">
              <a:buNone/>
              <a:defRPr sz="1600">
                <a:solidFill>
                  <a:schemeClr val="tx1"/>
                </a:solidFill>
              </a:defRPr>
            </a:lvl1pPr>
            <a:lvl2pPr marL="452438" indent="4763" algn="just">
              <a:buNone/>
              <a:defRPr sz="1600">
                <a:solidFill>
                  <a:schemeClr val="tx1"/>
                </a:solidFill>
              </a:defRPr>
            </a:lvl2pPr>
            <a:lvl3pPr marL="893763" indent="20638" algn="just">
              <a:buNone/>
              <a:tabLst>
                <a:tab pos="1165225" algn="l"/>
              </a:tabLst>
              <a:defRPr sz="1600">
                <a:solidFill>
                  <a:schemeClr val="tx1"/>
                </a:solidFill>
              </a:defRPr>
            </a:lvl3pPr>
            <a:lvl4pPr marL="1346200" indent="0" algn="just">
              <a:buNone/>
              <a:defRPr sz="1600">
                <a:solidFill>
                  <a:schemeClr val="tx1"/>
                </a:solidFill>
              </a:defRPr>
            </a:lvl4pPr>
            <a:lvl5pPr marL="1798638" indent="0" algn="just">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5"/>
          <p:cNvSpPr>
            <a:spLocks noGrp="1"/>
          </p:cNvSpPr>
          <p:nvPr>
            <p:ph type="sldNum" sz="quarter" idx="4"/>
          </p:nvPr>
        </p:nvSpPr>
        <p:spPr>
          <a:xfrm>
            <a:off x="10075025"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Rectangle 16"/>
          <p:cNvSpPr/>
          <p:nvPr userDrawn="1"/>
        </p:nvSpPr>
        <p:spPr>
          <a:xfrm flipV="1">
            <a:off x="395173" y="1434806"/>
            <a:ext cx="7862291" cy="5412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7" name="Rectangle 6">
            <a:extLst>
              <a:ext uri="{FF2B5EF4-FFF2-40B4-BE49-F238E27FC236}">
                <a16:creationId xmlns:a16="http://schemas.microsoft.com/office/drawing/2014/main" id="{39919EF6-B417-4451-B188-C2C0ABEF2C95}"/>
              </a:ext>
            </a:extLst>
          </p:cNvPr>
          <p:cNvSpPr/>
          <p:nvPr userDrawn="1"/>
        </p:nvSpPr>
        <p:spPr>
          <a:xfrm>
            <a:off x="11853950" y="0"/>
            <a:ext cx="33805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28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9249295" y="0"/>
            <a:ext cx="294270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46672" y="0"/>
            <a:ext cx="7414794"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478647" y="1925783"/>
            <a:ext cx="7386619"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459305" y="1434807"/>
            <a:ext cx="7640823" cy="5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
        <p:nvSpPr>
          <p:cNvPr id="17"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8321871" y="727364"/>
            <a:ext cx="3399906" cy="5403272"/>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9249295" y="0"/>
            <a:ext cx="2942705"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46672" y="0"/>
            <a:ext cx="7414794"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478647" y="1925783"/>
            <a:ext cx="7386619"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459305" y="1434807"/>
            <a:ext cx="7640823" cy="5412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7216727" y="0"/>
            <a:ext cx="4975274"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46672" y="0"/>
            <a:ext cx="5743113"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478648" y="1925783"/>
            <a:ext cx="5721290"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459306" y="1434806"/>
            <a:ext cx="5786750" cy="704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
        <p:nvSpPr>
          <p:cNvPr id="17"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6639951" y="457200"/>
            <a:ext cx="5081826" cy="59436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6454588" y="460865"/>
            <a:ext cx="5737413" cy="32613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46672" y="1662545"/>
            <a:ext cx="5743113" cy="2050645"/>
          </a:xfrm>
          <a:prstGeom prst="rect">
            <a:avLst/>
          </a:prstGeom>
        </p:spPr>
        <p:txBody>
          <a:bodyPr anchor="b"/>
          <a:lstStyle>
            <a:lvl1pPr marL="0" indent="0" algn="l">
              <a:buNone/>
              <a:defRPr sz="36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478648" y="4099560"/>
            <a:ext cx="5721290" cy="2467494"/>
          </a:xfrm>
          <a:prstGeom prst="rect">
            <a:avLst/>
          </a:prstGeom>
        </p:spPr>
        <p:txBody>
          <a:bodyPr/>
          <a:lstStyle>
            <a:lvl1pPr marL="0" indent="0" algn="just">
              <a:buNone/>
              <a:defRPr sz="1800">
                <a:solidFill>
                  <a:schemeClr val="tx1"/>
                </a:solidFill>
              </a:defRPr>
            </a:lvl1pPr>
            <a:lvl2pPr algn="just">
              <a:buNone/>
              <a:defRPr sz="2000">
                <a:solidFill>
                  <a:schemeClr val="tx1"/>
                </a:solidFill>
              </a:defRPr>
            </a:lvl2pPr>
            <a:lvl3pPr algn="just">
              <a:buNone/>
              <a:defRPr sz="2000">
                <a:solidFill>
                  <a:schemeClr val="tx1"/>
                </a:solidFill>
              </a:defRPr>
            </a:lvl3pPr>
            <a:lvl4pPr algn="just">
              <a:buNone/>
              <a:defRPr sz="2000">
                <a:solidFill>
                  <a:schemeClr val="tx1"/>
                </a:solidFill>
              </a:defRPr>
            </a:lvl4pPr>
            <a:lvl5pPr algn="just">
              <a:buNone/>
              <a:defRPr sz="2000">
                <a:solidFill>
                  <a:schemeClr val="tx1"/>
                </a:solidFill>
              </a:defRPr>
            </a:lvl5pPr>
          </a:lstStyle>
          <a:p>
            <a:pPr lvl="0"/>
            <a:r>
              <a:rPr lang="en-US"/>
              <a:t>Click to edit Master text styles</a:t>
            </a:r>
          </a:p>
        </p:txBody>
      </p:sp>
      <p:sp>
        <p:nvSpPr>
          <p:cNvPr id="11" name="Rectangle 10"/>
          <p:cNvSpPr/>
          <p:nvPr userDrawn="1"/>
        </p:nvSpPr>
        <p:spPr>
          <a:xfrm flipV="1">
            <a:off x="459306" y="3751141"/>
            <a:ext cx="11732694" cy="893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7016466" y="457200"/>
            <a:ext cx="5175533" cy="3263462"/>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4991100" y="1412685"/>
            <a:ext cx="7200901" cy="418801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446673" y="2394066"/>
            <a:ext cx="4487278" cy="3180830"/>
          </a:xfrm>
          <a:prstGeom prst="rect">
            <a:avLst/>
          </a:prstGeom>
        </p:spPr>
        <p:txBody>
          <a:bodyPr anchor="b"/>
          <a:lstStyle>
            <a:lvl1pPr marL="0" indent="0" algn="l">
              <a:buNone/>
              <a:defRPr sz="36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1" name="Rectangle 10"/>
          <p:cNvSpPr/>
          <p:nvPr userDrawn="1"/>
        </p:nvSpPr>
        <p:spPr>
          <a:xfrm flipV="1">
            <a:off x="459306" y="5598991"/>
            <a:ext cx="11732694" cy="893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5696302" y="1409700"/>
            <a:ext cx="6495698" cy="4191000"/>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0" y="0"/>
            <a:ext cx="480364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579705" y="0"/>
            <a:ext cx="6181909"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5606996" y="1925783"/>
            <a:ext cx="6158419" cy="4641272"/>
          </a:xfrm>
          <a:prstGeom prst="rect">
            <a:avLst/>
          </a:prstGeom>
        </p:spPr>
        <p:txBody>
          <a:bodyPr/>
          <a:lstStyle>
            <a:lvl1pPr marL="0" indent="0" algn="just">
              <a:buNone/>
              <a:defRPr sz="1800">
                <a:solidFill>
                  <a:schemeClr val="tx1"/>
                </a:solidFill>
              </a:defRPr>
            </a:lvl1pPr>
            <a:lvl2pPr algn="just">
              <a:buNone/>
              <a:defRPr sz="1800">
                <a:solidFill>
                  <a:schemeClr val="tx1"/>
                </a:solidFill>
              </a:defRPr>
            </a:lvl2pPr>
            <a:lvl3pPr algn="just">
              <a:buNone/>
              <a:defRPr sz="1800">
                <a:solidFill>
                  <a:schemeClr val="tx1"/>
                </a:solidFill>
              </a:defRPr>
            </a:lvl3pPr>
            <a:lvl4pPr algn="just">
              <a:buNone/>
              <a:defRPr sz="1800">
                <a:solidFill>
                  <a:schemeClr val="tx1"/>
                </a:solidFill>
              </a:defRPr>
            </a:lvl4pPr>
            <a:lvl5pPr algn="just">
              <a:buNone/>
              <a:defRPr sz="1800">
                <a:solidFill>
                  <a:schemeClr val="tx1"/>
                </a:solidFill>
              </a:defRPr>
            </a:lvl5pPr>
          </a:lstStyle>
          <a:p>
            <a:pPr lvl="0"/>
            <a:r>
              <a:rPr lang="en-US"/>
              <a:t>Click to edit Master text styles</a:t>
            </a:r>
          </a:p>
        </p:txBody>
      </p:sp>
      <p:sp>
        <p:nvSpPr>
          <p:cNvPr id="11" name="Rectangle 10"/>
          <p:cNvSpPr/>
          <p:nvPr userDrawn="1"/>
        </p:nvSpPr>
        <p:spPr>
          <a:xfrm flipV="1">
            <a:off x="5620512" y="1434806"/>
            <a:ext cx="6343189" cy="648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17"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0" y="861527"/>
            <a:ext cx="5206482" cy="513494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Tree>
    <p:extLst>
      <p:ext uri="{BB962C8B-B14F-4D97-AF65-F5344CB8AC3E}">
        <p14:creationId xmlns:p14="http://schemas.microsoft.com/office/powerpoint/2010/main" val="1310287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6808573" y="0"/>
            <a:ext cx="5383427" cy="68580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8062" y="0"/>
            <a:ext cx="6181909"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330639" y="1925783"/>
            <a:ext cx="6158419"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368869" y="1434806"/>
            <a:ext cx="6343189" cy="648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B2AF6-8E7B-4726-B1FF-5C13717D22BC}"/>
              </a:ext>
            </a:extLst>
          </p:cNvPr>
          <p:cNvSpPr/>
          <p:nvPr userDrawn="1"/>
        </p:nvSpPr>
        <p:spPr>
          <a:xfrm>
            <a:off x="2" y="0"/>
            <a:ext cx="6090488"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800"/>
          </a:p>
        </p:txBody>
      </p:sp>
      <p:sp>
        <p:nvSpPr>
          <p:cNvPr id="3"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4000" b="1" baseline="0">
                <a:solidFill>
                  <a:schemeClr val="tx1">
                    <a:lumMod val="85000"/>
                    <a:lumOff val="15000"/>
                  </a:schemeClr>
                </a:solidFill>
                <a:latin typeface="+mj-lt"/>
                <a:cs typeface="Arial" pitchFamily="34" charset="0"/>
              </a:defRPr>
            </a:lvl1pPr>
          </a:lstStyle>
          <a:p>
            <a:pPr lvl="0"/>
            <a:r>
              <a:rPr lang="en-US" altLang="ko-KR"/>
              <a:t>BASIC LAYOUT</a:t>
            </a:r>
          </a:p>
        </p:txBody>
      </p:sp>
      <p:sp>
        <p:nvSpPr>
          <p:cNvPr id="5"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0" y="0"/>
            <a:ext cx="5383427" cy="6858001"/>
          </a:xfrm>
          <a:prstGeom prst="rect">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654804" y="0"/>
            <a:ext cx="6181909"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5657381" y="1925783"/>
            <a:ext cx="6186276"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5695611" y="1434806"/>
            <a:ext cx="6343189" cy="648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919EF6-B417-4451-B188-C2C0ABEF2C95}"/>
              </a:ext>
            </a:extLst>
          </p:cNvPr>
          <p:cNvSpPr/>
          <p:nvPr userDrawn="1"/>
        </p:nvSpPr>
        <p:spPr>
          <a:xfrm>
            <a:off x="0" y="0"/>
            <a:ext cx="5386647" cy="685800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5654804" y="0"/>
            <a:ext cx="6181909" cy="1413163"/>
          </a:xfrm>
          <a:prstGeom prst="rect">
            <a:avLst/>
          </a:prstGeom>
        </p:spPr>
        <p:txBody>
          <a:bodyPr anchor="b"/>
          <a:lstStyle>
            <a:lvl1pPr marL="0" indent="0" algn="l">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5657381" y="1925783"/>
            <a:ext cx="6186276" cy="4641272"/>
          </a:xfrm>
          <a:prstGeom prst="rect">
            <a:avLst/>
          </a:prstGeom>
        </p:spPr>
        <p:txBody>
          <a:bodyPr/>
          <a:lstStyle>
            <a:lvl1pPr algn="just">
              <a:defRPr sz="1800">
                <a:solidFill>
                  <a:schemeClr val="tx1"/>
                </a:solidFill>
              </a:defRPr>
            </a:lvl1pPr>
            <a:lvl2pPr algn="just">
              <a:defRPr sz="1800">
                <a:solidFill>
                  <a:schemeClr val="tx1"/>
                </a:solidFill>
              </a:defRPr>
            </a:lvl2pPr>
            <a:lvl3pPr algn="just">
              <a:defRPr sz="1800">
                <a:solidFill>
                  <a:schemeClr val="tx1"/>
                </a:solidFill>
              </a:defRPr>
            </a:lvl3pPr>
            <a:lvl4pPr algn="just">
              <a:defRPr sz="1800">
                <a:solidFill>
                  <a:schemeClr val="tx1"/>
                </a:solidFill>
              </a:defRPr>
            </a:lvl4pPr>
            <a:lvl5pPr algn="just">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flipV="1">
            <a:off x="5695611" y="1434806"/>
            <a:ext cx="6343189" cy="648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
        <p:nvSpPr>
          <p:cNvPr id="7" name="Picture Placeholder 16">
            <a:extLst>
              <a:ext uri="{FF2B5EF4-FFF2-40B4-BE49-F238E27FC236}">
                <a16:creationId xmlns:a16="http://schemas.microsoft.com/office/drawing/2014/main" id="{92571329-E44E-4B25-9AED-DA442AFD36CF}"/>
              </a:ext>
            </a:extLst>
          </p:cNvPr>
          <p:cNvSpPr>
            <a:spLocks noGrp="1"/>
          </p:cNvSpPr>
          <p:nvPr>
            <p:ph type="pic" sz="quarter" idx="15"/>
          </p:nvPr>
        </p:nvSpPr>
        <p:spPr>
          <a:xfrm>
            <a:off x="1" y="0"/>
            <a:ext cx="2433386" cy="2286000"/>
          </a:xfrm>
          <a:custGeom>
            <a:avLst/>
            <a:gdLst>
              <a:gd name="connsiteX0" fmla="*/ 0 w 2975428"/>
              <a:gd name="connsiteY0" fmla="*/ 0 h 2346292"/>
              <a:gd name="connsiteX1" fmla="*/ 2975428 w 2975428"/>
              <a:gd name="connsiteY1" fmla="*/ 0 h 2346292"/>
              <a:gd name="connsiteX2" fmla="*/ 2975428 w 2975428"/>
              <a:gd name="connsiteY2" fmla="*/ 2346292 h 2346292"/>
              <a:gd name="connsiteX3" fmla="*/ 0 w 2975428"/>
              <a:gd name="connsiteY3" fmla="*/ 2346292 h 2346292"/>
            </a:gdLst>
            <a:ahLst/>
            <a:cxnLst>
              <a:cxn ang="0">
                <a:pos x="connsiteX0" y="connsiteY0"/>
              </a:cxn>
              <a:cxn ang="0">
                <a:pos x="connsiteX1" y="connsiteY1"/>
              </a:cxn>
              <a:cxn ang="0">
                <a:pos x="connsiteX2" y="connsiteY2"/>
              </a:cxn>
              <a:cxn ang="0">
                <a:pos x="connsiteX3" y="connsiteY3"/>
              </a:cxn>
            </a:cxnLst>
            <a:rect l="l" t="t" r="r" b="b"/>
            <a:pathLst>
              <a:path w="2975428" h="2346292">
                <a:moveTo>
                  <a:pt x="0" y="0"/>
                </a:moveTo>
                <a:lnTo>
                  <a:pt x="2975428" y="0"/>
                </a:lnTo>
                <a:lnTo>
                  <a:pt x="2975428" y="2346292"/>
                </a:lnTo>
                <a:lnTo>
                  <a:pt x="0" y="2346292"/>
                </a:lnTo>
                <a:close/>
              </a:path>
            </a:pathLst>
          </a:custGeom>
          <a:ln w="28575">
            <a:noFill/>
          </a:ln>
        </p:spPr>
        <p:txBody>
          <a:bodyPr wrap="square" lIns="121917" tIns="60958" rIns="121917" bIns="60958">
            <a:noAutofit/>
          </a:bodyPr>
          <a:lstStyle>
            <a:lvl1pPr>
              <a:defRPr sz="1200"/>
            </a:lvl1pPr>
          </a:lstStyle>
          <a:p>
            <a:endParaRPr lang="en-ID"/>
          </a:p>
        </p:txBody>
      </p:sp>
      <p:sp>
        <p:nvSpPr>
          <p:cNvPr id="9" name="Picture Placeholder 16">
            <a:extLst>
              <a:ext uri="{FF2B5EF4-FFF2-40B4-BE49-F238E27FC236}">
                <a16:creationId xmlns:a16="http://schemas.microsoft.com/office/drawing/2014/main" id="{92571329-E44E-4B25-9AED-DA442AFD36CF}"/>
              </a:ext>
            </a:extLst>
          </p:cNvPr>
          <p:cNvSpPr>
            <a:spLocks noGrp="1"/>
          </p:cNvSpPr>
          <p:nvPr>
            <p:ph type="pic" sz="quarter" idx="22"/>
          </p:nvPr>
        </p:nvSpPr>
        <p:spPr>
          <a:xfrm>
            <a:off x="2412171" y="3465096"/>
            <a:ext cx="2678573" cy="3392904"/>
          </a:xfrm>
          <a:custGeom>
            <a:avLst/>
            <a:gdLst>
              <a:gd name="connsiteX0" fmla="*/ 0 w 2975428"/>
              <a:gd name="connsiteY0" fmla="*/ 0 h 2346292"/>
              <a:gd name="connsiteX1" fmla="*/ 2975428 w 2975428"/>
              <a:gd name="connsiteY1" fmla="*/ 0 h 2346292"/>
              <a:gd name="connsiteX2" fmla="*/ 2975428 w 2975428"/>
              <a:gd name="connsiteY2" fmla="*/ 2346292 h 2346292"/>
              <a:gd name="connsiteX3" fmla="*/ 0 w 2975428"/>
              <a:gd name="connsiteY3" fmla="*/ 2346292 h 2346292"/>
            </a:gdLst>
            <a:ahLst/>
            <a:cxnLst>
              <a:cxn ang="0">
                <a:pos x="connsiteX0" y="connsiteY0"/>
              </a:cxn>
              <a:cxn ang="0">
                <a:pos x="connsiteX1" y="connsiteY1"/>
              </a:cxn>
              <a:cxn ang="0">
                <a:pos x="connsiteX2" y="connsiteY2"/>
              </a:cxn>
              <a:cxn ang="0">
                <a:pos x="connsiteX3" y="connsiteY3"/>
              </a:cxn>
            </a:cxnLst>
            <a:rect l="l" t="t" r="r" b="b"/>
            <a:pathLst>
              <a:path w="2975428" h="2346292">
                <a:moveTo>
                  <a:pt x="0" y="0"/>
                </a:moveTo>
                <a:lnTo>
                  <a:pt x="2975428" y="0"/>
                </a:lnTo>
                <a:lnTo>
                  <a:pt x="2975428" y="2346292"/>
                </a:lnTo>
                <a:lnTo>
                  <a:pt x="0" y="2346292"/>
                </a:lnTo>
                <a:close/>
              </a:path>
            </a:pathLst>
          </a:custGeom>
          <a:ln w="28575">
            <a:noFill/>
          </a:ln>
        </p:spPr>
        <p:txBody>
          <a:bodyPr wrap="square" lIns="121917" tIns="60958" rIns="121917" bIns="60958">
            <a:noAutofit/>
          </a:bodyPr>
          <a:lstStyle>
            <a:lvl1pPr>
              <a:defRPr sz="1200"/>
            </a:lvl1pPr>
          </a:lstStyle>
          <a:p>
            <a:endParaRPr lang="en-ID"/>
          </a:p>
        </p:txBody>
      </p:sp>
      <p:sp>
        <p:nvSpPr>
          <p:cNvPr id="10" name="Picture Placeholder 16">
            <a:extLst>
              <a:ext uri="{FF2B5EF4-FFF2-40B4-BE49-F238E27FC236}">
                <a16:creationId xmlns:a16="http://schemas.microsoft.com/office/drawing/2014/main" id="{92571329-E44E-4B25-9AED-DA442AFD36CF}"/>
              </a:ext>
            </a:extLst>
          </p:cNvPr>
          <p:cNvSpPr>
            <a:spLocks noGrp="1"/>
          </p:cNvSpPr>
          <p:nvPr>
            <p:ph type="pic" sz="quarter" idx="23"/>
          </p:nvPr>
        </p:nvSpPr>
        <p:spPr>
          <a:xfrm>
            <a:off x="1" y="2292157"/>
            <a:ext cx="2400135" cy="2279842"/>
          </a:xfrm>
          <a:custGeom>
            <a:avLst/>
            <a:gdLst>
              <a:gd name="connsiteX0" fmla="*/ 0 w 2975428"/>
              <a:gd name="connsiteY0" fmla="*/ 0 h 2346292"/>
              <a:gd name="connsiteX1" fmla="*/ 2975428 w 2975428"/>
              <a:gd name="connsiteY1" fmla="*/ 0 h 2346292"/>
              <a:gd name="connsiteX2" fmla="*/ 2975428 w 2975428"/>
              <a:gd name="connsiteY2" fmla="*/ 2346292 h 2346292"/>
              <a:gd name="connsiteX3" fmla="*/ 0 w 2975428"/>
              <a:gd name="connsiteY3" fmla="*/ 2346292 h 2346292"/>
            </a:gdLst>
            <a:ahLst/>
            <a:cxnLst>
              <a:cxn ang="0">
                <a:pos x="connsiteX0" y="connsiteY0"/>
              </a:cxn>
              <a:cxn ang="0">
                <a:pos x="connsiteX1" y="connsiteY1"/>
              </a:cxn>
              <a:cxn ang="0">
                <a:pos x="connsiteX2" y="connsiteY2"/>
              </a:cxn>
              <a:cxn ang="0">
                <a:pos x="connsiteX3" y="connsiteY3"/>
              </a:cxn>
            </a:cxnLst>
            <a:rect l="l" t="t" r="r" b="b"/>
            <a:pathLst>
              <a:path w="2975428" h="2346292">
                <a:moveTo>
                  <a:pt x="0" y="0"/>
                </a:moveTo>
                <a:lnTo>
                  <a:pt x="2975428" y="0"/>
                </a:lnTo>
                <a:lnTo>
                  <a:pt x="2975428" y="2346292"/>
                </a:lnTo>
                <a:lnTo>
                  <a:pt x="0" y="2346292"/>
                </a:lnTo>
                <a:close/>
              </a:path>
            </a:pathLst>
          </a:custGeom>
          <a:ln w="28575">
            <a:noFill/>
          </a:ln>
        </p:spPr>
        <p:txBody>
          <a:bodyPr wrap="square" lIns="121917" tIns="60958" rIns="121917" bIns="60958">
            <a:noAutofit/>
          </a:bodyPr>
          <a:lstStyle>
            <a:lvl1pPr>
              <a:defRPr sz="1200"/>
            </a:lvl1pPr>
          </a:lstStyle>
          <a:p>
            <a:endParaRPr lang="en-ID"/>
          </a:p>
        </p:txBody>
      </p:sp>
      <p:sp>
        <p:nvSpPr>
          <p:cNvPr id="12" name="Picture Placeholder 16">
            <a:extLst>
              <a:ext uri="{FF2B5EF4-FFF2-40B4-BE49-F238E27FC236}">
                <a16:creationId xmlns:a16="http://schemas.microsoft.com/office/drawing/2014/main" id="{92571329-E44E-4B25-9AED-DA442AFD36CF}"/>
              </a:ext>
            </a:extLst>
          </p:cNvPr>
          <p:cNvSpPr>
            <a:spLocks noGrp="1"/>
          </p:cNvSpPr>
          <p:nvPr>
            <p:ph type="pic" sz="quarter" idx="24"/>
          </p:nvPr>
        </p:nvSpPr>
        <p:spPr>
          <a:xfrm>
            <a:off x="1" y="4578158"/>
            <a:ext cx="2400135" cy="2279842"/>
          </a:xfrm>
          <a:custGeom>
            <a:avLst/>
            <a:gdLst>
              <a:gd name="connsiteX0" fmla="*/ 0 w 2975428"/>
              <a:gd name="connsiteY0" fmla="*/ 0 h 2346292"/>
              <a:gd name="connsiteX1" fmla="*/ 2975428 w 2975428"/>
              <a:gd name="connsiteY1" fmla="*/ 0 h 2346292"/>
              <a:gd name="connsiteX2" fmla="*/ 2975428 w 2975428"/>
              <a:gd name="connsiteY2" fmla="*/ 2346292 h 2346292"/>
              <a:gd name="connsiteX3" fmla="*/ 0 w 2975428"/>
              <a:gd name="connsiteY3" fmla="*/ 2346292 h 2346292"/>
            </a:gdLst>
            <a:ahLst/>
            <a:cxnLst>
              <a:cxn ang="0">
                <a:pos x="connsiteX0" y="connsiteY0"/>
              </a:cxn>
              <a:cxn ang="0">
                <a:pos x="connsiteX1" y="connsiteY1"/>
              </a:cxn>
              <a:cxn ang="0">
                <a:pos x="connsiteX2" y="connsiteY2"/>
              </a:cxn>
              <a:cxn ang="0">
                <a:pos x="connsiteX3" y="connsiteY3"/>
              </a:cxn>
            </a:cxnLst>
            <a:rect l="l" t="t" r="r" b="b"/>
            <a:pathLst>
              <a:path w="2975428" h="2346292">
                <a:moveTo>
                  <a:pt x="0" y="0"/>
                </a:moveTo>
                <a:lnTo>
                  <a:pt x="2975428" y="0"/>
                </a:lnTo>
                <a:lnTo>
                  <a:pt x="2975428" y="2346292"/>
                </a:lnTo>
                <a:lnTo>
                  <a:pt x="0" y="2346292"/>
                </a:lnTo>
                <a:close/>
              </a:path>
            </a:pathLst>
          </a:custGeom>
          <a:ln w="28575">
            <a:noFill/>
          </a:ln>
        </p:spPr>
        <p:txBody>
          <a:bodyPr wrap="square" lIns="121917" tIns="60958" rIns="121917" bIns="60958">
            <a:noAutofit/>
          </a:bodyPr>
          <a:lstStyle>
            <a:lvl1pPr>
              <a:defRPr sz="1200"/>
            </a:lvl1pPr>
          </a:lstStyle>
          <a:p>
            <a:endParaRPr lang="en-ID"/>
          </a:p>
        </p:txBody>
      </p:sp>
      <p:sp>
        <p:nvSpPr>
          <p:cNvPr id="8" name="Picture Placeholder 16">
            <a:extLst>
              <a:ext uri="{FF2B5EF4-FFF2-40B4-BE49-F238E27FC236}">
                <a16:creationId xmlns:a16="http://schemas.microsoft.com/office/drawing/2014/main" id="{92571329-E44E-4B25-9AED-DA442AFD36CF}"/>
              </a:ext>
            </a:extLst>
          </p:cNvPr>
          <p:cNvSpPr>
            <a:spLocks noGrp="1"/>
          </p:cNvSpPr>
          <p:nvPr>
            <p:ph type="pic" sz="quarter" idx="16"/>
          </p:nvPr>
        </p:nvSpPr>
        <p:spPr>
          <a:xfrm>
            <a:off x="2406037" y="0"/>
            <a:ext cx="2681715" cy="3465095"/>
          </a:xfrm>
          <a:custGeom>
            <a:avLst/>
            <a:gdLst>
              <a:gd name="connsiteX0" fmla="*/ 0 w 2975428"/>
              <a:gd name="connsiteY0" fmla="*/ 0 h 2346292"/>
              <a:gd name="connsiteX1" fmla="*/ 2975428 w 2975428"/>
              <a:gd name="connsiteY1" fmla="*/ 0 h 2346292"/>
              <a:gd name="connsiteX2" fmla="*/ 2975428 w 2975428"/>
              <a:gd name="connsiteY2" fmla="*/ 2346292 h 2346292"/>
              <a:gd name="connsiteX3" fmla="*/ 0 w 2975428"/>
              <a:gd name="connsiteY3" fmla="*/ 2346292 h 2346292"/>
            </a:gdLst>
            <a:ahLst/>
            <a:cxnLst>
              <a:cxn ang="0">
                <a:pos x="connsiteX0" y="connsiteY0"/>
              </a:cxn>
              <a:cxn ang="0">
                <a:pos x="connsiteX1" y="connsiteY1"/>
              </a:cxn>
              <a:cxn ang="0">
                <a:pos x="connsiteX2" y="connsiteY2"/>
              </a:cxn>
              <a:cxn ang="0">
                <a:pos x="connsiteX3" y="connsiteY3"/>
              </a:cxn>
            </a:cxnLst>
            <a:rect l="l" t="t" r="r" b="b"/>
            <a:pathLst>
              <a:path w="2975428" h="2346292">
                <a:moveTo>
                  <a:pt x="0" y="0"/>
                </a:moveTo>
                <a:lnTo>
                  <a:pt x="2975428" y="0"/>
                </a:lnTo>
                <a:lnTo>
                  <a:pt x="2975428" y="2346292"/>
                </a:lnTo>
                <a:lnTo>
                  <a:pt x="0" y="2346292"/>
                </a:lnTo>
                <a:close/>
              </a:path>
            </a:pathLst>
          </a:custGeom>
          <a:ln w="28575">
            <a:noFill/>
          </a:ln>
        </p:spPr>
        <p:txBody>
          <a:bodyPr wrap="square" lIns="121917" tIns="60958" rIns="121917" bIns="60958">
            <a:noAutofit/>
          </a:bodyPr>
          <a:lstStyle>
            <a:lvl1pPr>
              <a:defRPr sz="1200"/>
            </a:lvl1pPr>
          </a:lstStyle>
          <a:p>
            <a:endParaRPr lang="en-ID"/>
          </a:p>
        </p:txBody>
      </p:sp>
    </p:spTree>
    <p:extLst>
      <p:ext uri="{BB962C8B-B14F-4D97-AF65-F5344CB8AC3E}">
        <p14:creationId xmlns:p14="http://schemas.microsoft.com/office/powerpoint/2010/main" val="1310287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46525" y="320843"/>
            <a:ext cx="11476508" cy="1092320"/>
          </a:xfrm>
          <a:prstGeom prst="rect">
            <a:avLst/>
          </a:prstGeom>
        </p:spPr>
        <p:txBody>
          <a:bodyPr anchor="b"/>
          <a:lstStyle>
            <a:lvl1pPr marL="0" indent="0" algn="ctr">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351820" y="1925783"/>
            <a:ext cx="11471224" cy="4571270"/>
          </a:xfrm>
          <a:prstGeom prst="rect">
            <a:avLst/>
          </a:prstGeom>
          <a:ln w="38100">
            <a:solidFill>
              <a:schemeClr val="tx1">
                <a:lumMod val="50000"/>
                <a:lumOff val="50000"/>
              </a:schemeClr>
            </a:solidFill>
          </a:ln>
        </p:spPr>
        <p:txBody>
          <a:bodyPr/>
          <a:lstStyle>
            <a:lvl1pPr algn="just">
              <a:defRPr sz="2000">
                <a:solidFill>
                  <a:schemeClr val="tx1"/>
                </a:solidFill>
              </a:defRPr>
            </a:lvl1pPr>
            <a:lvl2pPr algn="just">
              <a:defRPr sz="2000">
                <a:solidFill>
                  <a:schemeClr val="tx1"/>
                </a:solidFill>
              </a:defRPr>
            </a:lvl2pPr>
            <a:lvl3pPr algn="just">
              <a:defRPr sz="2000">
                <a:solidFill>
                  <a:schemeClr val="tx1"/>
                </a:solidFill>
              </a:defRPr>
            </a:lvl3pPr>
            <a:lvl4pPr algn="just">
              <a:defRPr sz="2000">
                <a:solidFill>
                  <a:schemeClr val="tx1"/>
                </a:solidFill>
              </a:defRPr>
            </a:lvl4pPr>
            <a:lvl5pPr algn="just">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oogle Shape;819;p52"/>
          <p:cNvGrpSpPr/>
          <p:nvPr userDrawn="1"/>
        </p:nvGrpSpPr>
        <p:grpSpPr>
          <a:xfrm>
            <a:off x="10990935" y="5656935"/>
            <a:ext cx="1201065" cy="1201065"/>
            <a:chOff x="6941050" y="3555000"/>
            <a:chExt cx="1588500" cy="1588500"/>
          </a:xfrm>
          <a:solidFill>
            <a:srgbClr val="0070C0"/>
          </a:solidFill>
        </p:grpSpPr>
        <p:sp>
          <p:nvSpPr>
            <p:cNvPr id="7" name="Google Shape;820;p52"/>
            <p:cNvSpPr/>
            <p:nvPr/>
          </p:nvSpPr>
          <p:spPr>
            <a:xfrm>
              <a:off x="6941050" y="4782300"/>
              <a:ext cx="1588500" cy="3612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21;p52"/>
            <p:cNvSpPr/>
            <p:nvPr/>
          </p:nvSpPr>
          <p:spPr>
            <a:xfrm rot="5400000">
              <a:off x="7554692" y="4168650"/>
              <a:ext cx="1588500" cy="3612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822;p52"/>
          <p:cNvGrpSpPr/>
          <p:nvPr userDrawn="1"/>
        </p:nvGrpSpPr>
        <p:grpSpPr>
          <a:xfrm rot="10800000">
            <a:off x="-101" y="-78"/>
            <a:ext cx="1101784" cy="1101784"/>
            <a:chOff x="6941050" y="3555000"/>
            <a:chExt cx="1588500" cy="1588500"/>
          </a:xfrm>
          <a:solidFill>
            <a:srgbClr val="0070C0"/>
          </a:solidFill>
        </p:grpSpPr>
        <p:sp>
          <p:nvSpPr>
            <p:cNvPr id="10" name="Google Shape;823;p52"/>
            <p:cNvSpPr/>
            <p:nvPr/>
          </p:nvSpPr>
          <p:spPr>
            <a:xfrm>
              <a:off x="6941050" y="4782300"/>
              <a:ext cx="1588500" cy="3612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24;p52"/>
            <p:cNvSpPr/>
            <p:nvPr/>
          </p:nvSpPr>
          <p:spPr>
            <a:xfrm rot="5400000">
              <a:off x="7554692" y="4168650"/>
              <a:ext cx="1588500" cy="3612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1971" y="320843"/>
            <a:ext cx="11525615" cy="782743"/>
          </a:xfrm>
          <a:prstGeom prst="rect">
            <a:avLst/>
          </a:prstGeom>
        </p:spPr>
        <p:txBody>
          <a:bodyPr anchor="b"/>
          <a:lstStyle>
            <a:lvl1pPr marL="0" indent="0" algn="ctr">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327277" y="1698171"/>
            <a:ext cx="11520309" cy="4550229"/>
          </a:xfrm>
          <a:prstGeom prst="rect">
            <a:avLst/>
          </a:prstGeom>
        </p:spPr>
        <p:txBody>
          <a:bodyPr/>
          <a:lstStyle>
            <a:lvl1pPr marL="0" indent="0" algn="just">
              <a:lnSpc>
                <a:spcPts val="2000"/>
              </a:lnSpc>
              <a:buNone/>
              <a:defRPr sz="1600">
                <a:solidFill>
                  <a:schemeClr val="tx1"/>
                </a:solidFill>
              </a:defRPr>
            </a:lvl1pPr>
            <a:lvl2pPr marL="441325" indent="0" algn="just">
              <a:lnSpc>
                <a:spcPts val="2000"/>
              </a:lnSpc>
              <a:buNone/>
              <a:defRPr sz="1600">
                <a:solidFill>
                  <a:schemeClr val="tx1"/>
                </a:solidFill>
              </a:defRPr>
            </a:lvl2pPr>
            <a:lvl3pPr algn="just">
              <a:lnSpc>
                <a:spcPts val="2000"/>
              </a:lnSpc>
              <a:defRPr sz="1600">
                <a:solidFill>
                  <a:schemeClr val="tx1"/>
                </a:solidFill>
              </a:defRPr>
            </a:lvl3pPr>
            <a:lvl4pPr algn="just">
              <a:lnSpc>
                <a:spcPts val="2000"/>
              </a:lnSpc>
              <a:defRPr sz="1600">
                <a:solidFill>
                  <a:schemeClr val="tx1"/>
                </a:solidFill>
              </a:defRPr>
            </a:lvl4pPr>
            <a:lvl5pPr algn="just">
              <a:lnSpc>
                <a:spcPts val="2000"/>
              </a:lnSpc>
              <a:defRPr sz="1600">
                <a:solidFill>
                  <a:schemeClr val="tx1"/>
                </a:solidFill>
              </a:defRPr>
            </a:lvl5pPr>
          </a:lstStyle>
          <a:p>
            <a:pPr lvl="0"/>
            <a:r>
              <a:rPr lang="en-US"/>
              <a:t>Click to edit Master text styles</a:t>
            </a:r>
          </a:p>
          <a:p>
            <a:pPr lvl="1"/>
            <a:r>
              <a:rPr lang="en-US"/>
              <a:t>Second level</a:t>
            </a: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cxnSp>
        <p:nvCxnSpPr>
          <p:cNvPr id="5" name="Straight Connector 4">
            <a:extLst>
              <a:ext uri="{FF2B5EF4-FFF2-40B4-BE49-F238E27FC236}">
                <a16:creationId xmlns:a16="http://schemas.microsoft.com/office/drawing/2014/main" id="{6E6F65D3-6563-4713-9BE8-7CF9A9390645}"/>
              </a:ext>
            </a:extLst>
          </p:cNvPr>
          <p:cNvCxnSpPr>
            <a:cxnSpLocks/>
          </p:cNvCxnSpPr>
          <p:nvPr userDrawn="1"/>
        </p:nvCxnSpPr>
        <p:spPr>
          <a:xfrm>
            <a:off x="0" y="6430962"/>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163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1971" y="320843"/>
            <a:ext cx="11525615" cy="782743"/>
          </a:xfrm>
          <a:prstGeom prst="rect">
            <a:avLst/>
          </a:prstGeom>
        </p:spPr>
        <p:txBody>
          <a:bodyPr anchor="b"/>
          <a:lstStyle>
            <a:lvl1pPr marL="0" indent="0" algn="ctr">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1322" name="Content Placeholder 2"/>
          <p:cNvSpPr>
            <a:spLocks noGrp="1"/>
          </p:cNvSpPr>
          <p:nvPr>
            <p:ph idx="1"/>
          </p:nvPr>
        </p:nvSpPr>
        <p:spPr>
          <a:xfrm>
            <a:off x="327277" y="1698171"/>
            <a:ext cx="11520309" cy="4550229"/>
          </a:xfrm>
          <a:prstGeom prst="rect">
            <a:avLst/>
          </a:prstGeom>
        </p:spPr>
        <p:txBody>
          <a:bodyPr/>
          <a:lstStyle>
            <a:lvl1pPr marL="0" indent="0" algn="just">
              <a:lnSpc>
                <a:spcPts val="2000"/>
              </a:lnSpc>
              <a:buNone/>
              <a:defRPr sz="1600">
                <a:solidFill>
                  <a:schemeClr val="tx1"/>
                </a:solidFill>
              </a:defRPr>
            </a:lvl1pPr>
            <a:lvl2pPr marL="441325" indent="0" algn="just">
              <a:lnSpc>
                <a:spcPts val="2000"/>
              </a:lnSpc>
              <a:buNone/>
              <a:defRPr sz="1600">
                <a:solidFill>
                  <a:schemeClr val="tx1"/>
                </a:solidFill>
              </a:defRPr>
            </a:lvl2pPr>
            <a:lvl3pPr algn="just">
              <a:lnSpc>
                <a:spcPts val="2000"/>
              </a:lnSpc>
              <a:defRPr sz="1600">
                <a:solidFill>
                  <a:schemeClr val="tx1"/>
                </a:solidFill>
              </a:defRPr>
            </a:lvl3pPr>
            <a:lvl4pPr algn="just">
              <a:lnSpc>
                <a:spcPts val="2000"/>
              </a:lnSpc>
              <a:defRPr sz="1600">
                <a:solidFill>
                  <a:schemeClr val="tx1"/>
                </a:solidFill>
              </a:defRPr>
            </a:lvl4pPr>
            <a:lvl5pPr algn="just">
              <a:lnSpc>
                <a:spcPts val="2000"/>
              </a:lnSpc>
              <a:defRPr sz="1600">
                <a:solidFill>
                  <a:schemeClr val="tx1"/>
                </a:solidFill>
              </a:defRPr>
            </a:lvl5pPr>
          </a:lstStyle>
          <a:p>
            <a:pPr lvl="0"/>
            <a:r>
              <a:rPr lang="en-US"/>
              <a:t>Click to edit Master text styles</a:t>
            </a:r>
          </a:p>
          <a:p>
            <a:pPr lvl="1"/>
            <a:r>
              <a:rPr lang="en-US"/>
              <a:t>Second level</a:t>
            </a:r>
          </a:p>
        </p:txBody>
      </p:sp>
      <p:sp>
        <p:nvSpPr>
          <p:cNvPr id="1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cxnSp>
        <p:nvCxnSpPr>
          <p:cNvPr id="5" name="Straight Connector 4">
            <a:extLst>
              <a:ext uri="{FF2B5EF4-FFF2-40B4-BE49-F238E27FC236}">
                <a16:creationId xmlns:a16="http://schemas.microsoft.com/office/drawing/2014/main" id="{6E6F65D3-6563-4713-9BE8-7CF9A9390645}"/>
              </a:ext>
            </a:extLst>
          </p:cNvPr>
          <p:cNvCxnSpPr>
            <a:cxnSpLocks/>
          </p:cNvCxnSpPr>
          <p:nvPr userDrawn="1"/>
        </p:nvCxnSpPr>
        <p:spPr>
          <a:xfrm>
            <a:off x="0" y="6430962"/>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2192000" cy="1163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0287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406009"/>
            <a:ext cx="11573197" cy="724247"/>
          </a:xfrm>
          <a:prstGeom prst="rect">
            <a:avLst/>
          </a:prstGeom>
        </p:spPr>
        <p:txBody>
          <a:bodyPr anchor="ctr"/>
          <a:lstStyle>
            <a:lvl1pPr marL="0" indent="0" algn="ctr">
              <a:buNone/>
              <a:defRPr sz="3200" b="1" baseline="0">
                <a:solidFill>
                  <a:schemeClr val="tx1">
                    <a:lumMod val="85000"/>
                    <a:lumOff val="15000"/>
                  </a:schemeClr>
                </a:solidFill>
                <a:latin typeface="Tahoma" pitchFamily="34" charset="0"/>
                <a:ea typeface="Tahoma" pitchFamily="34" charset="0"/>
                <a:cs typeface="Tahoma" pitchFamily="34" charset="0"/>
              </a:defRPr>
            </a:lvl1pPr>
          </a:lstStyle>
          <a:p>
            <a:pPr lvl="0"/>
            <a:r>
              <a:rPr lang="en-US" altLang="ko-KR"/>
              <a:t>BASIC LAYOUT</a:t>
            </a:r>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p:nvCxnSpPr>
        <p:spPr>
          <a:xfrm>
            <a:off x="0" y="6430962"/>
            <a:ext cx="12192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
        <p:nvSpPr>
          <p:cNvPr id="10" name="Rectangle 9"/>
          <p:cNvSpPr/>
          <p:nvPr userDrawn="1"/>
        </p:nvSpPr>
        <p:spPr>
          <a:xfrm>
            <a:off x="0" y="0"/>
            <a:ext cx="12192000" cy="1163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877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CF9E78-6BBC-4373-8848-FD3950FEF73B}"/>
              </a:ext>
            </a:extLst>
          </p:cNvPr>
          <p:cNvSpPr/>
          <p:nvPr userDrawn="1"/>
        </p:nvSpPr>
        <p:spPr>
          <a:xfrm>
            <a:off x="0" y="-1"/>
            <a:ext cx="12192000" cy="415398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3200" b="1" baseline="0">
                <a:solidFill>
                  <a:schemeClr val="bg1"/>
                </a:solidFill>
                <a:latin typeface="Tahoma" pitchFamily="34" charset="0"/>
                <a:ea typeface="Tahoma" pitchFamily="34" charset="0"/>
                <a:cs typeface="Tahoma" pitchFamily="34" charset="0"/>
              </a:defRPr>
            </a:lvl1pPr>
          </a:lstStyle>
          <a:p>
            <a:pPr lvl="0"/>
            <a:r>
              <a:rPr lang="en-US" altLang="ko-KR"/>
              <a:t>BASIC LAYOUT</a:t>
            </a:r>
          </a:p>
        </p:txBody>
      </p:sp>
      <p:sp>
        <p:nvSpPr>
          <p:cNvPr id="5"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213205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Contents slide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CF9E78-6BBC-4373-8848-FD3950FEF73B}"/>
              </a:ext>
            </a:extLst>
          </p:cNvPr>
          <p:cNvSpPr/>
          <p:nvPr userDrawn="1"/>
        </p:nvSpPr>
        <p:spPr>
          <a:xfrm>
            <a:off x="0" y="3021496"/>
            <a:ext cx="12192000" cy="38365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5"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213205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4_Contents slide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CF9E78-6BBC-4373-8848-FD3950FEF73B}"/>
              </a:ext>
            </a:extLst>
          </p:cNvPr>
          <p:cNvSpPr/>
          <p:nvPr userDrawn="1"/>
        </p:nvSpPr>
        <p:spPr>
          <a:xfrm>
            <a:off x="0" y="3626068"/>
            <a:ext cx="12192000" cy="32319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3200" b="1" baseline="0">
                <a:solidFill>
                  <a:schemeClr val="tx1"/>
                </a:solidFill>
                <a:latin typeface="Tahoma" pitchFamily="34" charset="0"/>
                <a:ea typeface="Tahoma" pitchFamily="34" charset="0"/>
                <a:cs typeface="Tahoma" pitchFamily="34" charset="0"/>
              </a:defRPr>
            </a:lvl1pPr>
          </a:lstStyle>
          <a:p>
            <a:pPr lvl="0"/>
            <a:r>
              <a:rPr lang="en-US" altLang="ko-KR"/>
              <a:t>BASIC LAYOUT</a:t>
            </a:r>
          </a:p>
        </p:txBody>
      </p:sp>
      <p:sp>
        <p:nvSpPr>
          <p:cNvPr id="5"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213205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7" name="그림 개체 틀 8">
            <a:extLst>
              <a:ext uri="{FF2B5EF4-FFF2-40B4-BE49-F238E27FC236}">
                <a16:creationId xmlns:a16="http://schemas.microsoft.com/office/drawing/2014/main" id="{485B9B67-51AB-46DD-A495-7F8E099BA08E}"/>
              </a:ext>
            </a:extLst>
          </p:cNvPr>
          <p:cNvSpPr>
            <a:spLocks noGrp="1"/>
          </p:cNvSpPr>
          <p:nvPr>
            <p:ph type="pic" sz="quarter" idx="12" hasCustomPrompt="1"/>
          </p:nvPr>
        </p:nvSpPr>
        <p:spPr>
          <a:xfrm>
            <a:off x="0" y="-1"/>
            <a:ext cx="12192000" cy="3297837"/>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effectLst/>
              </a:defRPr>
            </a:lvl1pPr>
          </a:lstStyle>
          <a:p>
            <a:r>
              <a:rPr lang="en-US" altLang="ko-KR"/>
              <a:t>Your Picture Here</a:t>
            </a:r>
            <a:endParaRPr lang="ko-KR" altLang="en-US"/>
          </a:p>
        </p:txBody>
      </p:sp>
      <p:sp>
        <p:nvSpPr>
          <p:cNvPr id="2" name="Text Placeholder 9"/>
          <p:cNvSpPr>
            <a:spLocks noGrp="1"/>
          </p:cNvSpPr>
          <p:nvPr>
            <p:ph type="body" sz="quarter" idx="10" hasCustomPrompt="1"/>
          </p:nvPr>
        </p:nvSpPr>
        <p:spPr>
          <a:xfrm>
            <a:off x="323529" y="3427674"/>
            <a:ext cx="11573197" cy="662581"/>
          </a:xfrm>
          <a:prstGeom prst="rect">
            <a:avLst/>
          </a:prstGeom>
        </p:spPr>
        <p:txBody>
          <a:bodyPr anchor="ctr"/>
          <a:lstStyle>
            <a:lvl1pPr marL="0" indent="0" algn="ctr">
              <a:buNone/>
              <a:defRPr sz="3200" b="1" baseline="0">
                <a:solidFill>
                  <a:schemeClr val="tx1">
                    <a:lumMod val="85000"/>
                    <a:lumOff val="15000"/>
                  </a:schemeClr>
                </a:solidFill>
                <a:latin typeface="Tahoma" pitchFamily="34" charset="0"/>
                <a:ea typeface="Tahoma" pitchFamily="34" charset="0"/>
                <a:cs typeface="Tahoma" pitchFamily="34" charset="0"/>
              </a:defRPr>
            </a:lvl1pPr>
          </a:lstStyle>
          <a:p>
            <a:pPr lvl="0"/>
            <a:r>
              <a:rPr lang="en-US" altLang="ko-KR"/>
              <a:t>Basic Layout</a:t>
            </a:r>
          </a:p>
        </p:txBody>
      </p:sp>
      <p:cxnSp>
        <p:nvCxnSpPr>
          <p:cNvPr id="8" name="Straight Connector 7">
            <a:extLst>
              <a:ext uri="{FF2B5EF4-FFF2-40B4-BE49-F238E27FC236}">
                <a16:creationId xmlns:a16="http://schemas.microsoft.com/office/drawing/2014/main" id="{6E6F65D3-6563-4713-9BE8-7CF9A9390645}"/>
              </a:ext>
            </a:extLst>
          </p:cNvPr>
          <p:cNvCxnSpPr>
            <a:cxnSpLocks/>
          </p:cNvCxnSpPr>
          <p:nvPr userDrawn="1"/>
        </p:nvCxnSpPr>
        <p:spPr>
          <a:xfrm>
            <a:off x="0" y="6430962"/>
            <a:ext cx="12192000"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58400" y="6537960"/>
            <a:ext cx="2133600" cy="320040"/>
          </a:xfrm>
          <a:prstGeom prst="rect">
            <a:avLst/>
          </a:prstGeom>
        </p:spPr>
        <p:txBody>
          <a:bodyPr vert="horz" lIns="91440" tIns="45720" rIns="91440" bIns="45720" rtlCol="0" anchor="ctr"/>
          <a:lstStyle>
            <a:lvl1pPr algn="r">
              <a:defRPr sz="1400" b="1">
                <a:solidFill>
                  <a:schemeClr val="bg1"/>
                </a:solidFill>
              </a:defRPr>
            </a:lvl1pPr>
          </a:lstStyle>
          <a:p>
            <a:fld id="{E964E14E-19A3-407C-8417-6E5FF9F7AEE7}" type="slidenum">
              <a:rPr lang="en-GB" smtClean="0"/>
              <a:pPr/>
              <a:t>‹#›</a:t>
            </a:fld>
            <a:endParaRPr lang="en-GB"/>
          </a:p>
        </p:txBody>
      </p:sp>
      <p:sp>
        <p:nvSpPr>
          <p:cNvPr id="10" name="Content Placeholder 2"/>
          <p:cNvSpPr>
            <a:spLocks noGrp="1"/>
          </p:cNvSpPr>
          <p:nvPr>
            <p:ph idx="1"/>
          </p:nvPr>
        </p:nvSpPr>
        <p:spPr>
          <a:xfrm>
            <a:off x="276664" y="4283242"/>
            <a:ext cx="11638672" cy="1899880"/>
          </a:xfrm>
          <a:prstGeom prst="rect">
            <a:avLst/>
          </a:prstGeom>
        </p:spPr>
        <p:txBody>
          <a:bodyPr/>
          <a:lstStyle>
            <a:lvl1pPr algn="just">
              <a:defRPr sz="2000">
                <a:solidFill>
                  <a:schemeClr val="tx1"/>
                </a:solidFill>
              </a:defRPr>
            </a:lvl1pPr>
            <a:lvl2pPr algn="just">
              <a:defRPr sz="2000">
                <a:solidFill>
                  <a:schemeClr val="tx1"/>
                </a:solidFill>
              </a:defRPr>
            </a:lvl2pPr>
            <a:lvl3pPr algn="just">
              <a:defRPr sz="2000">
                <a:solidFill>
                  <a:schemeClr val="tx1"/>
                </a:solidFill>
              </a:defRPr>
            </a:lvl3pPr>
            <a:lvl4pPr algn="just">
              <a:defRPr sz="2000">
                <a:solidFill>
                  <a:schemeClr val="tx1"/>
                </a:solidFill>
              </a:defRPr>
            </a:lvl4pPr>
            <a:lvl5pPr algn="just">
              <a:defRPr sz="2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87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7254240" y="0"/>
            <a:ext cx="4937760" cy="6857999"/>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a:t>Your Picture Here and Sent to Back</a:t>
            </a:r>
            <a:endParaRPr lang="ko-KR" altLang="en-US"/>
          </a:p>
        </p:txBody>
      </p:sp>
      <p:sp>
        <p:nvSpPr>
          <p:cNvPr id="12" name="Picture Placeholder 2">
            <a:extLst>
              <a:ext uri="{FF2B5EF4-FFF2-40B4-BE49-F238E27FC236}">
                <a16:creationId xmlns:a16="http://schemas.microsoft.com/office/drawing/2014/main" id="{065C6B54-DDC7-4504-9020-1DB1163A8C87}"/>
              </a:ext>
            </a:extLst>
          </p:cNvPr>
          <p:cNvSpPr>
            <a:spLocks noGrp="1"/>
          </p:cNvSpPr>
          <p:nvPr>
            <p:ph type="pic" idx="12" hasCustomPrompt="1"/>
          </p:nvPr>
        </p:nvSpPr>
        <p:spPr>
          <a:xfrm>
            <a:off x="5554287" y="2394903"/>
            <a:ext cx="3399906" cy="2068192"/>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  and Bring to Front</a:t>
            </a:r>
            <a:endParaRPr lang="ko-KR" altLang="en-US"/>
          </a:p>
        </p:txBody>
      </p:sp>
      <p:sp>
        <p:nvSpPr>
          <p:cNvPr id="5" name="Slide Number Placeholder 5"/>
          <p:cNvSpPr>
            <a:spLocks noGrp="1"/>
          </p:cNvSpPr>
          <p:nvPr>
            <p:ph type="sldNum" sz="quarter" idx="4"/>
          </p:nvPr>
        </p:nvSpPr>
        <p:spPr>
          <a:xfrm>
            <a:off x="0" y="6537960"/>
            <a:ext cx="2133600" cy="320040"/>
          </a:xfrm>
          <a:prstGeom prst="rect">
            <a:avLst/>
          </a:prstGeom>
        </p:spPr>
        <p:txBody>
          <a:bodyPr vert="horz" lIns="91440" tIns="45720" rIns="91440" bIns="45720" rtlCol="0" anchor="ctr"/>
          <a:lstStyle>
            <a:lvl1pPr algn="l">
              <a:defRPr sz="1400" b="1">
                <a:solidFill>
                  <a:schemeClr val="tx1"/>
                </a:solidFill>
              </a:defRPr>
            </a:lvl1pPr>
          </a:lstStyle>
          <a:p>
            <a:fld id="{E964E14E-19A3-407C-8417-6E5FF9F7AEE7}" type="slidenum">
              <a:rPr lang="en-GB" smtClean="0"/>
              <a:pPr/>
              <a:t>‹#›</a:t>
            </a:fld>
            <a:endParaRPr lang="en-GB"/>
          </a:p>
        </p:txBody>
      </p:sp>
    </p:spTree>
    <p:extLst>
      <p:ext uri="{BB962C8B-B14F-4D97-AF65-F5344CB8AC3E}">
        <p14:creationId xmlns:p14="http://schemas.microsoft.com/office/powerpoint/2010/main" val="119148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0" y="0"/>
            <a:ext cx="12191999"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a:t>Your Picture Here and Sent to Back</a:t>
            </a:r>
            <a:endParaRPr lang="ko-KR" altLang="en-US"/>
          </a:p>
        </p:txBody>
      </p:sp>
    </p:spTree>
    <p:extLst>
      <p:ext uri="{BB962C8B-B14F-4D97-AF65-F5344CB8AC3E}">
        <p14:creationId xmlns:p14="http://schemas.microsoft.com/office/powerpoint/2010/main" val="31750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0" y="0"/>
            <a:ext cx="12191999" cy="5685692"/>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a:t>Your Picture Here and Sent to Back</a:t>
            </a:r>
            <a:endParaRPr lang="ko-KR" altLang="en-US"/>
          </a:p>
        </p:txBody>
      </p:sp>
    </p:spTree>
    <p:extLst>
      <p:ext uri="{BB962C8B-B14F-4D97-AF65-F5344CB8AC3E}">
        <p14:creationId xmlns:p14="http://schemas.microsoft.com/office/powerpoint/2010/main" val="31750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55" r:id="rId1"/>
    <p:sldLayoutId id="2147483766" r:id="rId2"/>
    <p:sldLayoutId id="2147483768" r:id="rId3"/>
    <p:sldLayoutId id="2147483792" r:id="rId4"/>
    <p:sldLayoutId id="2147483794" r:id="rId5"/>
    <p:sldLayoutId id="2147483764" r:id="rId6"/>
    <p:sldLayoutId id="2147483749" r:id="rId7"/>
    <p:sldLayoutId id="2147483752" r:id="rId8"/>
    <p:sldLayoutId id="2147483787" r:id="rId9"/>
    <p:sldLayoutId id="2147483765" r:id="rId10"/>
    <p:sldLayoutId id="2147483797" r:id="rId11"/>
    <p:sldLayoutId id="2147483796" r:id="rId12"/>
    <p:sldLayoutId id="2147483780" r:id="rId13"/>
    <p:sldLayoutId id="2147483798" r:id="rId14"/>
    <p:sldLayoutId id="2147483783" r:id="rId15"/>
    <p:sldLayoutId id="2147483789" r:id="rId16"/>
    <p:sldLayoutId id="2147483793" r:id="rId17"/>
    <p:sldLayoutId id="2147483782" r:id="rId18"/>
    <p:sldLayoutId id="2147483790" r:id="rId19"/>
    <p:sldLayoutId id="2147483795" r:id="rId20"/>
    <p:sldLayoutId id="2147483799" r:id="rId21"/>
    <p:sldLayoutId id="2147483777" r:id="rId22"/>
    <p:sldLayoutId id="2147483785" r:id="rId23"/>
    <p:sldLayoutId id="2147483800" r:id="rId24"/>
    <p:sldLayoutId id="2147483773" r:id="rId25"/>
  </p:sldLayoutIdLst>
  <p:hf hdr="0" ftr="0" dt="0"/>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tiff"/><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onlinelibrary.wiley.com/action/doSearch?ContribAuthorRaw=Mendias%2C+C+L" TargetMode="External"/><Relationship Id="rId3" Type="http://schemas.openxmlformats.org/officeDocument/2006/relationships/image" Target="../media/image2.tiff"/><Relationship Id="rId7" Type="http://schemas.openxmlformats.org/officeDocument/2006/relationships/hyperlink" Target="https://onlinelibrary.wiley.com/action/doSearch?ContribAuthorRaw=Awan%2C+T+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hyperlink" Target="https://onlinelibrary.wiley.com/action/doSearch?ContribAuthorRaw=Gumucio%2C+J+P" TargetMode="External"/><Relationship Id="rId5" Type="http://schemas.openxmlformats.org/officeDocument/2006/relationships/hyperlink" Target="https://onlinelibrary.wiley.com/action/doSearch?ContribAuthorRaw=Mead%2C+M+P" TargetMode="External"/><Relationship Id="rId4" Type="http://schemas.openxmlformats.org/officeDocument/2006/relationships/image" Target="../media/image13.jpeg"/><Relationship Id="rId9" Type="http://schemas.openxmlformats.org/officeDocument/2006/relationships/hyperlink" Target="https://onlinelibrary.wiley.com/action/doSearch?ContribAuthorRaw=Sugg%2C+K+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tif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tiff"/></Relationships>
</file>

<file path=ppt/slides/_rels/slide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tiff"/><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2.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tiff"/></Relationships>
</file>

<file path=ppt/slides/_rels/slide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tiff"/></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8" Type="http://schemas.openxmlformats.org/officeDocument/2006/relationships/hyperlink" Target="https://pubmed.ncbi.nlm.nih.gov/16998100/" TargetMode="External"/><Relationship Id="rId3" Type="http://schemas.openxmlformats.org/officeDocument/2006/relationships/hyperlink" Target="https://www.businesswire.com/news/home/20211125005965/en/Global-Tendinopathy-Market-to-2030---Insights-Epidemiology-and-Forecasts---ResearchAndMarkets.com" TargetMode="External"/><Relationship Id="rId7" Type="http://schemas.openxmlformats.org/officeDocument/2006/relationships/hyperlink" Target="https://pubmed.ncbi.nlm.nih.gov/27780771/" TargetMode="External"/><Relationship Id="rId2" Type="http://schemas.openxmlformats.org/officeDocument/2006/relationships/hyperlink" Target="https://www.orthogencare.com/conditions-treated/orthopaedics/chronic-tendon-injuries" TargetMode="External"/><Relationship Id="rId1" Type="http://schemas.openxmlformats.org/officeDocument/2006/relationships/slideLayout" Target="../slideLayouts/slideLayout12.xml"/><Relationship Id="rId6" Type="http://schemas.openxmlformats.org/officeDocument/2006/relationships/hyperlink" Target="https://pubmed.ncbi.nlm.nih.gov/19710216/" TargetMode="External"/><Relationship Id="rId5" Type="http://schemas.openxmlformats.org/officeDocument/2006/relationships/hyperlink" Target="https://www.ncbi.nlm.nih.gov/pmc/articles/PMC3761855/" TargetMode="External"/><Relationship Id="rId4" Type="http://schemas.openxmlformats.org/officeDocument/2006/relationships/hyperlink" Target="https://www.aafp.org/afp/2019/0801/p147.html" TargetMode="External"/><Relationship Id="rId9" Type="http://schemas.openxmlformats.org/officeDocument/2006/relationships/image" Target="../media/image2.tiff"/></Relationships>
</file>

<file path=ppt/slides/_rels/slide42.xml.rels><?xml version="1.0" encoding="UTF-8" standalone="yes"?>
<Relationships xmlns="http://schemas.openxmlformats.org/package/2006/relationships"><Relationship Id="rId8" Type="http://schemas.openxmlformats.org/officeDocument/2006/relationships/image" Target="../media/image2.tiff"/><Relationship Id="rId3" Type="http://schemas.openxmlformats.org/officeDocument/2006/relationships/hyperlink" Target="https://pubmed.ncbi.nlm.nih.gov/27468675/" TargetMode="External"/><Relationship Id="rId7" Type="http://schemas.openxmlformats.org/officeDocument/2006/relationships/hyperlink" Target="https://www.ncbi.nlm.nih.gov/pmc/articles/PMC7083985/" TargetMode="External"/><Relationship Id="rId2" Type="http://schemas.openxmlformats.org/officeDocument/2006/relationships/hyperlink" Target="https://pubmed.ncbi.nlm.nih.gov/28168130/" TargetMode="External"/><Relationship Id="rId1" Type="http://schemas.openxmlformats.org/officeDocument/2006/relationships/slideLayout" Target="../slideLayouts/slideLayout12.xml"/><Relationship Id="rId6" Type="http://schemas.openxmlformats.org/officeDocument/2006/relationships/hyperlink" Target="https://mss-ijmsr.com/view-pdf/?article=155927767921b5128130f926554923661KDvgw" TargetMode="External"/><Relationship Id="rId5" Type="http://schemas.openxmlformats.org/officeDocument/2006/relationships/hyperlink" Target="https://pubmed.ncbi.nlm.nih.gov/23997721/" TargetMode="External"/><Relationship Id="rId4" Type="http://schemas.openxmlformats.org/officeDocument/2006/relationships/hyperlink" Target="https://www.sciencedirect.com/science/article/abs/pii/S106018729780031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knee-pain-1d-1280x500.jpg"/>
          <p:cNvPicPr>
            <a:picLocks noGrp="1" noChangeAspect="1"/>
          </p:cNvPicPr>
          <p:nvPr>
            <p:ph type="pic" sz="quarter" idx="11"/>
          </p:nvPr>
        </p:nvPicPr>
        <p:blipFill>
          <a:blip r:embed="rId2"/>
          <a:srcRect l="15278" r="15278"/>
          <a:stretch>
            <a:fillRect/>
          </a:stretch>
        </p:blipFill>
        <p:spPr>
          <a:xfrm flipH="1">
            <a:off x="0" y="0"/>
            <a:ext cx="12191999" cy="6858000"/>
          </a:xfrm>
        </p:spPr>
      </p:pic>
      <p:sp>
        <p:nvSpPr>
          <p:cNvPr id="7" name="Rectangle 6">
            <a:extLst>
              <a:ext uri="{FF2B5EF4-FFF2-40B4-BE49-F238E27FC236}">
                <a16:creationId xmlns:a16="http://schemas.microsoft.com/office/drawing/2014/main" id="{35AD9142-460B-495E-8364-92A0093720F6}"/>
              </a:ext>
            </a:extLst>
          </p:cNvPr>
          <p:cNvSpPr/>
          <p:nvPr/>
        </p:nvSpPr>
        <p:spPr>
          <a:xfrm>
            <a:off x="-1" y="0"/>
            <a:ext cx="5357611" cy="6853473"/>
          </a:xfrm>
          <a:prstGeom prst="rect">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endParaRPr lang="en-ID" dirty="0"/>
          </a:p>
          <a:p>
            <a:pPr algn="ctr"/>
            <a:r>
              <a:rPr lang="en-ID" i="1" dirty="0"/>
              <a:t>Presented by</a:t>
            </a:r>
          </a:p>
          <a:p>
            <a:pPr algn="ctr"/>
            <a:endParaRPr lang="en-ID" i="1" dirty="0"/>
          </a:p>
          <a:p>
            <a:pPr algn="ctr"/>
            <a:r>
              <a:rPr lang="en-ID" b="1" dirty="0"/>
              <a:t>Wisler Saint-Vil, MD</a:t>
            </a:r>
          </a:p>
          <a:p>
            <a:pPr algn="ctr"/>
            <a:r>
              <a:rPr lang="en-ID" dirty="0"/>
              <a:t>Medical Director </a:t>
            </a:r>
          </a:p>
          <a:p>
            <a:pPr algn="ctr"/>
            <a:r>
              <a:rPr lang="en-ID" dirty="0"/>
              <a:t>MMH Sports Medicine Department </a:t>
            </a:r>
          </a:p>
          <a:p>
            <a:pPr algn="ctr"/>
            <a:r>
              <a:rPr lang="en-ID" dirty="0"/>
              <a:t>Date: 11/13/2022</a:t>
            </a:r>
          </a:p>
        </p:txBody>
      </p:sp>
      <p:sp>
        <p:nvSpPr>
          <p:cNvPr id="2049" name="Rectangle 1"/>
          <p:cNvSpPr>
            <a:spLocks noChangeArrowheads="1"/>
          </p:cNvSpPr>
          <p:nvPr/>
        </p:nvSpPr>
        <p:spPr bwMode="auto">
          <a:xfrm>
            <a:off x="543106" y="874455"/>
            <a:ext cx="42713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chemeClr val="bg1"/>
                </a:solidFill>
                <a:effectLst/>
                <a:latin typeface="Tahoma" pitchFamily="34" charset="0"/>
                <a:ea typeface="Tahoma" pitchFamily="34" charset="0"/>
                <a:cs typeface="Tahoma" pitchFamily="34" charset="0"/>
              </a:rPr>
              <a:t>Tendinopathy management with Percutaneous Needle Tenotomy and outcomes</a:t>
            </a:r>
          </a:p>
        </p:txBody>
      </p:sp>
      <p:pic>
        <p:nvPicPr>
          <p:cNvPr id="8" name="Picture 7">
            <a:extLst>
              <a:ext uri="{FF2B5EF4-FFF2-40B4-BE49-F238E27FC236}">
                <a16:creationId xmlns:a16="http://schemas.microsoft.com/office/drawing/2014/main" id="{B4F6035A-8E55-3345-A47C-E497A6F39B16}"/>
              </a:ext>
            </a:extLst>
          </p:cNvPr>
          <p:cNvPicPr>
            <a:picLocks noChangeAspect="1"/>
          </p:cNvPicPr>
          <p:nvPr/>
        </p:nvPicPr>
        <p:blipFill>
          <a:blip r:embed="rId3"/>
          <a:stretch>
            <a:fillRect/>
          </a:stretch>
        </p:blipFill>
        <p:spPr>
          <a:xfrm>
            <a:off x="11041368" y="5798457"/>
            <a:ext cx="1150631" cy="10595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Definitions of Tendon Pathology</a:t>
            </a:r>
          </a:p>
        </p:txBody>
      </p:sp>
      <p:sp>
        <p:nvSpPr>
          <p:cNvPr id="3" name="Slide Number Placeholder 2"/>
          <p:cNvSpPr>
            <a:spLocks noGrp="1"/>
          </p:cNvSpPr>
          <p:nvPr>
            <p:ph type="sldNum" sz="quarter" idx="4"/>
          </p:nvPr>
        </p:nvSpPr>
        <p:spPr/>
        <p:txBody>
          <a:bodyPr/>
          <a:lstStyle/>
          <a:p>
            <a:fld id="{E964E14E-19A3-407C-8417-6E5FF9F7AEE7}" type="slidenum">
              <a:rPr lang="en-GB" smtClean="0"/>
              <a:pPr/>
              <a:t>10</a:t>
            </a:fld>
            <a:endParaRPr lang="en-GB" dirty="0"/>
          </a:p>
        </p:txBody>
      </p:sp>
      <p:sp>
        <p:nvSpPr>
          <p:cNvPr id="5" name="Content Placeholder 4"/>
          <p:cNvSpPr>
            <a:spLocks noGrp="1"/>
          </p:cNvSpPr>
          <p:nvPr>
            <p:ph idx="4294967295"/>
          </p:nvPr>
        </p:nvSpPr>
        <p:spPr>
          <a:xfrm>
            <a:off x="370704" y="1618740"/>
            <a:ext cx="11450592" cy="1539804"/>
          </a:xfrm>
          <a:prstGeom prst="rect">
            <a:avLst/>
          </a:prstGeom>
        </p:spPr>
        <p:txBody>
          <a:bodyPr anchor="ctr">
            <a:normAutofit fontScale="70000" lnSpcReduction="20000"/>
          </a:bodyPr>
          <a:lstStyle/>
          <a:p>
            <a:pPr marL="173038" indent="-173038">
              <a:lnSpc>
                <a:spcPct val="120000"/>
              </a:lnSpc>
            </a:pPr>
            <a:r>
              <a:rPr lang="en-GB" dirty="0"/>
              <a:t>The terms tendinitis, tendinopathy, and tendinosis are commonly used when discussing tendon injuries, but these terms are often misconstrued.</a:t>
            </a:r>
          </a:p>
          <a:p>
            <a:pPr marL="173038" indent="-173038">
              <a:lnSpc>
                <a:spcPct val="120000"/>
              </a:lnSpc>
            </a:pPr>
            <a:r>
              <a:rPr lang="en-GB" dirty="0"/>
              <a:t>Tendinopathy is the most accurate clinical term for </a:t>
            </a:r>
            <a:r>
              <a:rPr lang="en-US" dirty="0"/>
              <a:t>describing tendon pain and unclear duration dysfunction</a:t>
            </a:r>
            <a:r>
              <a:rPr lang="en-GB" dirty="0"/>
              <a:t>.</a:t>
            </a:r>
          </a:p>
        </p:txBody>
      </p:sp>
      <p:graphicFrame>
        <p:nvGraphicFramePr>
          <p:cNvPr id="9" name="Diagram 8"/>
          <p:cNvGraphicFramePr/>
          <p:nvPr>
            <p:extLst>
              <p:ext uri="{D42A27DB-BD31-4B8C-83A1-F6EECF244321}">
                <p14:modId xmlns:p14="http://schemas.microsoft.com/office/powerpoint/2010/main" val="550894047"/>
              </p:ext>
            </p:extLst>
          </p:nvPr>
        </p:nvGraphicFramePr>
        <p:xfrm>
          <a:off x="1442850" y="4110537"/>
          <a:ext cx="9313917" cy="231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7" name="Picture 6">
            <a:extLst>
              <a:ext uri="{FF2B5EF4-FFF2-40B4-BE49-F238E27FC236}">
                <a16:creationId xmlns:a16="http://schemas.microsoft.com/office/drawing/2014/main" id="{43196AE5-7AF8-3247-9503-FBBEBE07B536}"/>
              </a:ext>
            </a:extLst>
          </p:cNvPr>
          <p:cNvPicPr>
            <a:picLocks noChangeAspect="1"/>
          </p:cNvPicPr>
          <p:nvPr/>
        </p:nvPicPr>
        <p:blipFill>
          <a:blip r:embed="rId8"/>
          <a:stretch>
            <a:fillRect/>
          </a:stretch>
        </p:blipFill>
        <p:spPr>
          <a:xfrm>
            <a:off x="11372045" y="2201"/>
            <a:ext cx="823597" cy="8235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Pathophysiology</a:t>
            </a:r>
          </a:p>
        </p:txBody>
      </p:sp>
      <p:sp>
        <p:nvSpPr>
          <p:cNvPr id="3" name="Content Placeholder 2"/>
          <p:cNvSpPr>
            <a:spLocks noGrp="1"/>
          </p:cNvSpPr>
          <p:nvPr>
            <p:ph idx="1"/>
          </p:nvPr>
        </p:nvSpPr>
        <p:spPr/>
        <p:txBody>
          <a:bodyPr>
            <a:normAutofit/>
          </a:bodyPr>
          <a:lstStyle/>
          <a:p>
            <a:pPr>
              <a:lnSpc>
                <a:spcPct val="110000"/>
              </a:lnSpc>
              <a:buFont typeface="Wingdings" panose="05000000000000000000" pitchFamily="2" charset="2"/>
              <a:buChar char="§"/>
            </a:pPr>
            <a:r>
              <a:rPr lang="en-GB" sz="2600" dirty="0"/>
              <a:t>Tendon structure</a:t>
            </a:r>
          </a:p>
          <a:p>
            <a:pPr lvl="2" algn="l">
              <a:lnSpc>
                <a:spcPct val="110000"/>
              </a:lnSpc>
              <a:buFont typeface="Courier New" panose="02070309020205020404" pitchFamily="49" charset="0"/>
              <a:buChar char="o"/>
            </a:pPr>
            <a:r>
              <a:rPr lang="en-GB" sz="2400" dirty="0"/>
              <a:t>Tenocytes =&gt; Mechanoreceptive cells</a:t>
            </a:r>
          </a:p>
          <a:p>
            <a:pPr lvl="2" algn="l">
              <a:lnSpc>
                <a:spcPct val="110000"/>
              </a:lnSpc>
              <a:buFont typeface="Courier New" panose="02070309020205020404" pitchFamily="49" charset="0"/>
              <a:buChar char="o"/>
            </a:pPr>
            <a:r>
              <a:rPr lang="en-GB" sz="2400" dirty="0"/>
              <a:t>Tenoblasts</a:t>
            </a:r>
          </a:p>
          <a:p>
            <a:pPr>
              <a:lnSpc>
                <a:spcPct val="110000"/>
              </a:lnSpc>
            </a:pPr>
            <a:r>
              <a:rPr lang="en-GB" sz="2600" dirty="0"/>
              <a:t>Tendon function</a:t>
            </a:r>
          </a:p>
          <a:p>
            <a:pPr>
              <a:lnSpc>
                <a:spcPct val="110000"/>
              </a:lnSpc>
            </a:pPr>
            <a:r>
              <a:rPr lang="en-GB" sz="2600" dirty="0"/>
              <a:t>Tendon blood supply </a:t>
            </a:r>
          </a:p>
          <a:p>
            <a:pPr lvl="2">
              <a:lnSpc>
                <a:spcPct val="110000"/>
              </a:lnSpc>
              <a:buFont typeface="Courier New" panose="02070309020205020404" pitchFamily="49" charset="0"/>
              <a:buChar char="o"/>
            </a:pPr>
            <a:r>
              <a:rPr lang="en-GB" sz="2400" dirty="0"/>
              <a:t> Hypovascular/watershed areas</a:t>
            </a:r>
          </a:p>
        </p:txBody>
      </p:sp>
      <p:sp>
        <p:nvSpPr>
          <p:cNvPr id="4" name="Slide Number Placeholder 3"/>
          <p:cNvSpPr>
            <a:spLocks noGrp="1"/>
          </p:cNvSpPr>
          <p:nvPr>
            <p:ph type="sldNum" sz="quarter" idx="4"/>
          </p:nvPr>
        </p:nvSpPr>
        <p:spPr/>
        <p:txBody>
          <a:bodyPr/>
          <a:lstStyle/>
          <a:p>
            <a:fld id="{E964E14E-19A3-407C-8417-6E5FF9F7AEE7}" type="slidenum">
              <a:rPr lang="en-GB" smtClean="0"/>
              <a:pPr/>
              <a:t>11</a:t>
            </a:fld>
            <a:endParaRPr lang="en-GB" dirty="0"/>
          </a:p>
        </p:txBody>
      </p:sp>
      <p:pic>
        <p:nvPicPr>
          <p:cNvPr id="148483" name="Picture 3"/>
          <p:cNvPicPr>
            <a:picLocks noGrp="1" noChangeAspect="1" noChangeArrowheads="1"/>
          </p:cNvPicPr>
          <p:nvPr>
            <p:ph type="pic" idx="4294967295"/>
          </p:nvPr>
        </p:nvPicPr>
        <p:blipFill>
          <a:blip r:embed="rId3"/>
          <a:srcRect l="1417" r="1417"/>
          <a:stretch>
            <a:fillRect/>
          </a:stretch>
        </p:blipFill>
        <p:spPr bwMode="auto">
          <a:xfrm>
            <a:off x="0" y="3983038"/>
            <a:ext cx="2501900" cy="2443162"/>
          </a:xfrm>
          <a:prstGeom prst="rect">
            <a:avLst/>
          </a:prstGeom>
          <a:noFill/>
          <a:ln w="9525">
            <a:noFill/>
            <a:miter lim="800000"/>
            <a:headEnd/>
            <a:tailEnd/>
          </a:ln>
          <a:effectLst/>
        </p:spPr>
      </p:pic>
      <p:pic>
        <p:nvPicPr>
          <p:cNvPr id="148484" name="Picture 4"/>
          <p:cNvPicPr>
            <a:picLocks noChangeAspect="1" noChangeArrowheads="1"/>
          </p:cNvPicPr>
          <p:nvPr/>
        </p:nvPicPr>
        <p:blipFill>
          <a:blip r:embed="rId4"/>
          <a:srcRect/>
          <a:stretch>
            <a:fillRect/>
          </a:stretch>
        </p:blipFill>
        <p:spPr bwMode="auto">
          <a:xfrm>
            <a:off x="0" y="460086"/>
            <a:ext cx="5084064" cy="3498061"/>
          </a:xfrm>
          <a:prstGeom prst="rect">
            <a:avLst/>
          </a:prstGeom>
          <a:noFill/>
          <a:ln w="9525">
            <a:noFill/>
            <a:miter lim="800000"/>
            <a:headEnd/>
            <a:tailEnd/>
          </a:ln>
          <a:effectLst/>
        </p:spPr>
      </p:pic>
      <p:pic>
        <p:nvPicPr>
          <p:cNvPr id="148485" name="Picture 5"/>
          <p:cNvPicPr>
            <a:picLocks noChangeAspect="1" noChangeArrowheads="1"/>
          </p:cNvPicPr>
          <p:nvPr/>
        </p:nvPicPr>
        <p:blipFill>
          <a:blip r:embed="rId5"/>
          <a:srcRect/>
          <a:stretch>
            <a:fillRect/>
          </a:stretch>
        </p:blipFill>
        <p:spPr bwMode="auto">
          <a:xfrm>
            <a:off x="2523744" y="3981698"/>
            <a:ext cx="2560320" cy="2449500"/>
          </a:xfrm>
          <a:prstGeom prst="rect">
            <a:avLst/>
          </a:prstGeom>
          <a:noFill/>
          <a:ln w="9525">
            <a:noFill/>
            <a:miter lim="800000"/>
            <a:headEnd/>
            <a:tailEnd/>
          </a:ln>
          <a:effectLst/>
        </p:spPr>
      </p:pic>
      <p:sp>
        <p:nvSpPr>
          <p:cNvPr id="9" name="Rectangle 8"/>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10" name="Picture 9">
            <a:extLst>
              <a:ext uri="{FF2B5EF4-FFF2-40B4-BE49-F238E27FC236}">
                <a16:creationId xmlns:a16="http://schemas.microsoft.com/office/drawing/2014/main" id="{883649A2-A82D-BB45-B08E-71E8C586C10D}"/>
              </a:ext>
            </a:extLst>
          </p:cNvPr>
          <p:cNvPicPr>
            <a:picLocks noChangeAspect="1"/>
          </p:cNvPicPr>
          <p:nvPr/>
        </p:nvPicPr>
        <p:blipFill>
          <a:blip r:embed="rId6"/>
          <a:stretch>
            <a:fillRect/>
          </a:stretch>
        </p:blipFill>
        <p:spPr>
          <a:xfrm>
            <a:off x="11372045" y="2201"/>
            <a:ext cx="823597" cy="8235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Pathophysiology</a:t>
            </a:r>
          </a:p>
        </p:txBody>
      </p:sp>
      <p:sp>
        <p:nvSpPr>
          <p:cNvPr id="3" name="Content Placeholder 2"/>
          <p:cNvSpPr>
            <a:spLocks noGrp="1"/>
          </p:cNvSpPr>
          <p:nvPr>
            <p:ph idx="1"/>
          </p:nvPr>
        </p:nvSpPr>
        <p:spPr/>
        <p:txBody>
          <a:bodyPr>
            <a:normAutofit/>
          </a:bodyPr>
          <a:lstStyle/>
          <a:p>
            <a:pPr>
              <a:lnSpc>
                <a:spcPct val="110000"/>
              </a:lnSpc>
              <a:buFont typeface="Courier New" panose="02070309020205020404" pitchFamily="49" charset="0"/>
              <a:buChar char="o"/>
            </a:pPr>
            <a:r>
              <a:rPr lang="en-GB" sz="2600" dirty="0"/>
              <a:t>Chronic tendinopathy pain</a:t>
            </a:r>
          </a:p>
          <a:p>
            <a:pPr lvl="1" algn="l">
              <a:lnSpc>
                <a:spcPct val="110000"/>
              </a:lnSpc>
            </a:pPr>
            <a:r>
              <a:rPr lang="en-GB" sz="2000" dirty="0"/>
              <a:t>The etiology of chronic tendinopathy pain is unclear but has been attributed to neovascularization, neurochemicals, and mechanical breakdown. </a:t>
            </a:r>
          </a:p>
          <a:p>
            <a:pPr lvl="1">
              <a:lnSpc>
                <a:spcPct val="110000"/>
              </a:lnSpc>
            </a:pPr>
            <a:r>
              <a:rPr lang="en-GB" sz="2000" dirty="0"/>
              <a:t>Presentation</a:t>
            </a:r>
          </a:p>
          <a:p>
            <a:pPr lvl="1">
              <a:lnSpc>
                <a:spcPct val="110000"/>
              </a:lnSpc>
            </a:pPr>
            <a:r>
              <a:rPr lang="en-US" sz="2000" dirty="0"/>
              <a:t>Modifiable and nonmodifiable risk factors</a:t>
            </a:r>
            <a:endParaRPr lang="en-GB" sz="2000" dirty="0"/>
          </a:p>
          <a:p>
            <a:pPr>
              <a:lnSpc>
                <a:spcPct val="110000"/>
              </a:lnSpc>
              <a:buFont typeface="Courier New" panose="02070309020205020404" pitchFamily="49" charset="0"/>
              <a:buChar char="o"/>
            </a:pPr>
            <a:r>
              <a:rPr lang="en-GB" sz="2600" dirty="0"/>
              <a:t>Tendinopathy prevention </a:t>
            </a:r>
          </a:p>
        </p:txBody>
      </p:sp>
      <p:sp>
        <p:nvSpPr>
          <p:cNvPr id="4" name="Slide Number Placeholder 3"/>
          <p:cNvSpPr>
            <a:spLocks noGrp="1"/>
          </p:cNvSpPr>
          <p:nvPr>
            <p:ph type="sldNum" sz="quarter" idx="4"/>
          </p:nvPr>
        </p:nvSpPr>
        <p:spPr/>
        <p:txBody>
          <a:bodyPr/>
          <a:lstStyle/>
          <a:p>
            <a:fld id="{E964E14E-19A3-407C-8417-6E5FF9F7AEE7}" type="slidenum">
              <a:rPr lang="en-GB" smtClean="0"/>
              <a:pPr/>
              <a:t>12</a:t>
            </a:fld>
            <a:endParaRPr lang="en-GB" dirty="0"/>
          </a:p>
        </p:txBody>
      </p:sp>
      <p:sp>
        <p:nvSpPr>
          <p:cNvPr id="8" name="Rectangle 7"/>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7" name="Picture 6">
            <a:extLst>
              <a:ext uri="{FF2B5EF4-FFF2-40B4-BE49-F238E27FC236}">
                <a16:creationId xmlns:a16="http://schemas.microsoft.com/office/drawing/2014/main" id="{52FD24AA-2205-F847-8051-76E302AEF202}"/>
              </a:ext>
            </a:extLst>
          </p:cNvPr>
          <p:cNvPicPr>
            <a:picLocks noChangeAspect="1"/>
          </p:cNvPicPr>
          <p:nvPr/>
        </p:nvPicPr>
        <p:blipFill>
          <a:blip r:embed="rId3"/>
          <a:stretch>
            <a:fillRect/>
          </a:stretch>
        </p:blipFill>
        <p:spPr>
          <a:xfrm>
            <a:off x="11372045" y="2201"/>
            <a:ext cx="823597" cy="823597"/>
          </a:xfrm>
          <a:prstGeom prst="rect">
            <a:avLst/>
          </a:prstGeom>
        </p:spPr>
      </p:pic>
      <p:pic>
        <p:nvPicPr>
          <p:cNvPr id="1026" name="Picture 2" descr="Pathogenesis and management of tendinopathies in sports medicine - Mead -  2018 - TRANSLATIONAL SPORTS MEDICINE - Wiley Online Library">
            <a:extLst>
              <a:ext uri="{FF2B5EF4-FFF2-40B4-BE49-F238E27FC236}">
                <a16:creationId xmlns:a16="http://schemas.microsoft.com/office/drawing/2014/main" id="{9C30959F-DDF8-4D80-AD19-8B67EA2C5B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8353" y="1706966"/>
            <a:ext cx="5613647" cy="33238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B1E0774-7A7C-473D-8999-BE8BA23287C3}"/>
              </a:ext>
            </a:extLst>
          </p:cNvPr>
          <p:cNvSpPr txBox="1"/>
          <p:nvPr/>
        </p:nvSpPr>
        <p:spPr>
          <a:xfrm>
            <a:off x="6984515" y="5030836"/>
            <a:ext cx="4805039" cy="369332"/>
          </a:xfrm>
          <a:prstGeom prst="rect">
            <a:avLst/>
          </a:prstGeom>
          <a:noFill/>
        </p:spPr>
        <p:txBody>
          <a:bodyPr wrap="square">
            <a:spAutoFit/>
          </a:bodyPr>
          <a:lstStyle/>
          <a:p>
            <a:pPr algn="ctr"/>
            <a:r>
              <a:rPr lang="en-US" sz="900" b="1" i="0" dirty="0">
                <a:solidFill>
                  <a:schemeClr val="bg1"/>
                </a:solidFill>
                <a:effectLst/>
                <a:latin typeface="Open Sans" panose="020B0606030504020204" pitchFamily="34" charset="0"/>
              </a:rPr>
              <a:t>Credit: Pathogenesis and management of tendinopathies in sports medicine</a:t>
            </a:r>
          </a:p>
          <a:p>
            <a:pPr algn="ctr"/>
            <a:r>
              <a:rPr lang="en-US" sz="900" b="0" i="0" u="none" strike="noStrike" dirty="0">
                <a:solidFill>
                  <a:srgbClr val="EB8803"/>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M. P. </a:t>
            </a:r>
            <a:r>
              <a:rPr lang="en-US" sz="900" b="0" i="0" u="none" strike="noStrike" dirty="0">
                <a:solidFill>
                  <a:schemeClr val="bg1"/>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Mead</a:t>
            </a:r>
            <a:r>
              <a:rPr lang="en-US" sz="900" b="0" i="0" dirty="0">
                <a:solidFill>
                  <a:schemeClr val="bg1"/>
                </a:solidFill>
                <a:effectLst/>
                <a:latin typeface="Open Sans" panose="020B0606030504020204" pitchFamily="34" charset="0"/>
              </a:rPr>
              <a:t>,</a:t>
            </a:r>
            <a:r>
              <a:rPr lang="en-US" sz="900" b="0" i="0" u="none" strike="noStrike" dirty="0">
                <a:solidFill>
                  <a:srgbClr val="EB8803"/>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J. P. </a:t>
            </a:r>
            <a:r>
              <a:rPr lang="en-US" sz="900" b="0" i="0" u="none" strike="noStrike" dirty="0">
                <a:solidFill>
                  <a:schemeClr val="bg1"/>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Gumucio</a:t>
            </a:r>
            <a:r>
              <a:rPr lang="en-US" sz="900" b="0" i="0" dirty="0">
                <a:solidFill>
                  <a:schemeClr val="bg1"/>
                </a:solidFill>
                <a:effectLst/>
                <a:latin typeface="Open Sans" panose="020B0606030504020204" pitchFamily="34" charset="0"/>
              </a:rPr>
              <a:t>,</a:t>
            </a:r>
            <a:r>
              <a:rPr lang="en-US" sz="900" b="0" i="0" u="none" strike="noStrike" dirty="0">
                <a:solidFill>
                  <a:srgbClr val="EB8803"/>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T. M. </a:t>
            </a:r>
            <a:r>
              <a:rPr lang="en-US" sz="900" b="0" i="0" u="none" strike="noStrike" dirty="0">
                <a:solidFill>
                  <a:schemeClr val="bg1"/>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Awan</a:t>
            </a:r>
            <a:r>
              <a:rPr lang="en-US" sz="900" b="0" i="0" dirty="0">
                <a:solidFill>
                  <a:schemeClr val="bg1"/>
                </a:solidFill>
                <a:effectLst/>
                <a:latin typeface="Open Sans" panose="020B0606030504020204" pitchFamily="34" charset="0"/>
              </a:rPr>
              <a:t>,</a:t>
            </a:r>
            <a:r>
              <a:rPr lang="en-US" sz="900" b="0" i="0" u="none" strike="noStrike" dirty="0">
                <a:solidFill>
                  <a:srgbClr val="EB8803"/>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C. L. </a:t>
            </a:r>
            <a:r>
              <a:rPr lang="en-US" sz="900" b="0" i="0" u="none" strike="noStrike" dirty="0">
                <a:solidFill>
                  <a:schemeClr val="bg1"/>
                </a:solidFill>
                <a:effectLst/>
                <a:latin typeface="Open Sans" panose="020B0606030504020204" pitchFamily="34" charset="0"/>
                <a:hlinkClick r:id="rId8">
                  <a:extLst>
                    <a:ext uri="{A12FA001-AC4F-418D-AE19-62706E023703}">
                      <ahyp:hlinkClr xmlns:ahyp="http://schemas.microsoft.com/office/drawing/2018/hyperlinkcolor" val="tx"/>
                    </a:ext>
                  </a:extLst>
                </a:hlinkClick>
              </a:rPr>
              <a:t>Mendias</a:t>
            </a:r>
            <a:r>
              <a:rPr lang="en-US" sz="900" b="0" i="0" dirty="0">
                <a:solidFill>
                  <a:schemeClr val="bg1"/>
                </a:solidFill>
                <a:effectLst/>
                <a:latin typeface="Open Sans" panose="020B0606030504020204" pitchFamily="34" charset="0"/>
              </a:rPr>
              <a:t>,</a:t>
            </a:r>
            <a:r>
              <a:rPr lang="en-US" sz="900" b="0" i="0" u="none" strike="noStrike" dirty="0">
                <a:solidFill>
                  <a:srgbClr val="EB8803"/>
                </a:solidFill>
                <a:effectLst/>
                <a:latin typeface="Open Sans" panose="020B0606030504020204" pitchFamily="34" charset="0"/>
                <a:hlinkClick r:id="rId9">
                  <a:extLst>
                    <a:ext uri="{A12FA001-AC4F-418D-AE19-62706E023703}">
                      <ahyp:hlinkClr xmlns:ahyp="http://schemas.microsoft.com/office/drawing/2018/hyperlinkcolor" val="tx"/>
                    </a:ext>
                  </a:extLst>
                </a:hlinkClick>
              </a:rPr>
              <a:t>K</a:t>
            </a:r>
            <a:r>
              <a:rPr lang="en-US" sz="900" b="0" i="0" u="none" strike="noStrike" dirty="0">
                <a:solidFill>
                  <a:schemeClr val="bg1"/>
                </a:solidFill>
                <a:effectLst/>
                <a:latin typeface="Open Sans" panose="020B0606030504020204" pitchFamily="34" charset="0"/>
                <a:hlinkClick r:id="rId9">
                  <a:extLst>
                    <a:ext uri="{A12FA001-AC4F-418D-AE19-62706E023703}">
                      <ahyp:hlinkClr xmlns:ahyp="http://schemas.microsoft.com/office/drawing/2018/hyperlinkcolor" val="tx"/>
                    </a:ext>
                  </a:extLst>
                </a:hlinkClick>
              </a:rPr>
              <a:t>. B. Sugg</a:t>
            </a:r>
            <a:r>
              <a:rPr lang="en-US" sz="900" b="0" i="0" u="none" strike="noStrike" dirty="0">
                <a:solidFill>
                  <a:schemeClr val="bg1"/>
                </a:solidFill>
                <a:effectLst/>
                <a:latin typeface="Open Sans" panose="020B0606030504020204" pitchFamily="34" charset="0"/>
              </a:rPr>
              <a:t>, 2017</a:t>
            </a:r>
            <a:endParaRPr lang="en-US" sz="900" b="1" i="0" dirty="0">
              <a:solidFill>
                <a:schemeClr val="bg1"/>
              </a:solidFill>
              <a:effectLst/>
              <a:latin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Etiology of tendinopathy</a:t>
            </a:r>
          </a:p>
        </p:txBody>
      </p:sp>
      <p:sp>
        <p:nvSpPr>
          <p:cNvPr id="3" name="Slide Number Placeholder 2"/>
          <p:cNvSpPr>
            <a:spLocks noGrp="1"/>
          </p:cNvSpPr>
          <p:nvPr>
            <p:ph type="sldNum" sz="quarter" idx="4"/>
          </p:nvPr>
        </p:nvSpPr>
        <p:spPr/>
        <p:txBody>
          <a:bodyPr/>
          <a:lstStyle/>
          <a:p>
            <a:fld id="{E964E14E-19A3-407C-8417-6E5FF9F7AEE7}" type="slidenum">
              <a:rPr lang="en-GB" smtClean="0"/>
              <a:pPr/>
              <a:t>13</a:t>
            </a:fld>
            <a:endParaRPr lang="en-GB" dirty="0"/>
          </a:p>
        </p:txBody>
      </p:sp>
      <p:sp>
        <p:nvSpPr>
          <p:cNvPr id="4" name="Rectangle 3"/>
          <p:cNvSpPr/>
          <p:nvPr/>
        </p:nvSpPr>
        <p:spPr>
          <a:xfrm>
            <a:off x="314794" y="1376469"/>
            <a:ext cx="11562414" cy="584775"/>
          </a:xfrm>
          <a:prstGeom prst="rect">
            <a:avLst/>
          </a:prstGeom>
        </p:spPr>
        <p:txBody>
          <a:bodyPr wrap="square">
            <a:spAutoFit/>
          </a:bodyPr>
          <a:lstStyle/>
          <a:p>
            <a:pPr algn="just"/>
            <a:r>
              <a:rPr lang="en-GB" sz="1600" dirty="0"/>
              <a:t>The etiology of tendinopathy seems to be a multifactorial process involving promoting factors that are intrinsic or extrinsic, working either alone or in combination.</a:t>
            </a:r>
          </a:p>
        </p:txBody>
      </p:sp>
      <p:graphicFrame>
        <p:nvGraphicFramePr>
          <p:cNvPr id="7" name="Diagram 6"/>
          <p:cNvGraphicFramePr/>
          <p:nvPr>
            <p:extLst>
              <p:ext uri="{D42A27DB-BD31-4B8C-83A1-F6EECF244321}">
                <p14:modId xmlns:p14="http://schemas.microsoft.com/office/powerpoint/2010/main" val="1410359912"/>
              </p:ext>
            </p:extLst>
          </p:nvPr>
        </p:nvGraphicFramePr>
        <p:xfrm>
          <a:off x="818146" y="2105288"/>
          <a:ext cx="10764253" cy="3809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11471564" y="10391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9" name="Picture 8">
            <a:extLst>
              <a:ext uri="{FF2B5EF4-FFF2-40B4-BE49-F238E27FC236}">
                <a16:creationId xmlns:a16="http://schemas.microsoft.com/office/drawing/2014/main" id="{D67E5072-9DFB-C04F-8FC7-A08DFEC4883F}"/>
              </a:ext>
            </a:extLst>
          </p:cNvPr>
          <p:cNvPicPr>
            <a:picLocks noChangeAspect="1"/>
          </p:cNvPicPr>
          <p:nvPr/>
        </p:nvPicPr>
        <p:blipFill>
          <a:blip r:embed="rId8"/>
          <a:stretch>
            <a:fillRect/>
          </a:stretch>
        </p:blipFill>
        <p:spPr>
          <a:xfrm>
            <a:off x="11372045" y="114111"/>
            <a:ext cx="823597" cy="8235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a:t>Classifications of tendon injuries</a:t>
            </a:r>
          </a:p>
        </p:txBody>
      </p:sp>
      <p:sp>
        <p:nvSpPr>
          <p:cNvPr id="3" name="Slide Number Placeholder 2"/>
          <p:cNvSpPr>
            <a:spLocks noGrp="1"/>
          </p:cNvSpPr>
          <p:nvPr>
            <p:ph type="sldNum" sz="quarter" idx="4"/>
          </p:nvPr>
        </p:nvSpPr>
        <p:spPr/>
        <p:txBody>
          <a:bodyPr/>
          <a:lstStyle/>
          <a:p>
            <a:fld id="{E964E14E-19A3-407C-8417-6E5FF9F7AEE7}" type="slidenum">
              <a:rPr lang="en-GB" smtClean="0"/>
              <a:pPr/>
              <a:t>14</a:t>
            </a:fld>
            <a:endParaRPr lang="en-GB"/>
          </a:p>
        </p:txBody>
      </p:sp>
      <p:pic>
        <p:nvPicPr>
          <p:cNvPr id="8" name="Picture Placeholder 7" descr="Tendonitis.jpg"/>
          <p:cNvPicPr>
            <a:picLocks noGrp="1" noChangeAspect="1"/>
          </p:cNvPicPr>
          <p:nvPr>
            <p:ph type="pic" idx="12"/>
          </p:nvPr>
        </p:nvPicPr>
        <p:blipFill>
          <a:blip r:embed="rId3"/>
          <a:srcRect l="450" r="450"/>
          <a:stretch>
            <a:fillRect/>
          </a:stretch>
        </p:blipFill>
        <p:spPr>
          <a:xfrm>
            <a:off x="5770484" y="1409700"/>
            <a:ext cx="6421515" cy="4191000"/>
          </a:xfrm>
        </p:spPr>
      </p:pic>
      <p:sp>
        <p:nvSpPr>
          <p:cNvPr id="6" name="Rectangle 5"/>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577A101F-6960-6747-B20B-ACD4346B1891}"/>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Classification of tendinopathy</a:t>
            </a:r>
          </a:p>
        </p:txBody>
      </p:sp>
      <p:sp>
        <p:nvSpPr>
          <p:cNvPr id="5" name="Content Placeholder 4"/>
          <p:cNvSpPr>
            <a:spLocks noGrp="1"/>
          </p:cNvSpPr>
          <p:nvPr>
            <p:ph idx="1"/>
          </p:nvPr>
        </p:nvSpPr>
        <p:spPr/>
        <p:txBody>
          <a:bodyPr/>
          <a:lstStyle/>
          <a:p>
            <a:pPr>
              <a:lnSpc>
                <a:spcPct val="100000"/>
              </a:lnSpc>
            </a:pPr>
            <a:r>
              <a:rPr lang="en-GB"/>
              <a:t>Tendon injuries can be classified in three ways: (1) anatomical site, (2) histopathological features, and (3) clinical profile.</a:t>
            </a:r>
          </a:p>
          <a:p>
            <a:pPr>
              <a:lnSpc>
                <a:spcPct val="100000"/>
              </a:lnSpc>
            </a:pPr>
            <a:endParaRPr lang="en-GB"/>
          </a:p>
          <a:p>
            <a:pPr marL="430212" indent="-342900">
              <a:lnSpc>
                <a:spcPct val="100000"/>
              </a:lnSpc>
              <a:buAutoNum type="arabicPeriod"/>
            </a:pPr>
            <a:r>
              <a:rPr lang="en-GB" b="1"/>
              <a:t>Anatomical site:</a:t>
            </a:r>
            <a:r>
              <a:rPr lang="en-GB"/>
              <a:t> Lesions may occur at </a:t>
            </a:r>
          </a:p>
          <a:p>
            <a:pPr marL="871537" lvl="1" indent="-342900">
              <a:lnSpc>
                <a:spcPct val="100000"/>
              </a:lnSpc>
              <a:buFont typeface="+mj-lt"/>
              <a:buAutoNum type="alphaLcParenR"/>
            </a:pPr>
            <a:r>
              <a:rPr lang="en-GB" sz="1400"/>
              <a:t>The myotendinous junction</a:t>
            </a:r>
          </a:p>
          <a:p>
            <a:pPr marL="871537" lvl="1" indent="-342900">
              <a:lnSpc>
                <a:spcPct val="100000"/>
              </a:lnSpc>
              <a:buFont typeface="+mj-lt"/>
              <a:buAutoNum type="alphaLcParenR"/>
            </a:pPr>
            <a:r>
              <a:rPr lang="en-GB" sz="1400"/>
              <a:t>The osteotendinous (</a:t>
            </a:r>
            <a:r>
              <a:rPr lang="en-GB" sz="1400" err="1"/>
              <a:t>tendoperiosteal</a:t>
            </a:r>
            <a:r>
              <a:rPr lang="en-GB" sz="1400"/>
              <a:t>) junction (insertional tendinopathies)</a:t>
            </a:r>
          </a:p>
          <a:p>
            <a:pPr marL="871537" lvl="1" indent="-342900">
              <a:lnSpc>
                <a:spcPct val="100000"/>
              </a:lnSpc>
              <a:buFont typeface="+mj-lt"/>
              <a:buAutoNum type="alphaLcParenR"/>
            </a:pPr>
            <a:r>
              <a:rPr lang="en-GB" sz="1400"/>
              <a:t>The tendon belly.</a:t>
            </a:r>
          </a:p>
          <a:p>
            <a:pPr marL="430212" indent="-342900">
              <a:lnSpc>
                <a:spcPct val="100000"/>
              </a:lnSpc>
            </a:pPr>
            <a:r>
              <a:rPr lang="en-GB"/>
              <a:t>	The most common clinical conditions referred as insertional  tendinopathies are:</a:t>
            </a:r>
          </a:p>
          <a:p>
            <a:pPr marL="871537" lvl="1" indent="-342900">
              <a:lnSpc>
                <a:spcPct val="100000"/>
              </a:lnSpc>
              <a:buFont typeface="Arial" panose="020B0604020202020204" pitchFamily="34" charset="0"/>
              <a:buChar char="•"/>
            </a:pPr>
            <a:r>
              <a:rPr lang="en-GB" sz="1400"/>
              <a:t>Epicondylitis (lateral and medial) </a:t>
            </a:r>
          </a:p>
          <a:p>
            <a:pPr marL="871537" lvl="1" indent="-342900">
              <a:lnSpc>
                <a:spcPct val="100000"/>
              </a:lnSpc>
              <a:buFont typeface="Arial" panose="020B0604020202020204" pitchFamily="34" charset="0"/>
              <a:buChar char="•"/>
            </a:pPr>
            <a:r>
              <a:rPr lang="en-GB" sz="1400"/>
              <a:t>Patellar tendinitis "jumper's knee.” </a:t>
            </a:r>
          </a:p>
          <a:p>
            <a:pPr marL="871537" lvl="1" indent="-342900">
              <a:lnSpc>
                <a:spcPct val="100000"/>
              </a:lnSpc>
              <a:buFont typeface="Arial" panose="020B0604020202020204" pitchFamily="34" charset="0"/>
              <a:buChar char="•"/>
            </a:pPr>
            <a:r>
              <a:rPr lang="en-GB" sz="1400"/>
              <a:t>Achilles tendinitis</a:t>
            </a:r>
          </a:p>
          <a:p>
            <a:pPr marL="871537" lvl="1" indent="-342900">
              <a:lnSpc>
                <a:spcPct val="100000"/>
              </a:lnSpc>
              <a:buFont typeface="Arial" panose="020B0604020202020204" pitchFamily="34" charset="0"/>
              <a:buChar char="•"/>
            </a:pPr>
            <a:r>
              <a:rPr lang="en-GB" sz="1400"/>
              <a:t>Rotator cuff tendinopathy.</a:t>
            </a:r>
          </a:p>
        </p:txBody>
      </p:sp>
      <p:sp>
        <p:nvSpPr>
          <p:cNvPr id="3" name="Slide Number Placeholder 2"/>
          <p:cNvSpPr>
            <a:spLocks noGrp="1"/>
          </p:cNvSpPr>
          <p:nvPr>
            <p:ph type="sldNum" sz="quarter" idx="4"/>
          </p:nvPr>
        </p:nvSpPr>
        <p:spPr/>
        <p:txBody>
          <a:bodyPr/>
          <a:lstStyle/>
          <a:p>
            <a:fld id="{E964E14E-19A3-407C-8417-6E5FF9F7AEE7}" type="slidenum">
              <a:rPr lang="en-GB" smtClean="0"/>
              <a:pPr/>
              <a:t>15</a:t>
            </a:fld>
            <a:endParaRPr lang="en-GB"/>
          </a:p>
        </p:txBody>
      </p:sp>
      <p:sp>
        <p:nvSpPr>
          <p:cNvPr id="11" name="Rectangle 10"/>
          <p:cNvSpPr/>
          <p:nvPr/>
        </p:nvSpPr>
        <p:spPr>
          <a:xfrm>
            <a:off x="11471564" y="10391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60FB1AAC-044D-3645-B15D-6BBBFCCA195C}"/>
              </a:ext>
            </a:extLst>
          </p:cNvPr>
          <p:cNvPicPr>
            <a:picLocks noChangeAspect="1"/>
          </p:cNvPicPr>
          <p:nvPr/>
        </p:nvPicPr>
        <p:blipFill>
          <a:blip r:embed="rId3"/>
          <a:stretch>
            <a:fillRect/>
          </a:stretch>
        </p:blipFill>
        <p:spPr>
          <a:xfrm>
            <a:off x="11372045" y="114111"/>
            <a:ext cx="823597" cy="8235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920593303"/>
              </p:ext>
            </p:extLst>
          </p:nvPr>
        </p:nvGraphicFramePr>
        <p:xfrm>
          <a:off x="1866860" y="2413126"/>
          <a:ext cx="7901580" cy="3512374"/>
        </p:xfrm>
        <a:graphic>
          <a:graphicData uri="http://schemas.openxmlformats.org/drawingml/2006/table">
            <a:tbl>
              <a:tblPr firstRow="1" bandRow="1">
                <a:tableStyleId>{FABFCF23-3B69-468F-B69F-88F6DE6A72F2}</a:tableStyleId>
              </a:tblPr>
              <a:tblGrid>
                <a:gridCol w="1153835">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6122905">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tblGrid>
              <a:tr h="226509">
                <a:tc gridSpan="5">
                  <a:txBody>
                    <a:bodyPr/>
                    <a:lstStyle/>
                    <a:p>
                      <a:pPr algn="ctr"/>
                      <a:r>
                        <a:rPr lang="en-GB" sz="1200" kern="1200" baseline="0"/>
                        <a:t>Classification of Tendon Injury</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02810">
                <a:tc>
                  <a:txBody>
                    <a:bodyPr/>
                    <a:lstStyle/>
                    <a:p>
                      <a:pPr>
                        <a:lnSpc>
                          <a:spcPts val="1300"/>
                        </a:lnSpc>
                      </a:pPr>
                      <a:r>
                        <a:rPr lang="en-GB" sz="1050" b="1"/>
                        <a:t>NEW</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b="1"/>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050" b="1" dirty="0"/>
                        <a:t>DEFINITION</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b="1"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050" b="1"/>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5459">
                <a:tc>
                  <a:txBody>
                    <a:bodyPr/>
                    <a:lstStyle/>
                    <a:p>
                      <a:pPr>
                        <a:lnSpc>
                          <a:spcPts val="1300"/>
                        </a:lnSpc>
                      </a:pPr>
                      <a:r>
                        <a:rPr lang="en-GB" sz="1050" b="1"/>
                        <a:t>Paratenonitis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050" b="1"/>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050"/>
                        <a:t>Inflammation of  only the paratenon,  whether or not lined by synovium </a:t>
                      </a:r>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endParaRPr lang="en-GB" sz="105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9">
                <a:tc>
                  <a:txBody>
                    <a:bodyPr/>
                    <a:lstStyle/>
                    <a:p>
                      <a:pPr>
                        <a:lnSpc>
                          <a:spcPts val="1300"/>
                        </a:lnSpc>
                      </a:pPr>
                      <a:r>
                        <a:rPr lang="en-GB" sz="1050" b="1"/>
                        <a:t>Paratenonitis with tendinosis  </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b="1"/>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050" kern="1200" baseline="0"/>
                        <a:t>Paratenon inflammation associated with intratendinous degeneration</a:t>
                      </a:r>
                      <a:endParaRPr lang="en-GB" sz="105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1784">
                <a:tc>
                  <a:txBody>
                    <a:bodyPr/>
                    <a:lstStyle/>
                    <a:p>
                      <a:pPr>
                        <a:lnSpc>
                          <a:spcPts val="1300"/>
                        </a:lnSpc>
                      </a:pPr>
                      <a:r>
                        <a:rPr lang="en-GB" sz="1050" b="1" kern="1200" baseline="0"/>
                        <a:t>Tendinosis</a:t>
                      </a:r>
                      <a:endParaRPr lang="en-GB" sz="1050" b="1"/>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b="1"/>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050" kern="1200" baseline="0"/>
                        <a:t>Intratendinous degeneration due to</a:t>
                      </a:r>
                    </a:p>
                    <a:p>
                      <a:pPr>
                        <a:lnSpc>
                          <a:spcPts val="1300"/>
                        </a:lnSpc>
                      </a:pPr>
                      <a:r>
                        <a:rPr lang="en-GB" sz="1050" kern="1200" baseline="0"/>
                        <a:t>atrophy (aging, </a:t>
                      </a:r>
                      <a:r>
                        <a:rPr lang="en-GB" sz="1050" kern="1200" baseline="0" err="1"/>
                        <a:t>microtrauma</a:t>
                      </a:r>
                      <a:r>
                        <a:rPr lang="en-GB" sz="1050" kern="1200" baseline="0"/>
                        <a:t>,</a:t>
                      </a:r>
                    </a:p>
                    <a:p>
                      <a:pPr>
                        <a:lnSpc>
                          <a:spcPts val="1300"/>
                        </a:lnSpc>
                      </a:pPr>
                      <a:r>
                        <a:rPr lang="en-GB" sz="1050" kern="1200" baseline="0"/>
                        <a:t>vascular compromise, etc)</a:t>
                      </a:r>
                      <a:endParaRPr lang="en-GB" sz="105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29734">
                <a:tc>
                  <a:txBody>
                    <a:bodyPr/>
                    <a:lstStyle/>
                    <a:p>
                      <a:pPr>
                        <a:lnSpc>
                          <a:spcPts val="1300"/>
                        </a:lnSpc>
                      </a:pPr>
                      <a:r>
                        <a:rPr lang="en-GB" sz="1050" b="1" kern="1200" baseline="0"/>
                        <a:t>Tendinitis</a:t>
                      </a:r>
                      <a:endParaRPr lang="en-GB" sz="1050" b="1"/>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b="1"/>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r>
                        <a:rPr lang="en-GB" sz="1050" kern="1200" baseline="0"/>
                        <a:t>Symptomatic overload of the</a:t>
                      </a:r>
                    </a:p>
                    <a:p>
                      <a:pPr>
                        <a:lnSpc>
                          <a:spcPts val="1300"/>
                        </a:lnSpc>
                      </a:pPr>
                      <a:r>
                        <a:rPr lang="en-GB" sz="1050" kern="1200" baseline="0"/>
                        <a:t>tendon with vascular disruption</a:t>
                      </a:r>
                    </a:p>
                    <a:p>
                      <a:pPr>
                        <a:lnSpc>
                          <a:spcPts val="1300"/>
                        </a:lnSpc>
                      </a:pPr>
                      <a:r>
                        <a:rPr lang="en-GB" sz="1050" kern="1200" baseline="0"/>
                        <a:t>and inflammatory repair</a:t>
                      </a:r>
                    </a:p>
                    <a:p>
                      <a:pPr>
                        <a:lnSpc>
                          <a:spcPts val="1300"/>
                        </a:lnSpc>
                      </a:pPr>
                      <a:r>
                        <a:rPr lang="en-GB" sz="1050" kern="1200" baseline="0"/>
                        <a:t>response</a:t>
                      </a:r>
                      <a:endParaRPr lang="en-GB" sz="105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kern="1200" baseline="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pPr>
                        <a:lnSpc>
                          <a:spcPts val="1300"/>
                        </a:lnSpc>
                      </a:pPr>
                      <a:endParaRPr lang="en-GB" sz="1050" dirty="0"/>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Text Placeholder 6"/>
          <p:cNvSpPr>
            <a:spLocks noGrp="1"/>
          </p:cNvSpPr>
          <p:nvPr>
            <p:ph type="body" sz="quarter" idx="10"/>
          </p:nvPr>
        </p:nvSpPr>
        <p:spPr/>
        <p:txBody>
          <a:bodyPr/>
          <a:lstStyle/>
          <a:p>
            <a:r>
              <a:rPr lang="en-GB"/>
              <a:t>Classification of tendinopathy</a:t>
            </a:r>
          </a:p>
        </p:txBody>
      </p:sp>
      <p:sp>
        <p:nvSpPr>
          <p:cNvPr id="10" name="Content Placeholder 9"/>
          <p:cNvSpPr>
            <a:spLocks noGrp="1"/>
          </p:cNvSpPr>
          <p:nvPr>
            <p:ph idx="1"/>
          </p:nvPr>
        </p:nvSpPr>
        <p:spPr>
          <a:xfrm>
            <a:off x="327277" y="1698171"/>
            <a:ext cx="11520309" cy="537029"/>
          </a:xfrm>
        </p:spPr>
        <p:txBody>
          <a:bodyPr/>
          <a:lstStyle/>
          <a:p>
            <a:pPr marL="261938" indent="-261938"/>
            <a:r>
              <a:rPr lang="en-GB" b="1"/>
              <a:t>2. Histopathologic pattern</a:t>
            </a:r>
            <a:r>
              <a:rPr lang="en-GB"/>
              <a:t>. This classification of tendinopathies includes four conditions based upon the anatomical alterations of the tendon and its surrounding tissues</a:t>
            </a:r>
          </a:p>
          <a:p>
            <a:endParaRPr lang="en-GB"/>
          </a:p>
        </p:txBody>
      </p:sp>
      <p:sp>
        <p:nvSpPr>
          <p:cNvPr id="3" name="Slide Number Placeholder 2"/>
          <p:cNvSpPr>
            <a:spLocks noGrp="1"/>
          </p:cNvSpPr>
          <p:nvPr>
            <p:ph type="sldNum" sz="quarter" idx="4"/>
          </p:nvPr>
        </p:nvSpPr>
        <p:spPr/>
        <p:txBody>
          <a:bodyPr/>
          <a:lstStyle/>
          <a:p>
            <a:fld id="{E964E14E-19A3-407C-8417-6E5FF9F7AEE7}" type="slidenum">
              <a:rPr lang="en-GB" smtClean="0"/>
              <a:pPr/>
              <a:t>16</a:t>
            </a:fld>
            <a:endParaRPr lang="en-GB"/>
          </a:p>
        </p:txBody>
      </p:sp>
      <p:sp>
        <p:nvSpPr>
          <p:cNvPr id="12" name="Rectangle 11"/>
          <p:cNvSpPr/>
          <p:nvPr/>
        </p:nvSpPr>
        <p:spPr>
          <a:xfrm>
            <a:off x="11471564" y="10391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8" name="Picture 7">
            <a:extLst>
              <a:ext uri="{FF2B5EF4-FFF2-40B4-BE49-F238E27FC236}">
                <a16:creationId xmlns:a16="http://schemas.microsoft.com/office/drawing/2014/main" id="{89D238CA-9C25-A448-84A3-32053637E3A1}"/>
              </a:ext>
            </a:extLst>
          </p:cNvPr>
          <p:cNvPicPr>
            <a:picLocks noChangeAspect="1"/>
          </p:cNvPicPr>
          <p:nvPr/>
        </p:nvPicPr>
        <p:blipFill>
          <a:blip r:embed="rId3"/>
          <a:stretch>
            <a:fillRect/>
          </a:stretch>
        </p:blipFill>
        <p:spPr>
          <a:xfrm>
            <a:off x="11372045" y="114111"/>
            <a:ext cx="823597" cy="82359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1971" y="103911"/>
            <a:ext cx="11525615" cy="782743"/>
          </a:xfrm>
        </p:spPr>
        <p:txBody>
          <a:bodyPr/>
          <a:lstStyle/>
          <a:p>
            <a:r>
              <a:rPr lang="en-GB"/>
              <a:t>Classification of tendinopathy</a:t>
            </a:r>
          </a:p>
        </p:txBody>
      </p:sp>
      <p:sp>
        <p:nvSpPr>
          <p:cNvPr id="4" name="Content Placeholder 3"/>
          <p:cNvSpPr>
            <a:spLocks noGrp="1"/>
          </p:cNvSpPr>
          <p:nvPr>
            <p:ph idx="1"/>
          </p:nvPr>
        </p:nvSpPr>
        <p:spPr/>
        <p:txBody>
          <a:bodyPr/>
          <a:lstStyle/>
          <a:p>
            <a:pPr marL="363538" indent="-363538">
              <a:buAutoNum type="arabicPeriod" startAt="3"/>
            </a:pPr>
            <a:r>
              <a:rPr lang="en-GB" b="1"/>
              <a:t>Functional performance.  </a:t>
            </a:r>
            <a:r>
              <a:rPr lang="en-GB"/>
              <a:t>In this type of classification, pain and level of sports performance are used as indexes of the severity of the injury.</a:t>
            </a:r>
          </a:p>
          <a:p>
            <a:pPr marL="363538" indent="-363538">
              <a:buAutoNum type="arabicPeriod" startAt="3"/>
            </a:pPr>
            <a:endParaRPr lang="en-GB"/>
          </a:p>
        </p:txBody>
      </p:sp>
      <p:sp>
        <p:nvSpPr>
          <p:cNvPr id="3" name="Slide Number Placeholder 2"/>
          <p:cNvSpPr>
            <a:spLocks noGrp="1"/>
          </p:cNvSpPr>
          <p:nvPr>
            <p:ph type="sldNum" sz="quarter" idx="4"/>
          </p:nvPr>
        </p:nvSpPr>
        <p:spPr/>
        <p:txBody>
          <a:bodyPr/>
          <a:lstStyle/>
          <a:p>
            <a:fld id="{E964E14E-19A3-407C-8417-6E5FF9F7AEE7}" type="slidenum">
              <a:rPr lang="en-GB" smtClean="0"/>
              <a:pPr/>
              <a:t>17</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136841428"/>
              </p:ext>
            </p:extLst>
          </p:nvPr>
        </p:nvGraphicFramePr>
        <p:xfrm>
          <a:off x="725714" y="2881389"/>
          <a:ext cx="10763193" cy="2773680"/>
        </p:xfrm>
        <a:graphic>
          <a:graphicData uri="http://schemas.openxmlformats.org/drawingml/2006/table">
            <a:tbl>
              <a:tblPr firstRow="1" bandRow="1">
                <a:tableStyleId>{7DF18680-E054-41AD-8BC1-D1AEF772440D}</a:tableStyleId>
              </a:tblPr>
              <a:tblGrid>
                <a:gridCol w="1360529">
                  <a:extLst>
                    <a:ext uri="{9D8B030D-6E8A-4147-A177-3AD203B41FA5}">
                      <a16:colId xmlns:a16="http://schemas.microsoft.com/office/drawing/2014/main" val="20000"/>
                    </a:ext>
                  </a:extLst>
                </a:gridCol>
                <a:gridCol w="1455450">
                  <a:extLst>
                    <a:ext uri="{9D8B030D-6E8A-4147-A177-3AD203B41FA5}">
                      <a16:colId xmlns:a16="http://schemas.microsoft.com/office/drawing/2014/main" val="20001"/>
                    </a:ext>
                  </a:extLst>
                </a:gridCol>
                <a:gridCol w="5256416">
                  <a:extLst>
                    <a:ext uri="{9D8B030D-6E8A-4147-A177-3AD203B41FA5}">
                      <a16:colId xmlns:a16="http://schemas.microsoft.com/office/drawing/2014/main" val="20002"/>
                    </a:ext>
                  </a:extLst>
                </a:gridCol>
                <a:gridCol w="2690798">
                  <a:extLst>
                    <a:ext uri="{9D8B030D-6E8A-4147-A177-3AD203B41FA5}">
                      <a16:colId xmlns:a16="http://schemas.microsoft.com/office/drawing/2014/main" val="20003"/>
                    </a:ext>
                  </a:extLst>
                </a:gridCol>
              </a:tblGrid>
              <a:tr h="134865">
                <a:tc gridSpan="4">
                  <a:txBody>
                    <a:bodyPr/>
                    <a:lstStyle/>
                    <a:p>
                      <a:pPr algn="ctr"/>
                      <a:r>
                        <a:rPr lang="en-GB" sz="1400" b="1" kern="1200" baseline="0"/>
                        <a:t>Classification of Pain Disorders Based on Symptoms and Functionality</a:t>
                      </a:r>
                      <a:endParaRPr lang="en-GB" sz="1400" b="1"/>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r>
                        <a:rPr lang="en-GB" sz="1200" b="1" kern="1200" baseline="0"/>
                        <a:t>Intensity</a:t>
                      </a:r>
                      <a:endParaRPr lang="en-GB" sz="1200"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200" b="1" kern="1200" baseline="0"/>
                        <a:t>Level</a:t>
                      </a:r>
                      <a:endParaRPr lang="en-GB" sz="1200"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200" b="1" kern="1200" baseline="0"/>
                        <a:t>Symptomatology</a:t>
                      </a:r>
                      <a:endParaRPr lang="en-GB" sz="1200"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200" b="1" kern="1200" baseline="0"/>
                        <a:t>Sports Performance</a:t>
                      </a:r>
                      <a:endParaRPr lang="en-GB" sz="1200" b="1"/>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200" b="1" kern="1200" baseline="0"/>
                        <a:t>Mild</a:t>
                      </a:r>
                      <a:endParaRPr lang="en-GB" sz="12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No pain</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Normal</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8262">
                <a:tc>
                  <a:txBody>
                    <a:bodyPr/>
                    <a:lstStyle/>
                    <a:p>
                      <a:endParaRPr lang="en-GB" sz="12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Pain only with extreme exertion. Disappears immediately</a:t>
                      </a:r>
                    </a:p>
                    <a:p>
                      <a:r>
                        <a:rPr lang="en-GB" sz="1200" kern="1200" baseline="0"/>
                        <a:t>when activity stops.</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Normal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2664">
                <a:tc>
                  <a:txBody>
                    <a:bodyPr/>
                    <a:lstStyle/>
                    <a:p>
                      <a:r>
                        <a:rPr lang="en-GB" sz="1200" b="1"/>
                        <a:t>Moderate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Pain starting with exertion and lasting 1-2 h afterward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Normal or slightly decreased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0463">
                <a:tc>
                  <a:txBody>
                    <a:bodyPr/>
                    <a:lstStyle/>
                    <a:p>
                      <a:endParaRPr lang="en-GB" sz="12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Pain increasing during any athletic activity and lasting</a:t>
                      </a:r>
                    </a:p>
                    <a:p>
                      <a:r>
                        <a:rPr lang="en-GB" sz="1200" kern="1200" baseline="0"/>
                        <a:t>4-6 h afterward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Significantly decreased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8262">
                <a:tc>
                  <a:txBody>
                    <a:bodyPr/>
                    <a:lstStyle/>
                    <a:p>
                      <a:r>
                        <a:rPr lang="en-GB" sz="1200" b="1"/>
                        <a:t>Severe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Pain immediately upon any activity, forcing termination and lasting 12 to 24 hrs afterward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Markedly curtailed or prevented</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34865">
                <a:tc>
                  <a:txBody>
                    <a:bodyPr/>
                    <a:lstStyle/>
                    <a:p>
                      <a:endParaRPr lang="en-GB" sz="1200" b="1"/>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Pain during daily activities</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200" kern="1200" baseline="0"/>
                        <a:t>Unable to participate</a:t>
                      </a:r>
                      <a:endParaRPr lang="en-GB" sz="12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Rectangle 7"/>
          <p:cNvSpPr/>
          <p:nvPr/>
        </p:nvSpPr>
        <p:spPr>
          <a:xfrm>
            <a:off x="11471564" y="10391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20012B74-EF8D-F64F-AA2E-67496B8B755A}"/>
              </a:ext>
            </a:extLst>
          </p:cNvPr>
          <p:cNvPicPr>
            <a:picLocks noChangeAspect="1"/>
          </p:cNvPicPr>
          <p:nvPr/>
        </p:nvPicPr>
        <p:blipFill>
          <a:blip r:embed="rId3"/>
          <a:stretch>
            <a:fillRect/>
          </a:stretch>
        </p:blipFill>
        <p:spPr>
          <a:xfrm>
            <a:off x="11372045" y="114111"/>
            <a:ext cx="823597" cy="82359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Differential diagnosis</a:t>
            </a:r>
          </a:p>
        </p:txBody>
      </p:sp>
      <p:sp>
        <p:nvSpPr>
          <p:cNvPr id="3" name="Slide Number Placeholder 2"/>
          <p:cNvSpPr>
            <a:spLocks noGrp="1"/>
          </p:cNvSpPr>
          <p:nvPr>
            <p:ph type="sldNum" sz="quarter" idx="4"/>
          </p:nvPr>
        </p:nvSpPr>
        <p:spPr/>
        <p:txBody>
          <a:bodyPr/>
          <a:lstStyle/>
          <a:p>
            <a:fld id="{E964E14E-19A3-407C-8417-6E5FF9F7AEE7}" type="slidenum">
              <a:rPr lang="en-GB" smtClean="0"/>
              <a:pPr/>
              <a:t>18</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676472720"/>
              </p:ext>
            </p:extLst>
          </p:nvPr>
        </p:nvGraphicFramePr>
        <p:xfrm>
          <a:off x="1046737" y="1953764"/>
          <a:ext cx="5938083" cy="3770532"/>
        </p:xfrm>
        <a:graphic>
          <a:graphicData uri="http://schemas.openxmlformats.org/drawingml/2006/table">
            <a:tbl>
              <a:tblPr firstRow="1" bandRow="1">
                <a:tableStyleId>{5C22544A-7EE6-4342-B048-85BDC9FD1C3A}</a:tableStyleId>
              </a:tblPr>
              <a:tblGrid>
                <a:gridCol w="1709703">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4020100">
                  <a:extLst>
                    <a:ext uri="{9D8B030D-6E8A-4147-A177-3AD203B41FA5}">
                      <a16:colId xmlns:a16="http://schemas.microsoft.com/office/drawing/2014/main" val="20002"/>
                    </a:ext>
                  </a:extLst>
                </a:gridCol>
              </a:tblGrid>
              <a:tr h="232351">
                <a:tc gridSpan="3">
                  <a:txBody>
                    <a:bodyPr/>
                    <a:lstStyle/>
                    <a:p>
                      <a:r>
                        <a:rPr lang="en-GB" sz="1200" b="1" kern="1200" baseline="0">
                          <a:solidFill>
                            <a:schemeClr val="lt1"/>
                          </a:solidFill>
                          <a:latin typeface="+mn-lt"/>
                          <a:ea typeface="+mn-ea"/>
                          <a:cs typeface="+mn-cs"/>
                        </a:rPr>
                        <a:t>Differential diagnosis of tendinopathy depending on localization (except for traumatic, tumoral and infectious diseases)</a:t>
                      </a:r>
                      <a:endParaRPr lang="en-GB" sz="1200"/>
                    </a:p>
                  </a:txBody>
                  <a:tcPr>
                    <a:solidFill>
                      <a:srgbClr val="0070C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87252">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Localization</a:t>
                      </a:r>
                      <a:endParaRPr lang="en-GB" sz="1200" kern="1200" baseline="0" dirty="0">
                        <a:solidFill>
                          <a:schemeClr val="dk1"/>
                        </a:solidFill>
                        <a:latin typeface="+mn-lt"/>
                        <a:ea typeface="+mn-ea"/>
                        <a:cs typeface="+mn-cs"/>
                      </a:endParaRPr>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b="1" kern="1200" baseline="0">
                          <a:solidFill>
                            <a:schemeClr val="dk1"/>
                          </a:solidFill>
                          <a:latin typeface="+mn-lt"/>
                          <a:ea typeface="+mn-ea"/>
                          <a:cs typeface="+mn-cs"/>
                        </a:rPr>
                        <a:t>Differential diagnosis</a:t>
                      </a:r>
                      <a:endParaRPr lang="en-GB" sz="1200"/>
                    </a:p>
                  </a:txBody>
                  <a:tcPr>
                    <a:solidFill>
                      <a:schemeClr val="bg1">
                        <a:lumMod val="85000"/>
                      </a:schemeClr>
                    </a:solidFill>
                  </a:tcPr>
                </a:tc>
                <a:extLst>
                  <a:ext uri="{0D108BD9-81ED-4DB2-BD59-A6C34878D82A}">
                    <a16:rowId xmlns:a16="http://schemas.microsoft.com/office/drawing/2014/main" val="10001"/>
                  </a:ext>
                </a:extLst>
              </a:tr>
              <a:tr h="1184432">
                <a:tc>
                  <a:txBody>
                    <a:bodyPr/>
                    <a:lstStyle/>
                    <a:p>
                      <a:r>
                        <a:rPr lang="en-GB" sz="1200" kern="1200" baseline="0">
                          <a:solidFill>
                            <a:schemeClr val="dk1"/>
                          </a:solidFill>
                          <a:latin typeface="+mn-lt"/>
                          <a:ea typeface="+mn-ea"/>
                          <a:cs typeface="+mn-cs"/>
                        </a:rPr>
                        <a:t>- Wrist and hand</a:t>
                      </a:r>
                    </a:p>
                  </a:txBody>
                  <a:tcPr>
                    <a:solidFill>
                      <a:schemeClr val="bg1">
                        <a:lumMod val="95000"/>
                      </a:schemeClr>
                    </a:solidFill>
                  </a:tcPr>
                </a:tc>
                <a:tc>
                  <a:txBody>
                    <a:bodyPr/>
                    <a:lstStyle/>
                    <a:p>
                      <a:endParaRPr lang="en-GB" sz="1200" kern="1200" baseline="0">
                        <a:solidFill>
                          <a:schemeClr val="dk1"/>
                        </a:solidFill>
                        <a:latin typeface="+mn-lt"/>
                        <a:ea typeface="+mn-ea"/>
                        <a:cs typeface="+mn-cs"/>
                      </a:endParaRPr>
                    </a:p>
                  </a:txBody>
                  <a:tcPr>
                    <a:solidFill>
                      <a:schemeClr val="bg1">
                        <a:lumMod val="95000"/>
                      </a:schemeClr>
                    </a:solidFill>
                  </a:tcPr>
                </a:tc>
                <a:tc>
                  <a:txBody>
                    <a:bodyPr/>
                    <a:lstStyle/>
                    <a:p>
                      <a:r>
                        <a:rPr lang="en-GB" sz="1200" kern="1200" baseline="0" dirty="0">
                          <a:solidFill>
                            <a:schemeClr val="dk1"/>
                          </a:solidFill>
                          <a:latin typeface="+mn-lt"/>
                          <a:ea typeface="+mn-ea"/>
                          <a:cs typeface="+mn-cs"/>
                        </a:rPr>
                        <a:t>- De </a:t>
                      </a:r>
                      <a:r>
                        <a:rPr lang="en-GB" sz="1200" kern="1200" baseline="0" dirty="0" err="1">
                          <a:solidFill>
                            <a:schemeClr val="dk1"/>
                          </a:solidFill>
                          <a:latin typeface="+mn-lt"/>
                          <a:ea typeface="+mn-ea"/>
                          <a:cs typeface="+mn-cs"/>
                        </a:rPr>
                        <a:t>Quervain’s</a:t>
                      </a:r>
                      <a:r>
                        <a:rPr lang="en-GB" sz="1200" kern="1200" baseline="0" dirty="0">
                          <a:solidFill>
                            <a:schemeClr val="dk1"/>
                          </a:solidFill>
                          <a:latin typeface="+mn-lt"/>
                          <a:ea typeface="+mn-ea"/>
                          <a:cs typeface="+mn-cs"/>
                        </a:rPr>
                        <a:t> disease</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 intersection syndrome</a:t>
                      </a:r>
                    </a:p>
                    <a:p>
                      <a:r>
                        <a:rPr lang="en-GB" sz="1200" kern="1200" baseline="0" dirty="0">
                          <a:solidFill>
                            <a:schemeClr val="dk1"/>
                          </a:solidFill>
                          <a:latin typeface="+mn-lt"/>
                          <a:ea typeface="+mn-ea"/>
                          <a:cs typeface="+mn-cs"/>
                        </a:rPr>
                        <a:t>- carpal tunnel syndrome</a:t>
                      </a:r>
                    </a:p>
                    <a:p>
                      <a:r>
                        <a:rPr lang="en-GB" sz="1200" kern="1200" baseline="0" dirty="0">
                          <a:solidFill>
                            <a:schemeClr val="dk1"/>
                          </a:solidFill>
                          <a:latin typeface="+mn-lt"/>
                          <a:ea typeface="+mn-ea"/>
                          <a:cs typeface="+mn-cs"/>
                        </a:rPr>
                        <a:t>- radial </a:t>
                      </a:r>
                      <a:r>
                        <a:rPr lang="en-GB" sz="1200" kern="1200" baseline="0" dirty="0" err="1">
                          <a:solidFill>
                            <a:schemeClr val="dk1"/>
                          </a:solidFill>
                          <a:latin typeface="+mn-lt"/>
                          <a:ea typeface="+mn-ea"/>
                          <a:cs typeface="+mn-cs"/>
                        </a:rPr>
                        <a:t>styloiditis</a:t>
                      </a:r>
                      <a:endParaRPr lang="en-GB" sz="1200" kern="1200" baseline="0" dirty="0">
                        <a:solidFill>
                          <a:schemeClr val="dk1"/>
                        </a:solidFill>
                        <a:latin typeface="+mn-lt"/>
                        <a:ea typeface="+mn-ea"/>
                        <a:cs typeface="+mn-cs"/>
                      </a:endParaRPr>
                    </a:p>
                    <a:p>
                      <a:r>
                        <a:rPr lang="en-GB" sz="1200" kern="1200" baseline="0" dirty="0">
                          <a:solidFill>
                            <a:schemeClr val="dk1"/>
                          </a:solidFill>
                          <a:latin typeface="+mn-lt"/>
                          <a:ea typeface="+mn-ea"/>
                          <a:cs typeface="+mn-cs"/>
                        </a:rPr>
                        <a:t>- Guyon’s canal syndrome</a:t>
                      </a:r>
                    </a:p>
                    <a:p>
                      <a:r>
                        <a:rPr lang="en-GB" sz="1200" kern="1200" baseline="0" dirty="0">
                          <a:solidFill>
                            <a:schemeClr val="dk1"/>
                          </a:solidFill>
                          <a:latin typeface="+mn-lt"/>
                          <a:ea typeface="+mn-ea"/>
                          <a:cs typeface="+mn-cs"/>
                        </a:rPr>
                        <a:t>- </a:t>
                      </a:r>
                      <a:r>
                        <a:rPr lang="en-GB" sz="1200" kern="1200" baseline="0" dirty="0" err="1">
                          <a:solidFill>
                            <a:schemeClr val="dk1"/>
                          </a:solidFill>
                          <a:latin typeface="+mn-lt"/>
                          <a:ea typeface="+mn-ea"/>
                          <a:cs typeface="+mn-cs"/>
                        </a:rPr>
                        <a:t>Wartenberg’s</a:t>
                      </a:r>
                      <a:r>
                        <a:rPr lang="en-GB" sz="1200" kern="1200" baseline="0" dirty="0">
                          <a:solidFill>
                            <a:schemeClr val="dk1"/>
                          </a:solidFill>
                          <a:latin typeface="+mn-lt"/>
                          <a:ea typeface="+mn-ea"/>
                          <a:cs typeface="+mn-cs"/>
                        </a:rPr>
                        <a:t> syndrome</a:t>
                      </a:r>
                    </a:p>
                    <a:p>
                      <a:endParaRPr lang="en-GB" sz="1200" dirty="0"/>
                    </a:p>
                  </a:txBody>
                  <a:tcPr>
                    <a:solidFill>
                      <a:schemeClr val="bg1">
                        <a:lumMod val="95000"/>
                      </a:schemeClr>
                    </a:solidFill>
                  </a:tcPr>
                </a:tc>
                <a:extLst>
                  <a:ext uri="{0D108BD9-81ED-4DB2-BD59-A6C34878D82A}">
                    <a16:rowId xmlns:a16="http://schemas.microsoft.com/office/drawing/2014/main" val="10002"/>
                  </a:ext>
                </a:extLst>
              </a:tr>
              <a:tr h="1316657">
                <a:tc>
                  <a:txBody>
                    <a:bodyPr/>
                    <a:lstStyle/>
                    <a:p>
                      <a:r>
                        <a:rPr lang="en-GB" sz="1200" kern="1200" baseline="0">
                          <a:solidFill>
                            <a:schemeClr val="dk1"/>
                          </a:solidFill>
                          <a:latin typeface="+mn-lt"/>
                          <a:ea typeface="+mn-ea"/>
                          <a:cs typeface="+mn-cs"/>
                        </a:rPr>
                        <a:t>- Elbow</a:t>
                      </a:r>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kern="1200" baseline="0" dirty="0">
                          <a:solidFill>
                            <a:schemeClr val="dk1"/>
                          </a:solidFill>
                          <a:latin typeface="+mn-lt"/>
                          <a:ea typeface="+mn-ea"/>
                          <a:cs typeface="+mn-cs"/>
                        </a:rPr>
                        <a:t>- Common extensor tendinopathy (tennis elbow)</a:t>
                      </a:r>
                    </a:p>
                    <a:p>
                      <a:r>
                        <a:rPr lang="en-GB" sz="1200" kern="1200" baseline="0" dirty="0">
                          <a:solidFill>
                            <a:schemeClr val="dk1"/>
                          </a:solidFill>
                          <a:latin typeface="+mn-lt"/>
                          <a:ea typeface="+mn-ea"/>
                          <a:cs typeface="+mn-cs"/>
                        </a:rPr>
                        <a:t>- Common flexor tendinopathy (golf elbow)</a:t>
                      </a:r>
                    </a:p>
                    <a:p>
                      <a:r>
                        <a:rPr lang="en-GB" sz="1200" kern="1200" baseline="0" dirty="0">
                          <a:solidFill>
                            <a:schemeClr val="dk1"/>
                          </a:solidFill>
                          <a:latin typeface="+mn-lt"/>
                          <a:ea typeface="+mn-ea"/>
                          <a:cs typeface="+mn-cs"/>
                        </a:rPr>
                        <a:t>- C5-C6 radiculopathy (lateral)</a:t>
                      </a:r>
                    </a:p>
                    <a:p>
                      <a:r>
                        <a:rPr lang="en-GB" sz="1200" kern="1200" baseline="0" dirty="0">
                          <a:solidFill>
                            <a:schemeClr val="dk1"/>
                          </a:solidFill>
                          <a:latin typeface="+mn-lt"/>
                          <a:ea typeface="+mn-ea"/>
                          <a:cs typeface="+mn-cs"/>
                        </a:rPr>
                        <a:t>- C8-T1 radiculopathy (medial)</a:t>
                      </a:r>
                    </a:p>
                    <a:p>
                      <a:r>
                        <a:rPr lang="en-GB" sz="1200" kern="1200" baseline="0" dirty="0">
                          <a:solidFill>
                            <a:schemeClr val="dk1"/>
                          </a:solidFill>
                          <a:latin typeface="+mn-lt"/>
                          <a:ea typeface="+mn-ea"/>
                          <a:cs typeface="+mn-cs"/>
                        </a:rPr>
                        <a:t>- posterior interosseous nerve compression</a:t>
                      </a:r>
                    </a:p>
                    <a:p>
                      <a:r>
                        <a:rPr lang="en-GB" sz="1200" kern="1200" baseline="0" dirty="0">
                          <a:solidFill>
                            <a:schemeClr val="dk1"/>
                          </a:solidFill>
                          <a:latin typeface="+mn-lt"/>
                          <a:ea typeface="+mn-ea"/>
                          <a:cs typeface="+mn-cs"/>
                        </a:rPr>
                        <a:t>- </a:t>
                      </a:r>
                      <a:r>
                        <a:rPr lang="en-GB" sz="1200" kern="1200" baseline="0" dirty="0" err="1">
                          <a:solidFill>
                            <a:schemeClr val="dk1"/>
                          </a:solidFill>
                          <a:latin typeface="+mn-lt"/>
                          <a:ea typeface="+mn-ea"/>
                          <a:cs typeface="+mn-cs"/>
                        </a:rPr>
                        <a:t>radiocapitellar</a:t>
                      </a:r>
                      <a:r>
                        <a:rPr lang="en-GB" sz="1200" kern="1200" baseline="0" dirty="0">
                          <a:solidFill>
                            <a:schemeClr val="dk1"/>
                          </a:solidFill>
                          <a:latin typeface="+mn-lt"/>
                          <a:ea typeface="+mn-ea"/>
                          <a:cs typeface="+mn-cs"/>
                        </a:rPr>
                        <a:t> osteoarthritis/chondromalacia</a:t>
                      </a:r>
                    </a:p>
                    <a:p>
                      <a:r>
                        <a:rPr lang="en-GB" sz="1200" kern="1200" baseline="0" dirty="0">
                          <a:solidFill>
                            <a:schemeClr val="dk1"/>
                          </a:solidFill>
                          <a:latin typeface="+mn-lt"/>
                          <a:ea typeface="+mn-ea"/>
                          <a:cs typeface="+mn-cs"/>
                        </a:rPr>
                        <a:t>- osteochondritis dissecans capitellum</a:t>
                      </a:r>
                    </a:p>
                    <a:p>
                      <a:r>
                        <a:rPr lang="en-GB" sz="1200" kern="1200" baseline="0" dirty="0">
                          <a:solidFill>
                            <a:schemeClr val="dk1"/>
                          </a:solidFill>
                          <a:latin typeface="+mn-lt"/>
                          <a:ea typeface="+mn-ea"/>
                          <a:cs typeface="+mn-cs"/>
                        </a:rPr>
                        <a:t>- rheumatic enthesopathy</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945931" y="1210622"/>
            <a:ext cx="10131972" cy="584775"/>
          </a:xfrm>
          <a:prstGeom prst="rect">
            <a:avLst/>
          </a:prstGeom>
        </p:spPr>
        <p:txBody>
          <a:bodyPr wrap="square">
            <a:spAutoFit/>
          </a:bodyPr>
          <a:lstStyle/>
          <a:p>
            <a:r>
              <a:rPr lang="en-GB" sz="1600" dirty="0"/>
              <a:t>Generally, the reason a patient seeks medical treatment is due to pain or functional limitations. The diagnosis of tendinopathy is primarily clinical. </a:t>
            </a:r>
          </a:p>
        </p:txBody>
      </p:sp>
      <p:pic>
        <p:nvPicPr>
          <p:cNvPr id="8" name="Picture 7">
            <a:extLst>
              <a:ext uri="{FF2B5EF4-FFF2-40B4-BE49-F238E27FC236}">
                <a16:creationId xmlns:a16="http://schemas.microsoft.com/office/drawing/2014/main" id="{DE407E9A-14E5-754F-AFFB-9D170CCC9DF6}"/>
              </a:ext>
            </a:extLst>
          </p:cNvPr>
          <p:cNvPicPr>
            <a:picLocks noChangeAspect="1"/>
          </p:cNvPicPr>
          <p:nvPr/>
        </p:nvPicPr>
        <p:blipFill>
          <a:blip r:embed="rId3"/>
          <a:stretch>
            <a:fillRect/>
          </a:stretch>
        </p:blipFill>
        <p:spPr>
          <a:xfrm>
            <a:off x="11368403" y="125857"/>
            <a:ext cx="823597" cy="823597"/>
          </a:xfrm>
          <a:prstGeom prst="rect">
            <a:avLst/>
          </a:prstGeom>
        </p:spPr>
      </p:pic>
      <p:pic>
        <p:nvPicPr>
          <p:cNvPr id="7" name="Picture 6" descr="A close-up of a human bone&#10;&#10;Description automatically generated with low confidence">
            <a:extLst>
              <a:ext uri="{FF2B5EF4-FFF2-40B4-BE49-F238E27FC236}">
                <a16:creationId xmlns:a16="http://schemas.microsoft.com/office/drawing/2014/main" id="{BFDF7575-A005-3701-0AC7-D19BC27DD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4483" y="1953764"/>
            <a:ext cx="3745980" cy="37459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Differential diagnosis</a:t>
            </a:r>
          </a:p>
        </p:txBody>
      </p:sp>
      <p:sp>
        <p:nvSpPr>
          <p:cNvPr id="3" name="Slide Number Placeholder 2"/>
          <p:cNvSpPr>
            <a:spLocks noGrp="1"/>
          </p:cNvSpPr>
          <p:nvPr>
            <p:ph type="sldNum" sz="quarter" idx="4"/>
          </p:nvPr>
        </p:nvSpPr>
        <p:spPr/>
        <p:txBody>
          <a:bodyPr/>
          <a:lstStyle/>
          <a:p>
            <a:fld id="{E964E14E-19A3-407C-8417-6E5FF9F7AEE7}" type="slidenum">
              <a:rPr lang="en-GB" smtClean="0"/>
              <a:pPr/>
              <a:t>19</a:t>
            </a:fld>
            <a:endParaRPr lang="en-GB"/>
          </a:p>
        </p:txBody>
      </p:sp>
      <p:sp>
        <p:nvSpPr>
          <p:cNvPr id="5" name="Rectangle 4"/>
          <p:cNvSpPr/>
          <p:nvPr/>
        </p:nvSpPr>
        <p:spPr>
          <a:xfrm>
            <a:off x="374072" y="1210622"/>
            <a:ext cx="11457709" cy="584775"/>
          </a:xfrm>
          <a:prstGeom prst="rect">
            <a:avLst/>
          </a:prstGeom>
        </p:spPr>
        <p:txBody>
          <a:bodyPr wrap="square">
            <a:spAutoFit/>
          </a:bodyPr>
          <a:lstStyle/>
          <a:p>
            <a:r>
              <a:rPr lang="en-GB" sz="1600"/>
              <a:t>Generally, the reason a patient seeks medical treatment is due to pain or functional limitations. The diagnosis of tendinopathy is primarily clinical. </a:t>
            </a:r>
          </a:p>
        </p:txBody>
      </p:sp>
      <p:pic>
        <p:nvPicPr>
          <p:cNvPr id="8" name="Picture 7">
            <a:extLst>
              <a:ext uri="{FF2B5EF4-FFF2-40B4-BE49-F238E27FC236}">
                <a16:creationId xmlns:a16="http://schemas.microsoft.com/office/drawing/2014/main" id="{DE407E9A-14E5-754F-AFFB-9D170CCC9DF6}"/>
              </a:ext>
            </a:extLst>
          </p:cNvPr>
          <p:cNvPicPr>
            <a:picLocks noChangeAspect="1"/>
          </p:cNvPicPr>
          <p:nvPr/>
        </p:nvPicPr>
        <p:blipFill>
          <a:blip r:embed="rId3"/>
          <a:stretch>
            <a:fillRect/>
          </a:stretch>
        </p:blipFill>
        <p:spPr>
          <a:xfrm>
            <a:off x="11368403" y="125857"/>
            <a:ext cx="823597" cy="823597"/>
          </a:xfrm>
          <a:prstGeom prst="rect">
            <a:avLst/>
          </a:prstGeom>
        </p:spPr>
      </p:pic>
      <p:graphicFrame>
        <p:nvGraphicFramePr>
          <p:cNvPr id="9" name="Table 8">
            <a:extLst>
              <a:ext uri="{FF2B5EF4-FFF2-40B4-BE49-F238E27FC236}">
                <a16:creationId xmlns:a16="http://schemas.microsoft.com/office/drawing/2014/main" id="{8638A739-E593-49A1-BF83-C59F10D99DDD}"/>
              </a:ext>
            </a:extLst>
          </p:cNvPr>
          <p:cNvGraphicFramePr>
            <a:graphicFrameLocks noGrp="1"/>
          </p:cNvGraphicFramePr>
          <p:nvPr>
            <p:extLst>
              <p:ext uri="{D42A27DB-BD31-4B8C-83A1-F6EECF244321}">
                <p14:modId xmlns:p14="http://schemas.microsoft.com/office/powerpoint/2010/main" val="3448784248"/>
              </p:ext>
            </p:extLst>
          </p:nvPr>
        </p:nvGraphicFramePr>
        <p:xfrm>
          <a:off x="468406" y="2279728"/>
          <a:ext cx="5811845" cy="3773901"/>
        </p:xfrm>
        <a:graphic>
          <a:graphicData uri="http://schemas.openxmlformats.org/drawingml/2006/table">
            <a:tbl>
              <a:tblPr firstRow="1" bandRow="1">
                <a:tableStyleId>{5C22544A-7EE6-4342-B048-85BDC9FD1C3A}</a:tableStyleId>
              </a:tblPr>
              <a:tblGrid>
                <a:gridCol w="1902481">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701084">
                  <a:extLst>
                    <a:ext uri="{9D8B030D-6E8A-4147-A177-3AD203B41FA5}">
                      <a16:colId xmlns:a16="http://schemas.microsoft.com/office/drawing/2014/main" val="20002"/>
                    </a:ext>
                  </a:extLst>
                </a:gridCol>
              </a:tblGrid>
              <a:tr h="447335">
                <a:tc gridSpan="3">
                  <a:txBody>
                    <a:bodyPr/>
                    <a:lstStyle/>
                    <a:p>
                      <a:r>
                        <a:rPr lang="en-GB" sz="1200" b="1" kern="1200" baseline="0">
                          <a:solidFill>
                            <a:schemeClr val="lt1"/>
                          </a:solidFill>
                          <a:latin typeface="+mn-lt"/>
                          <a:ea typeface="+mn-ea"/>
                          <a:cs typeface="+mn-cs"/>
                        </a:rPr>
                        <a:t>Differential diagnosis of tendinopathy depending on localization (except for traumatic, tumoral and infectious diseases)</a:t>
                      </a:r>
                      <a:endParaRPr lang="en-GB" sz="1200"/>
                    </a:p>
                  </a:txBody>
                  <a:tcPr>
                    <a:solidFill>
                      <a:srgbClr val="0070C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26981">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GB" sz="1200" b="1" kern="1200" baseline="0">
                          <a:solidFill>
                            <a:schemeClr val="dk1"/>
                          </a:solidFill>
                          <a:latin typeface="+mn-lt"/>
                          <a:ea typeface="+mn-ea"/>
                          <a:cs typeface="+mn-cs"/>
                        </a:rPr>
                        <a:t>Localization</a:t>
                      </a:r>
                      <a:endParaRPr lang="en-GB" sz="1200" kern="1200" baseline="0">
                        <a:solidFill>
                          <a:schemeClr val="dk1"/>
                        </a:solidFill>
                        <a:latin typeface="+mn-lt"/>
                        <a:ea typeface="+mn-ea"/>
                        <a:cs typeface="+mn-cs"/>
                      </a:endParaRPr>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b="1" kern="1200" baseline="0">
                          <a:solidFill>
                            <a:schemeClr val="dk1"/>
                          </a:solidFill>
                          <a:latin typeface="+mn-lt"/>
                          <a:ea typeface="+mn-ea"/>
                          <a:cs typeface="+mn-cs"/>
                        </a:rPr>
                        <a:t>Differential diagnosis</a:t>
                      </a:r>
                      <a:endParaRPr lang="en-GB" sz="1200"/>
                    </a:p>
                  </a:txBody>
                  <a:tcPr>
                    <a:solidFill>
                      <a:schemeClr val="bg1">
                        <a:lumMod val="85000"/>
                      </a:schemeClr>
                    </a:solidFill>
                  </a:tcPr>
                </a:tc>
                <a:extLst>
                  <a:ext uri="{0D108BD9-81ED-4DB2-BD59-A6C34878D82A}">
                    <a16:rowId xmlns:a16="http://schemas.microsoft.com/office/drawing/2014/main" val="10001"/>
                  </a:ext>
                </a:extLst>
              </a:tr>
              <a:tr h="1435240">
                <a:tc>
                  <a:txBody>
                    <a:bodyPr/>
                    <a:lstStyle/>
                    <a:p>
                      <a:r>
                        <a:rPr lang="en-GB" sz="1200" kern="1200" baseline="0">
                          <a:solidFill>
                            <a:schemeClr val="dk1"/>
                          </a:solidFill>
                          <a:latin typeface="+mn-lt"/>
                          <a:ea typeface="+mn-ea"/>
                          <a:cs typeface="+mn-cs"/>
                        </a:rPr>
                        <a:t>- Shoulder</a:t>
                      </a:r>
                      <a:endParaRPr lang="en-GB" sz="1200"/>
                    </a:p>
                  </a:txBody>
                  <a:tcPr>
                    <a:solidFill>
                      <a:schemeClr val="bg1">
                        <a:lumMod val="95000"/>
                      </a:schemeClr>
                    </a:solidFill>
                  </a:tcPr>
                </a:tc>
                <a:tc>
                  <a:txBody>
                    <a:bodyPr/>
                    <a:lstStyle/>
                    <a:p>
                      <a:endParaRPr lang="en-GB" sz="1200"/>
                    </a:p>
                  </a:txBody>
                  <a:tcPr>
                    <a:solidFill>
                      <a:schemeClr val="bg1">
                        <a:lumMod val="95000"/>
                      </a:schemeClr>
                    </a:solidFill>
                  </a:tcPr>
                </a:tc>
                <a:tc>
                  <a:txBody>
                    <a:bodyPr/>
                    <a:lstStyle/>
                    <a:p>
                      <a:r>
                        <a:rPr lang="en-GB" sz="1200" kern="1200" baseline="0">
                          <a:solidFill>
                            <a:schemeClr val="dk1"/>
                          </a:solidFill>
                          <a:latin typeface="+mn-lt"/>
                          <a:ea typeface="+mn-ea"/>
                          <a:cs typeface="+mn-cs"/>
                        </a:rPr>
                        <a:t>- rotator cuff tendinopathy</a:t>
                      </a:r>
                    </a:p>
                    <a:p>
                      <a:r>
                        <a:rPr lang="en-GB" sz="1200" kern="1200" baseline="0">
                          <a:solidFill>
                            <a:schemeClr val="dk1"/>
                          </a:solidFill>
                          <a:latin typeface="+mn-lt"/>
                          <a:ea typeface="+mn-ea"/>
                          <a:cs typeface="+mn-cs"/>
                        </a:rPr>
                        <a:t>- bicipital tendinopathy </a:t>
                      </a:r>
                    </a:p>
                    <a:p>
                      <a:r>
                        <a:rPr lang="en-GB" sz="1200" kern="1200" baseline="0">
                          <a:solidFill>
                            <a:schemeClr val="dk1"/>
                          </a:solidFill>
                          <a:latin typeface="+mn-lt"/>
                          <a:ea typeface="+mn-ea"/>
                          <a:cs typeface="+mn-cs"/>
                        </a:rPr>
                        <a:t>- frozen shoulder</a:t>
                      </a:r>
                    </a:p>
                    <a:p>
                      <a:r>
                        <a:rPr lang="en-GB" sz="1200" kern="1200" baseline="0">
                          <a:solidFill>
                            <a:schemeClr val="dk1"/>
                          </a:solidFill>
                          <a:latin typeface="+mn-lt"/>
                          <a:ea typeface="+mn-ea"/>
                          <a:cs typeface="+mn-cs"/>
                        </a:rPr>
                        <a:t>- </a:t>
                      </a:r>
                      <a:r>
                        <a:rPr lang="en-GB" sz="1200" kern="1200" baseline="0" err="1">
                          <a:solidFill>
                            <a:schemeClr val="dk1"/>
                          </a:solidFill>
                          <a:latin typeface="+mn-lt"/>
                          <a:ea typeface="+mn-ea"/>
                          <a:cs typeface="+mn-cs"/>
                        </a:rPr>
                        <a:t>acromio</a:t>
                      </a:r>
                      <a:r>
                        <a:rPr lang="en-GB" sz="1200" kern="1200" baseline="0">
                          <a:solidFill>
                            <a:schemeClr val="dk1"/>
                          </a:solidFill>
                          <a:latin typeface="+mn-lt"/>
                          <a:ea typeface="+mn-ea"/>
                          <a:cs typeface="+mn-cs"/>
                        </a:rPr>
                        <a:t>-clavicular pathology</a:t>
                      </a:r>
                    </a:p>
                    <a:p>
                      <a:r>
                        <a:rPr lang="en-GB" sz="1200" kern="1200" baseline="0">
                          <a:solidFill>
                            <a:schemeClr val="dk1"/>
                          </a:solidFill>
                          <a:latin typeface="+mn-lt"/>
                          <a:ea typeface="+mn-ea"/>
                          <a:cs typeface="+mn-cs"/>
                        </a:rPr>
                        <a:t>- instability of the shoulder</a:t>
                      </a:r>
                    </a:p>
                    <a:p>
                      <a:r>
                        <a:rPr lang="en-GB" sz="1200" kern="1200" baseline="0">
                          <a:solidFill>
                            <a:schemeClr val="dk1"/>
                          </a:solidFill>
                          <a:latin typeface="+mn-lt"/>
                          <a:ea typeface="+mn-ea"/>
                          <a:cs typeface="+mn-cs"/>
                        </a:rPr>
                        <a:t>- </a:t>
                      </a:r>
                      <a:r>
                        <a:rPr lang="en-GB" sz="1200" kern="1200" baseline="0" err="1">
                          <a:solidFill>
                            <a:schemeClr val="dk1"/>
                          </a:solidFill>
                          <a:latin typeface="+mn-lt"/>
                          <a:ea typeface="+mn-ea"/>
                          <a:cs typeface="+mn-cs"/>
                        </a:rPr>
                        <a:t>labrum</a:t>
                      </a:r>
                      <a:r>
                        <a:rPr lang="en-GB" sz="1200" kern="1200" baseline="0">
                          <a:solidFill>
                            <a:schemeClr val="dk1"/>
                          </a:solidFill>
                          <a:latin typeface="+mn-lt"/>
                          <a:ea typeface="+mn-ea"/>
                          <a:cs typeface="+mn-cs"/>
                        </a:rPr>
                        <a:t> / SLAP lesions</a:t>
                      </a:r>
                    </a:p>
                    <a:p>
                      <a:r>
                        <a:rPr lang="en-GB" sz="1200" kern="1200" baseline="0">
                          <a:solidFill>
                            <a:schemeClr val="dk1"/>
                          </a:solidFill>
                          <a:latin typeface="+mn-lt"/>
                          <a:ea typeface="+mn-ea"/>
                          <a:cs typeface="+mn-cs"/>
                        </a:rPr>
                        <a:t>- C4-C5-C6 radiculopathy</a:t>
                      </a:r>
                    </a:p>
                  </a:txBody>
                  <a:tcPr>
                    <a:solidFill>
                      <a:schemeClr val="bg1">
                        <a:lumMod val="95000"/>
                      </a:schemeClr>
                    </a:solidFill>
                  </a:tcPr>
                </a:tc>
                <a:extLst>
                  <a:ext uri="{0D108BD9-81ED-4DB2-BD59-A6C34878D82A}">
                    <a16:rowId xmlns:a16="http://schemas.microsoft.com/office/drawing/2014/main" val="10002"/>
                  </a:ext>
                </a:extLst>
              </a:tr>
              <a:tr h="1518082">
                <a:tc>
                  <a:txBody>
                    <a:bodyPr/>
                    <a:lstStyle/>
                    <a:p>
                      <a:r>
                        <a:rPr lang="en-GB" sz="1200" kern="1200" baseline="0">
                          <a:solidFill>
                            <a:schemeClr val="dk1"/>
                          </a:solidFill>
                          <a:latin typeface="+mn-lt"/>
                          <a:ea typeface="+mn-ea"/>
                          <a:cs typeface="+mn-cs"/>
                        </a:rPr>
                        <a:t>- Hip</a:t>
                      </a:r>
                      <a:endParaRPr lang="en-GB" sz="1200"/>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kern="1200" baseline="0" dirty="0">
                          <a:solidFill>
                            <a:schemeClr val="dk1"/>
                          </a:solidFill>
                          <a:latin typeface="+mn-lt"/>
                          <a:ea typeface="+mn-ea"/>
                          <a:cs typeface="+mn-cs"/>
                        </a:rPr>
                        <a:t>- gluteus </a:t>
                      </a:r>
                      <a:r>
                        <a:rPr lang="en-GB" sz="1200" kern="1200" baseline="0" dirty="0" err="1">
                          <a:solidFill>
                            <a:schemeClr val="dk1"/>
                          </a:solidFill>
                          <a:latin typeface="+mn-lt"/>
                          <a:ea typeface="+mn-ea"/>
                          <a:cs typeface="+mn-cs"/>
                        </a:rPr>
                        <a:t>medius</a:t>
                      </a:r>
                      <a:r>
                        <a:rPr lang="en-GB" sz="1200" kern="1200" baseline="0" dirty="0">
                          <a:solidFill>
                            <a:schemeClr val="dk1"/>
                          </a:solidFill>
                          <a:latin typeface="+mn-lt"/>
                          <a:ea typeface="+mn-ea"/>
                          <a:cs typeface="+mn-cs"/>
                        </a:rPr>
                        <a:t> tendinopathy</a:t>
                      </a:r>
                    </a:p>
                    <a:p>
                      <a:pPr marL="0" marR="0" lvl="0" indent="0" algn="l" defTabSz="914423"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 gluteus </a:t>
                      </a:r>
                      <a:r>
                        <a:rPr lang="en-GB" sz="1200" kern="1200" baseline="0" dirty="0" err="1">
                          <a:solidFill>
                            <a:schemeClr val="dk1"/>
                          </a:solidFill>
                          <a:latin typeface="+mn-lt"/>
                          <a:ea typeface="+mn-ea"/>
                          <a:cs typeface="+mn-cs"/>
                        </a:rPr>
                        <a:t>minimus</a:t>
                      </a:r>
                      <a:r>
                        <a:rPr lang="en-GB" sz="1200" kern="1200" baseline="0" dirty="0">
                          <a:solidFill>
                            <a:schemeClr val="dk1"/>
                          </a:solidFill>
                          <a:latin typeface="+mn-lt"/>
                          <a:ea typeface="+mn-ea"/>
                          <a:cs typeface="+mn-cs"/>
                        </a:rPr>
                        <a:t> tendinopathy</a:t>
                      </a:r>
                    </a:p>
                    <a:p>
                      <a:r>
                        <a:rPr lang="en-GB" sz="1200" kern="1200" baseline="0" dirty="0">
                          <a:solidFill>
                            <a:schemeClr val="dk1"/>
                          </a:solidFill>
                          <a:latin typeface="+mn-lt"/>
                          <a:ea typeface="+mn-ea"/>
                          <a:cs typeface="+mn-cs"/>
                        </a:rPr>
                        <a:t>- greater trochanteric bursitis</a:t>
                      </a:r>
                    </a:p>
                    <a:p>
                      <a:r>
                        <a:rPr lang="en-GB" sz="1200" kern="1200" baseline="0" dirty="0">
                          <a:solidFill>
                            <a:schemeClr val="dk1"/>
                          </a:solidFill>
                          <a:latin typeface="+mn-lt"/>
                          <a:ea typeface="+mn-ea"/>
                          <a:cs typeface="+mn-cs"/>
                        </a:rPr>
                        <a:t>- ilio-tibial band tenderness</a:t>
                      </a:r>
                    </a:p>
                    <a:p>
                      <a:r>
                        <a:rPr lang="en-GB" sz="1200" kern="1200" baseline="0" dirty="0">
                          <a:solidFill>
                            <a:schemeClr val="dk1"/>
                          </a:solidFill>
                          <a:latin typeface="+mn-lt"/>
                          <a:ea typeface="+mn-ea"/>
                          <a:cs typeface="+mn-cs"/>
                        </a:rPr>
                        <a:t>- hip osteonecrosis</a:t>
                      </a:r>
                    </a:p>
                    <a:p>
                      <a:r>
                        <a:rPr lang="en-GB" sz="1200" kern="1200" baseline="0" dirty="0">
                          <a:solidFill>
                            <a:schemeClr val="dk1"/>
                          </a:solidFill>
                          <a:latin typeface="+mn-lt"/>
                          <a:ea typeface="+mn-ea"/>
                          <a:cs typeface="+mn-cs"/>
                        </a:rPr>
                        <a:t>- labral lesion</a:t>
                      </a:r>
                    </a:p>
                    <a:p>
                      <a:r>
                        <a:rPr lang="en-GB" sz="1200" kern="1200" baseline="0" dirty="0">
                          <a:solidFill>
                            <a:schemeClr val="dk1"/>
                          </a:solidFill>
                          <a:latin typeface="+mn-lt"/>
                          <a:ea typeface="+mn-ea"/>
                          <a:cs typeface="+mn-cs"/>
                        </a:rPr>
                        <a:t>- stress fracture of the femur or pelvis</a:t>
                      </a:r>
                    </a:p>
                    <a:p>
                      <a:r>
                        <a:rPr lang="en-GB" sz="1200" kern="1200" baseline="0" dirty="0">
                          <a:solidFill>
                            <a:schemeClr val="dk1"/>
                          </a:solidFill>
                          <a:latin typeface="+mn-lt"/>
                          <a:ea typeface="+mn-ea"/>
                          <a:cs typeface="+mn-cs"/>
                        </a:rPr>
                        <a:t>- </a:t>
                      </a:r>
                      <a:r>
                        <a:rPr lang="en-GB" sz="1200" kern="1200" baseline="0" dirty="0" err="1">
                          <a:solidFill>
                            <a:schemeClr val="dk1"/>
                          </a:solidFill>
                          <a:latin typeface="+mn-lt"/>
                          <a:ea typeface="+mn-ea"/>
                          <a:cs typeface="+mn-cs"/>
                        </a:rPr>
                        <a:t>femoroacetabular</a:t>
                      </a:r>
                      <a:r>
                        <a:rPr lang="en-GB" sz="1200" kern="1200" baseline="0" dirty="0">
                          <a:solidFill>
                            <a:schemeClr val="dk1"/>
                          </a:solidFill>
                          <a:latin typeface="+mn-lt"/>
                          <a:ea typeface="+mn-ea"/>
                          <a:cs typeface="+mn-cs"/>
                        </a:rPr>
                        <a:t> impingement</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7" name="Picture 6" descr="A picture containing person, person&#10;&#10;Description automatically generated">
            <a:extLst>
              <a:ext uri="{FF2B5EF4-FFF2-40B4-BE49-F238E27FC236}">
                <a16:creationId xmlns:a16="http://schemas.microsoft.com/office/drawing/2014/main" id="{3A4C8ABA-9471-84B3-CF2E-9F4E830FE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726" y="2279727"/>
            <a:ext cx="5031868" cy="3773901"/>
          </a:xfrm>
          <a:prstGeom prst="rect">
            <a:avLst/>
          </a:prstGeom>
        </p:spPr>
      </p:pic>
    </p:spTree>
    <p:extLst>
      <p:ext uri="{BB962C8B-B14F-4D97-AF65-F5344CB8AC3E}">
        <p14:creationId xmlns:p14="http://schemas.microsoft.com/office/powerpoint/2010/main" val="3074291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a:t>Disclosure</a:t>
            </a:r>
          </a:p>
        </p:txBody>
      </p:sp>
      <p:sp>
        <p:nvSpPr>
          <p:cNvPr id="3" name="Content Placeholder 2"/>
          <p:cNvSpPr>
            <a:spLocks noGrp="1"/>
          </p:cNvSpPr>
          <p:nvPr>
            <p:ph idx="1"/>
          </p:nvPr>
        </p:nvSpPr>
        <p:spPr>
          <a:xfrm>
            <a:off x="478648" y="1925783"/>
            <a:ext cx="7623362" cy="2880133"/>
          </a:xfrm>
        </p:spPr>
        <p:txBody>
          <a:bodyPr>
            <a:normAutofit/>
          </a:bodyPr>
          <a:lstStyle/>
          <a:p>
            <a:pPr marL="0" indent="0" algn="l">
              <a:buNone/>
            </a:pPr>
            <a:r>
              <a:rPr lang="en-US" sz="3200" b="0" i="0" u="none" strike="noStrike" baseline="0" dirty="0">
                <a:latin typeface="CIDFont+F4"/>
              </a:rPr>
              <a:t>Neither I, Wisler Saint-Vil, nor any family member(s), have any relevant financial relationships to be discussed, directly or indirectly, referred to or illustrated with or without recognition within the presentation.</a:t>
            </a:r>
            <a:endParaRPr lang="en-GB" sz="3200" dirty="0"/>
          </a:p>
        </p:txBody>
      </p:sp>
      <p:sp>
        <p:nvSpPr>
          <p:cNvPr id="2" name="Slide Number Placeholder 1"/>
          <p:cNvSpPr>
            <a:spLocks noGrp="1"/>
          </p:cNvSpPr>
          <p:nvPr>
            <p:ph type="sldNum" sz="quarter" idx="4"/>
          </p:nvPr>
        </p:nvSpPr>
        <p:spPr/>
        <p:txBody>
          <a:bodyPr/>
          <a:lstStyle/>
          <a:p>
            <a:fld id="{E964E14E-19A3-407C-8417-6E5FF9F7AEE7}" type="slidenum">
              <a:rPr lang="en-GB" smtClean="0"/>
              <a:pPr/>
              <a:t>2</a:t>
            </a:fld>
            <a:endParaRPr lang="en-GB" dirty="0"/>
          </a:p>
        </p:txBody>
      </p:sp>
      <p:sp>
        <p:nvSpPr>
          <p:cNvPr id="5" name="Rectangle 4"/>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6" name="Picture 5">
            <a:extLst>
              <a:ext uri="{FF2B5EF4-FFF2-40B4-BE49-F238E27FC236}">
                <a16:creationId xmlns:a16="http://schemas.microsoft.com/office/drawing/2014/main" id="{16BDD728-8C3F-DE4F-86F8-F743073E3818}"/>
              </a:ext>
            </a:extLst>
          </p:cNvPr>
          <p:cNvPicPr>
            <a:picLocks noChangeAspect="1"/>
          </p:cNvPicPr>
          <p:nvPr/>
        </p:nvPicPr>
        <p:blipFill>
          <a:blip r:embed="rId2"/>
          <a:stretch>
            <a:fillRect/>
          </a:stretch>
        </p:blipFill>
        <p:spPr>
          <a:xfrm>
            <a:off x="11372045" y="2201"/>
            <a:ext cx="823597" cy="823597"/>
          </a:xfrm>
          <a:prstGeom prst="rect">
            <a:avLst/>
          </a:prstGeom>
        </p:spPr>
      </p:pic>
    </p:spTree>
    <p:extLst>
      <p:ext uri="{BB962C8B-B14F-4D97-AF65-F5344CB8AC3E}">
        <p14:creationId xmlns:p14="http://schemas.microsoft.com/office/powerpoint/2010/main" val="2730403320"/>
      </p:ext>
    </p:extLst>
  </p:cSld>
  <p:clrMapOvr>
    <a:masterClrMapping/>
  </p:clrMapOvr>
  <mc:AlternateContent xmlns:mc="http://schemas.openxmlformats.org/markup-compatibility/2006" xmlns:p14="http://schemas.microsoft.com/office/powerpoint/2010/main">
    <mc:Choice Requires="p14">
      <p:transition spd="slow" p14:dur="2000" advTm="5726"/>
    </mc:Choice>
    <mc:Fallback xmlns="">
      <p:transition spd="slow" advTm="572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Differential diagnosis</a:t>
            </a:r>
          </a:p>
        </p:txBody>
      </p:sp>
      <p:sp>
        <p:nvSpPr>
          <p:cNvPr id="3" name="Slide Number Placeholder 2"/>
          <p:cNvSpPr>
            <a:spLocks noGrp="1"/>
          </p:cNvSpPr>
          <p:nvPr>
            <p:ph type="sldNum" sz="quarter" idx="4"/>
          </p:nvPr>
        </p:nvSpPr>
        <p:spPr/>
        <p:txBody>
          <a:bodyPr/>
          <a:lstStyle/>
          <a:p>
            <a:fld id="{E964E14E-19A3-407C-8417-6E5FF9F7AEE7}" type="slidenum">
              <a:rPr lang="en-GB" smtClean="0"/>
              <a:pPr/>
              <a:t>20</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452897276"/>
              </p:ext>
            </p:extLst>
          </p:nvPr>
        </p:nvGraphicFramePr>
        <p:xfrm>
          <a:off x="506154" y="1130256"/>
          <a:ext cx="5495151" cy="4631871"/>
        </p:xfrm>
        <a:graphic>
          <a:graphicData uri="http://schemas.openxmlformats.org/drawingml/2006/table">
            <a:tbl>
              <a:tblPr firstRow="1" bandRow="1">
                <a:tableStyleId>{5C22544A-7EE6-4342-B048-85BDC9FD1C3A}</a:tableStyleId>
              </a:tblPr>
              <a:tblGrid>
                <a:gridCol w="231869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968173">
                  <a:extLst>
                    <a:ext uri="{9D8B030D-6E8A-4147-A177-3AD203B41FA5}">
                      <a16:colId xmlns:a16="http://schemas.microsoft.com/office/drawing/2014/main" val="20002"/>
                    </a:ext>
                  </a:extLst>
                </a:gridCol>
              </a:tblGrid>
              <a:tr h="275006">
                <a:tc gridSpan="3">
                  <a:txBody>
                    <a:bodyPr/>
                    <a:lstStyle/>
                    <a:p>
                      <a:r>
                        <a:rPr lang="en-GB" sz="1200" b="1" kern="1200" baseline="0">
                          <a:solidFill>
                            <a:schemeClr val="lt1"/>
                          </a:solidFill>
                          <a:latin typeface="+mn-lt"/>
                          <a:ea typeface="+mn-ea"/>
                          <a:cs typeface="+mn-cs"/>
                        </a:rPr>
                        <a:t>Differential diagnosis of tendinopathy depending on localization (except for traumatic, tumoral and infectious diseases)</a:t>
                      </a:r>
                      <a:endParaRPr lang="en-GB" sz="1200"/>
                    </a:p>
                  </a:txBody>
                  <a:tcPr>
                    <a:solidFill>
                      <a:srgbClr val="0070C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334191">
                <a:tc>
                  <a:txBody>
                    <a:bodyPr/>
                    <a:lstStyle/>
                    <a:p>
                      <a:pPr marL="0" marR="0" indent="0" algn="l" defTabSz="914423" rtl="0" eaLnBrk="1" fontAlgn="auto" latinLnBrk="0" hangingPunct="1">
                        <a:lnSpc>
                          <a:spcPct val="100000"/>
                        </a:lnSpc>
                        <a:spcBef>
                          <a:spcPts val="0"/>
                        </a:spcBef>
                        <a:spcAft>
                          <a:spcPts val="0"/>
                        </a:spcAft>
                        <a:buClrTx/>
                        <a:buSzTx/>
                        <a:buFontTx/>
                        <a:buNone/>
                        <a:tabLst/>
                        <a:defRPr/>
                      </a:pPr>
                      <a:r>
                        <a:rPr lang="en-GB" sz="1200" b="1" kern="1200" baseline="0">
                          <a:solidFill>
                            <a:schemeClr val="dk1"/>
                          </a:solidFill>
                          <a:latin typeface="+mn-lt"/>
                          <a:ea typeface="+mn-ea"/>
                          <a:cs typeface="+mn-cs"/>
                        </a:rPr>
                        <a:t>Localization</a:t>
                      </a:r>
                      <a:endParaRPr lang="en-GB" sz="1200" kern="1200" baseline="0">
                        <a:solidFill>
                          <a:schemeClr val="dk1"/>
                        </a:solidFill>
                        <a:latin typeface="+mn-lt"/>
                        <a:ea typeface="+mn-ea"/>
                        <a:cs typeface="+mn-cs"/>
                      </a:endParaRPr>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b="1" kern="1200" baseline="0">
                          <a:solidFill>
                            <a:schemeClr val="dk1"/>
                          </a:solidFill>
                          <a:latin typeface="+mn-lt"/>
                          <a:ea typeface="+mn-ea"/>
                          <a:cs typeface="+mn-cs"/>
                        </a:rPr>
                        <a:t>Differential diagnosis</a:t>
                      </a:r>
                      <a:endParaRPr lang="en-GB" sz="1200"/>
                    </a:p>
                  </a:txBody>
                  <a:tcPr>
                    <a:solidFill>
                      <a:schemeClr val="bg1">
                        <a:lumMod val="85000"/>
                      </a:schemeClr>
                    </a:solidFill>
                  </a:tcPr>
                </a:tc>
                <a:extLst>
                  <a:ext uri="{0D108BD9-81ED-4DB2-BD59-A6C34878D82A}">
                    <a16:rowId xmlns:a16="http://schemas.microsoft.com/office/drawing/2014/main" val="10001"/>
                  </a:ext>
                </a:extLst>
              </a:tr>
              <a:tr h="1689322">
                <a:tc>
                  <a:txBody>
                    <a:bodyPr/>
                    <a:lstStyle/>
                    <a:p>
                      <a:r>
                        <a:rPr lang="en-GB" sz="1200" kern="1200" baseline="0">
                          <a:solidFill>
                            <a:schemeClr val="dk1"/>
                          </a:solidFill>
                          <a:latin typeface="+mn-lt"/>
                          <a:ea typeface="+mn-ea"/>
                          <a:cs typeface="+mn-cs"/>
                        </a:rPr>
                        <a:t>- Knee</a:t>
                      </a:r>
                      <a:endParaRPr lang="en-GB" sz="1200"/>
                    </a:p>
                  </a:txBody>
                  <a:tcPr>
                    <a:solidFill>
                      <a:schemeClr val="bg1">
                        <a:lumMod val="95000"/>
                      </a:schemeClr>
                    </a:solidFill>
                  </a:tcPr>
                </a:tc>
                <a:tc>
                  <a:txBody>
                    <a:bodyPr/>
                    <a:lstStyle/>
                    <a:p>
                      <a:endParaRPr lang="en-GB" sz="1200"/>
                    </a:p>
                  </a:txBody>
                  <a:tcPr>
                    <a:solidFill>
                      <a:schemeClr val="bg1">
                        <a:lumMod val="95000"/>
                      </a:schemeClr>
                    </a:solidFill>
                  </a:tcPr>
                </a:tc>
                <a:tc>
                  <a:txBody>
                    <a:bodyPr/>
                    <a:lstStyle/>
                    <a:p>
                      <a:r>
                        <a:rPr lang="en-GB" sz="1200" kern="1200" baseline="0" dirty="0">
                          <a:solidFill>
                            <a:schemeClr val="dk1"/>
                          </a:solidFill>
                          <a:latin typeface="+mn-lt"/>
                          <a:ea typeface="+mn-ea"/>
                          <a:cs typeface="+mn-cs"/>
                        </a:rPr>
                        <a:t>- patellar tendinopathy</a:t>
                      </a:r>
                    </a:p>
                    <a:p>
                      <a:r>
                        <a:rPr lang="en-GB" sz="1200" kern="1200" baseline="0" dirty="0">
                          <a:solidFill>
                            <a:schemeClr val="dk1"/>
                          </a:solidFill>
                          <a:latin typeface="+mn-lt"/>
                          <a:ea typeface="+mn-ea"/>
                          <a:cs typeface="+mn-cs"/>
                        </a:rPr>
                        <a:t>- quadriceps tendinopathy</a:t>
                      </a:r>
                    </a:p>
                    <a:p>
                      <a:r>
                        <a:rPr lang="en-GB" sz="1200" kern="1200" baseline="0" dirty="0">
                          <a:solidFill>
                            <a:schemeClr val="dk1"/>
                          </a:solidFill>
                          <a:latin typeface="+mn-lt"/>
                          <a:ea typeface="+mn-ea"/>
                          <a:cs typeface="+mn-cs"/>
                        </a:rPr>
                        <a:t>- hamstring tendinopathy </a:t>
                      </a:r>
                    </a:p>
                    <a:p>
                      <a:r>
                        <a:rPr lang="en-GB" sz="1200" kern="1200" baseline="0" dirty="0">
                          <a:solidFill>
                            <a:schemeClr val="dk1"/>
                          </a:solidFill>
                          <a:latin typeface="+mn-lt"/>
                          <a:ea typeface="+mn-ea"/>
                          <a:cs typeface="+mn-cs"/>
                        </a:rPr>
                        <a:t>- IT band tendinopathy </a:t>
                      </a:r>
                    </a:p>
                    <a:p>
                      <a:r>
                        <a:rPr lang="en-GB" sz="1200" kern="1200" baseline="0" dirty="0">
                          <a:solidFill>
                            <a:schemeClr val="dk1"/>
                          </a:solidFill>
                          <a:latin typeface="+mn-lt"/>
                          <a:ea typeface="+mn-ea"/>
                          <a:cs typeface="+mn-cs"/>
                        </a:rPr>
                        <a:t>- patellofemoral pain syndrome</a:t>
                      </a:r>
                    </a:p>
                    <a:p>
                      <a:r>
                        <a:rPr lang="en-GB" sz="1200" kern="1200" baseline="0" dirty="0">
                          <a:solidFill>
                            <a:schemeClr val="dk1"/>
                          </a:solidFill>
                          <a:latin typeface="+mn-lt"/>
                          <a:ea typeface="+mn-ea"/>
                          <a:cs typeface="+mn-cs"/>
                        </a:rPr>
                        <a:t>- prepatellar bursitis</a:t>
                      </a:r>
                    </a:p>
                    <a:p>
                      <a:r>
                        <a:rPr lang="en-GB" sz="1200" kern="1200" baseline="0" dirty="0">
                          <a:solidFill>
                            <a:schemeClr val="dk1"/>
                          </a:solidFill>
                          <a:latin typeface="+mn-lt"/>
                          <a:ea typeface="+mn-ea"/>
                          <a:cs typeface="+mn-cs"/>
                        </a:rPr>
                        <a:t>- Osgood-Schlatter disease</a:t>
                      </a:r>
                    </a:p>
                    <a:p>
                      <a:r>
                        <a:rPr lang="en-GB" sz="1200" kern="1200" baseline="0" dirty="0">
                          <a:solidFill>
                            <a:schemeClr val="dk1"/>
                          </a:solidFill>
                          <a:latin typeface="+mn-lt"/>
                          <a:ea typeface="+mn-ea"/>
                          <a:cs typeface="+mn-cs"/>
                        </a:rPr>
                        <a:t>- Sinding-Larsen-Johansson Disease</a:t>
                      </a:r>
                    </a:p>
                    <a:p>
                      <a:r>
                        <a:rPr lang="en-GB" sz="1200" kern="1200" baseline="0" dirty="0">
                          <a:solidFill>
                            <a:schemeClr val="dk1"/>
                          </a:solidFill>
                          <a:latin typeface="+mn-lt"/>
                          <a:ea typeface="+mn-ea"/>
                          <a:cs typeface="+mn-cs"/>
                        </a:rPr>
                        <a:t>- meniscal lesion</a:t>
                      </a:r>
                    </a:p>
                    <a:p>
                      <a:r>
                        <a:rPr lang="en-GB" sz="1200" kern="1200" baseline="0" dirty="0">
                          <a:solidFill>
                            <a:schemeClr val="dk1"/>
                          </a:solidFill>
                          <a:latin typeface="+mn-lt"/>
                          <a:ea typeface="+mn-ea"/>
                          <a:cs typeface="+mn-cs"/>
                        </a:rPr>
                        <a:t>- plica</a:t>
                      </a:r>
                    </a:p>
                    <a:p>
                      <a:r>
                        <a:rPr lang="en-GB" sz="1200" kern="1200" baseline="0" dirty="0">
                          <a:solidFill>
                            <a:schemeClr val="dk1"/>
                          </a:solidFill>
                          <a:latin typeface="+mn-lt"/>
                          <a:ea typeface="+mn-ea"/>
                          <a:cs typeface="+mn-cs"/>
                        </a:rPr>
                        <a:t>- Hoffa’s inflammation</a:t>
                      </a:r>
                    </a:p>
                    <a:p>
                      <a:r>
                        <a:rPr lang="en-GB" sz="1200" kern="1200" baseline="0" dirty="0">
                          <a:solidFill>
                            <a:schemeClr val="dk1"/>
                          </a:solidFill>
                          <a:latin typeface="+mn-lt"/>
                          <a:ea typeface="+mn-ea"/>
                          <a:cs typeface="+mn-cs"/>
                        </a:rPr>
                        <a:t>- stress fracture of the tibia or fibula</a:t>
                      </a:r>
                    </a:p>
                  </a:txBody>
                  <a:tcPr>
                    <a:solidFill>
                      <a:schemeClr val="bg1">
                        <a:lumMod val="95000"/>
                      </a:schemeClr>
                    </a:solidFill>
                  </a:tcPr>
                </a:tc>
                <a:extLst>
                  <a:ext uri="{0D108BD9-81ED-4DB2-BD59-A6C34878D82A}">
                    <a16:rowId xmlns:a16="http://schemas.microsoft.com/office/drawing/2014/main" val="10002"/>
                  </a:ext>
                </a:extLst>
              </a:tr>
              <a:tr h="1537279">
                <a:tc>
                  <a:txBody>
                    <a:bodyPr/>
                    <a:lstStyle/>
                    <a:p>
                      <a:r>
                        <a:rPr lang="en-GB" sz="1200" kern="1200" baseline="0">
                          <a:solidFill>
                            <a:schemeClr val="dk1"/>
                          </a:solidFill>
                          <a:latin typeface="+mn-lt"/>
                          <a:ea typeface="+mn-ea"/>
                          <a:cs typeface="+mn-cs"/>
                        </a:rPr>
                        <a:t>- Ankle</a:t>
                      </a:r>
                      <a:endParaRPr lang="en-GB" sz="1200"/>
                    </a:p>
                  </a:txBody>
                  <a:tcPr>
                    <a:solidFill>
                      <a:schemeClr val="bg1">
                        <a:lumMod val="85000"/>
                      </a:schemeClr>
                    </a:solidFill>
                  </a:tcPr>
                </a:tc>
                <a:tc>
                  <a:txBody>
                    <a:bodyPr/>
                    <a:lstStyle/>
                    <a:p>
                      <a:endParaRPr lang="en-GB" sz="1200"/>
                    </a:p>
                  </a:txBody>
                  <a:tcPr>
                    <a:solidFill>
                      <a:schemeClr val="bg1">
                        <a:lumMod val="85000"/>
                      </a:schemeClr>
                    </a:solidFill>
                  </a:tcPr>
                </a:tc>
                <a:tc>
                  <a:txBody>
                    <a:bodyPr/>
                    <a:lstStyle/>
                    <a:p>
                      <a:r>
                        <a:rPr lang="en-GB" sz="1200" kern="1200" baseline="0" dirty="0">
                          <a:solidFill>
                            <a:schemeClr val="dk1"/>
                          </a:solidFill>
                          <a:latin typeface="+mn-lt"/>
                          <a:ea typeface="+mn-ea"/>
                          <a:cs typeface="+mn-cs"/>
                        </a:rPr>
                        <a:t>- Achilles tendinopathy</a:t>
                      </a:r>
                    </a:p>
                    <a:p>
                      <a:r>
                        <a:rPr lang="en-GB" sz="1200" kern="1200" baseline="0" dirty="0">
                          <a:solidFill>
                            <a:schemeClr val="dk1"/>
                          </a:solidFill>
                          <a:latin typeface="+mn-lt"/>
                          <a:ea typeface="+mn-ea"/>
                          <a:cs typeface="+mn-cs"/>
                        </a:rPr>
                        <a:t>- Ligament injuries</a:t>
                      </a:r>
                    </a:p>
                    <a:p>
                      <a:r>
                        <a:rPr lang="en-GB" sz="1200" kern="1200" baseline="0" dirty="0">
                          <a:solidFill>
                            <a:schemeClr val="dk1"/>
                          </a:solidFill>
                          <a:latin typeface="+mn-lt"/>
                          <a:ea typeface="+mn-ea"/>
                          <a:cs typeface="+mn-cs"/>
                        </a:rPr>
                        <a:t>- Anterior or posterior impingement</a:t>
                      </a:r>
                    </a:p>
                    <a:p>
                      <a:r>
                        <a:rPr lang="en-GB" sz="1200" kern="1200" baseline="0" dirty="0">
                          <a:solidFill>
                            <a:schemeClr val="dk1"/>
                          </a:solidFill>
                          <a:latin typeface="+mn-lt"/>
                          <a:ea typeface="+mn-ea"/>
                          <a:cs typeface="+mn-cs"/>
                        </a:rPr>
                        <a:t>- gout</a:t>
                      </a:r>
                    </a:p>
                    <a:p>
                      <a:r>
                        <a:rPr lang="en-GB" sz="1200" kern="1200" baseline="0" dirty="0">
                          <a:solidFill>
                            <a:schemeClr val="dk1"/>
                          </a:solidFill>
                          <a:latin typeface="+mn-lt"/>
                          <a:ea typeface="+mn-ea"/>
                          <a:cs typeface="+mn-cs"/>
                        </a:rPr>
                        <a:t>- retrocalcaneal bursitis</a:t>
                      </a:r>
                    </a:p>
                    <a:p>
                      <a:r>
                        <a:rPr lang="en-GB" sz="1200" kern="1200" baseline="0" dirty="0">
                          <a:solidFill>
                            <a:schemeClr val="dk1"/>
                          </a:solidFill>
                          <a:latin typeface="+mn-lt"/>
                          <a:ea typeface="+mn-ea"/>
                          <a:cs typeface="+mn-cs"/>
                        </a:rPr>
                        <a:t>- rheumatoid arthritis</a:t>
                      </a:r>
                    </a:p>
                    <a:p>
                      <a:r>
                        <a:rPr lang="en-GB" sz="1200" kern="1200" baseline="0" dirty="0">
                          <a:solidFill>
                            <a:schemeClr val="dk1"/>
                          </a:solidFill>
                          <a:latin typeface="+mn-lt"/>
                          <a:ea typeface="+mn-ea"/>
                          <a:cs typeface="+mn-cs"/>
                        </a:rPr>
                        <a:t>- </a:t>
                      </a:r>
                      <a:r>
                        <a:rPr lang="en-GB" sz="1200" kern="1200" baseline="0" dirty="0" err="1">
                          <a:solidFill>
                            <a:schemeClr val="dk1"/>
                          </a:solidFill>
                          <a:latin typeface="+mn-lt"/>
                          <a:ea typeface="+mn-ea"/>
                          <a:cs typeface="+mn-cs"/>
                        </a:rPr>
                        <a:t>Sever's</a:t>
                      </a:r>
                      <a:r>
                        <a:rPr lang="en-GB" sz="1200" kern="1200" baseline="0" dirty="0">
                          <a:solidFill>
                            <a:schemeClr val="dk1"/>
                          </a:solidFill>
                          <a:latin typeface="+mn-lt"/>
                          <a:ea typeface="+mn-ea"/>
                          <a:cs typeface="+mn-cs"/>
                        </a:rPr>
                        <a:t> Disease</a:t>
                      </a:r>
                    </a:p>
                    <a:p>
                      <a:r>
                        <a:rPr lang="en-GB" sz="1200" kern="1200" baseline="0" dirty="0">
                          <a:solidFill>
                            <a:schemeClr val="dk1"/>
                          </a:solidFill>
                          <a:latin typeface="+mn-lt"/>
                          <a:ea typeface="+mn-ea"/>
                          <a:cs typeface="+mn-cs"/>
                        </a:rPr>
                        <a:t>- stress fracture of the calcaneus</a:t>
                      </a:r>
                      <a:endParaRPr lang="en-GB" sz="1200" dirty="0"/>
                    </a:p>
                  </a:txBody>
                  <a:tcP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90CB117F-3D98-334D-AF55-35D45A35C459}"/>
              </a:ext>
            </a:extLst>
          </p:cNvPr>
          <p:cNvPicPr>
            <a:picLocks noChangeAspect="1"/>
          </p:cNvPicPr>
          <p:nvPr/>
        </p:nvPicPr>
        <p:blipFill>
          <a:blip r:embed="rId3"/>
          <a:stretch>
            <a:fillRect/>
          </a:stretch>
        </p:blipFill>
        <p:spPr>
          <a:xfrm>
            <a:off x="11363167" y="118988"/>
            <a:ext cx="823597" cy="823597"/>
          </a:xfrm>
          <a:prstGeom prst="rect">
            <a:avLst/>
          </a:prstGeom>
        </p:spPr>
      </p:pic>
      <p:pic>
        <p:nvPicPr>
          <p:cNvPr id="6" name="Picture 5">
            <a:extLst>
              <a:ext uri="{FF2B5EF4-FFF2-40B4-BE49-F238E27FC236}">
                <a16:creationId xmlns:a16="http://schemas.microsoft.com/office/drawing/2014/main" id="{10628B0C-0B58-4FE4-B0F0-921382AB307E}"/>
              </a:ext>
            </a:extLst>
          </p:cNvPr>
          <p:cNvPicPr>
            <a:picLocks noChangeAspect="1"/>
          </p:cNvPicPr>
          <p:nvPr/>
        </p:nvPicPr>
        <p:blipFill>
          <a:blip r:embed="rId4"/>
          <a:stretch>
            <a:fillRect/>
          </a:stretch>
        </p:blipFill>
        <p:spPr>
          <a:xfrm>
            <a:off x="6183930" y="1683513"/>
            <a:ext cx="5767619" cy="367866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Diagnosis</a:t>
            </a:r>
          </a:p>
        </p:txBody>
      </p:sp>
      <p:sp>
        <p:nvSpPr>
          <p:cNvPr id="5" name="Content Placeholder 4"/>
          <p:cNvSpPr>
            <a:spLocks noGrp="1"/>
          </p:cNvSpPr>
          <p:nvPr>
            <p:ph idx="1"/>
          </p:nvPr>
        </p:nvSpPr>
        <p:spPr/>
        <p:txBody>
          <a:bodyPr>
            <a:normAutofit/>
          </a:bodyPr>
          <a:lstStyle/>
          <a:p>
            <a:pPr marL="285750" indent="-285750">
              <a:lnSpc>
                <a:spcPct val="100000"/>
              </a:lnSpc>
              <a:buFont typeface="Courier New" panose="02070309020205020404" pitchFamily="49" charset="0"/>
              <a:buChar char="o"/>
            </a:pPr>
            <a:r>
              <a:rPr lang="en-GB" sz="2400" dirty="0"/>
              <a:t>Presentation</a:t>
            </a:r>
          </a:p>
          <a:p>
            <a:pPr marL="742963" lvl="1" indent="-285750">
              <a:lnSpc>
                <a:spcPct val="100000"/>
              </a:lnSpc>
              <a:buFont typeface="Arial" panose="020B0604020202020204" pitchFamily="34" charset="0"/>
              <a:buChar char="•"/>
            </a:pPr>
            <a:r>
              <a:rPr lang="en-GB" sz="2000" dirty="0"/>
              <a:t>Gradual onset of stiffness</a:t>
            </a:r>
          </a:p>
          <a:p>
            <a:pPr marL="742963" lvl="1" indent="-285750">
              <a:lnSpc>
                <a:spcPct val="100000"/>
              </a:lnSpc>
              <a:buFont typeface="Arial" panose="020B0604020202020204" pitchFamily="34" charset="0"/>
              <a:buChar char="•"/>
            </a:pPr>
            <a:r>
              <a:rPr lang="en-GB" sz="2000" dirty="0"/>
              <a:t>Activity-related pain</a:t>
            </a:r>
          </a:p>
          <a:p>
            <a:pPr marL="742963" lvl="1" indent="-285750">
              <a:lnSpc>
                <a:spcPct val="100000"/>
              </a:lnSpc>
              <a:buFont typeface="Arial" panose="020B0604020202020204" pitchFamily="34" charset="0"/>
              <a:buChar char="•"/>
            </a:pPr>
            <a:r>
              <a:rPr lang="en-GB" sz="2000" dirty="0"/>
              <a:t>Decreased function</a:t>
            </a:r>
          </a:p>
          <a:p>
            <a:pPr marL="742963" lvl="1" indent="-285750">
              <a:lnSpc>
                <a:spcPct val="100000"/>
              </a:lnSpc>
              <a:buFont typeface="Arial" panose="020B0604020202020204" pitchFamily="34" charset="0"/>
              <a:buChar char="•"/>
            </a:pPr>
            <a:r>
              <a:rPr lang="en-GB" sz="2000" dirty="0"/>
              <a:t>Localized swelling </a:t>
            </a:r>
          </a:p>
          <a:p>
            <a:pPr marL="742963" lvl="1" indent="-285750">
              <a:lnSpc>
                <a:spcPct val="100000"/>
              </a:lnSpc>
              <a:buFont typeface="Arial" panose="020B0604020202020204" pitchFamily="34" charset="0"/>
              <a:buChar char="•"/>
            </a:pPr>
            <a:r>
              <a:rPr lang="en-GB" sz="2000" dirty="0"/>
              <a:t>Palpable crepitations</a:t>
            </a:r>
          </a:p>
          <a:p>
            <a:pPr marL="285750" indent="-285750">
              <a:lnSpc>
                <a:spcPct val="100000"/>
              </a:lnSpc>
              <a:buFont typeface="Courier New" panose="02070309020205020404" pitchFamily="49" charset="0"/>
              <a:buChar char="o"/>
            </a:pPr>
            <a:r>
              <a:rPr lang="en-GB" sz="2400" dirty="0"/>
              <a:t>Clinical examination</a:t>
            </a:r>
          </a:p>
          <a:p>
            <a:pPr marL="285750" indent="-285750">
              <a:lnSpc>
                <a:spcPct val="100000"/>
              </a:lnSpc>
              <a:buFont typeface="Courier New" panose="02070309020205020404" pitchFamily="49" charset="0"/>
              <a:buChar char="o"/>
            </a:pPr>
            <a:r>
              <a:rPr lang="en-GB" sz="2400" dirty="0"/>
              <a:t>Diagnostic imaging</a:t>
            </a:r>
          </a:p>
        </p:txBody>
      </p:sp>
      <p:sp>
        <p:nvSpPr>
          <p:cNvPr id="3" name="Slide Number Placeholder 2"/>
          <p:cNvSpPr>
            <a:spLocks noGrp="1"/>
          </p:cNvSpPr>
          <p:nvPr>
            <p:ph type="sldNum" sz="quarter" idx="4"/>
          </p:nvPr>
        </p:nvSpPr>
        <p:spPr/>
        <p:txBody>
          <a:bodyPr/>
          <a:lstStyle/>
          <a:p>
            <a:fld id="{E964E14E-19A3-407C-8417-6E5FF9F7AEE7}" type="slidenum">
              <a:rPr lang="en-GB" smtClean="0"/>
              <a:pPr/>
              <a:t>21</a:t>
            </a:fld>
            <a:endParaRPr lang="en-GB"/>
          </a:p>
        </p:txBody>
      </p:sp>
      <p:pic>
        <p:nvPicPr>
          <p:cNvPr id="61442" name="Picture 2" descr="Ultrasound: Purpose, Procedure, and Preparation"/>
          <p:cNvPicPr>
            <a:picLocks noGrp="1" noChangeAspect="1" noChangeArrowheads="1"/>
          </p:cNvPicPr>
          <p:nvPr>
            <p:ph type="pic" idx="12"/>
          </p:nvPr>
        </p:nvPicPr>
        <p:blipFill>
          <a:blip r:embed="rId3"/>
          <a:srcRect l="11967" r="11967"/>
          <a:stretch>
            <a:fillRect/>
          </a:stretch>
        </p:blipFill>
        <p:spPr bwMode="auto">
          <a:prstGeom prst="rect">
            <a:avLst/>
          </a:prstGeom>
          <a:noFill/>
        </p:spPr>
      </p:pic>
      <p:pic>
        <p:nvPicPr>
          <p:cNvPr id="8" name="Picture 7">
            <a:extLst>
              <a:ext uri="{FF2B5EF4-FFF2-40B4-BE49-F238E27FC236}">
                <a16:creationId xmlns:a16="http://schemas.microsoft.com/office/drawing/2014/main" id="{53AD9691-A350-064C-83F1-28BD86D304C8}"/>
              </a:ext>
            </a:extLst>
          </p:cNvPr>
          <p:cNvPicPr>
            <a:picLocks noChangeAspect="1"/>
          </p:cNvPicPr>
          <p:nvPr/>
        </p:nvPicPr>
        <p:blipFill>
          <a:blip r:embed="rId4"/>
          <a:stretch>
            <a:fillRect/>
          </a:stretch>
        </p:blipFill>
        <p:spPr>
          <a:xfrm>
            <a:off x="11363167" y="2201"/>
            <a:ext cx="823597" cy="8235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Diagnosis</a:t>
            </a:r>
          </a:p>
        </p:txBody>
      </p:sp>
      <p:sp>
        <p:nvSpPr>
          <p:cNvPr id="5" name="Content Placeholder 4"/>
          <p:cNvSpPr>
            <a:spLocks noGrp="1"/>
          </p:cNvSpPr>
          <p:nvPr>
            <p:ph idx="1"/>
          </p:nvPr>
        </p:nvSpPr>
        <p:spPr>
          <a:xfrm>
            <a:off x="5606996" y="1925783"/>
            <a:ext cx="6154618" cy="4297464"/>
          </a:xfrm>
        </p:spPr>
        <p:txBody>
          <a:bodyPr>
            <a:noAutofit/>
          </a:bodyPr>
          <a:lstStyle/>
          <a:p>
            <a:pPr marL="285750" indent="-285750">
              <a:lnSpc>
                <a:spcPct val="120000"/>
              </a:lnSpc>
              <a:buFont typeface="Courier New" panose="02070309020205020404" pitchFamily="49" charset="0"/>
              <a:buChar char="o"/>
            </a:pPr>
            <a:r>
              <a:rPr lang="en-GB" sz="1700" dirty="0"/>
              <a:t>Several imaging modalities can be used to evaluate tendinopathy.  For instance, </a:t>
            </a:r>
            <a:r>
              <a:rPr lang="en-GB" sz="1700"/>
              <a:t>US and </a:t>
            </a:r>
            <a:r>
              <a:rPr lang="en-GB" sz="1700" dirty="0"/>
              <a:t>MRI are considered superior to conventional radiography or CT scanners.</a:t>
            </a:r>
          </a:p>
          <a:p>
            <a:pPr>
              <a:lnSpc>
                <a:spcPct val="120000"/>
              </a:lnSpc>
            </a:pPr>
            <a:endParaRPr lang="en-GB" sz="1700" dirty="0"/>
          </a:p>
          <a:p>
            <a:pPr marL="285750" indent="-285750">
              <a:lnSpc>
                <a:spcPct val="120000"/>
              </a:lnSpc>
              <a:buFont typeface="Courier New" panose="02070309020205020404" pitchFamily="49" charset="0"/>
              <a:buChar char="o"/>
            </a:pPr>
            <a:r>
              <a:rPr lang="en-GB" sz="1700" dirty="0"/>
              <a:t>Clinical assessment remains the cornerstone of appropriate diagnosis and management of tendinopathy. US and/or MRI could be useful for confirming the diagnosis, but these are not recommended for monitoring treatment.</a:t>
            </a:r>
          </a:p>
        </p:txBody>
      </p:sp>
      <p:sp>
        <p:nvSpPr>
          <p:cNvPr id="3" name="Slide Number Placeholder 2"/>
          <p:cNvSpPr>
            <a:spLocks noGrp="1"/>
          </p:cNvSpPr>
          <p:nvPr>
            <p:ph type="sldNum" sz="quarter" idx="4"/>
          </p:nvPr>
        </p:nvSpPr>
        <p:spPr/>
        <p:txBody>
          <a:bodyPr/>
          <a:lstStyle/>
          <a:p>
            <a:fld id="{E964E14E-19A3-407C-8417-6E5FF9F7AEE7}" type="slidenum">
              <a:rPr lang="en-GB" smtClean="0"/>
              <a:pPr/>
              <a:t>22</a:t>
            </a:fld>
            <a:endParaRPr lang="en-GB"/>
          </a:p>
        </p:txBody>
      </p:sp>
      <p:pic>
        <p:nvPicPr>
          <p:cNvPr id="115718" name="Picture 6" descr="Here's What to Expect Before, During, and After an MRI Scan | SELF"/>
          <p:cNvPicPr>
            <a:picLocks noGrp="1" noChangeAspect="1" noChangeArrowheads="1"/>
          </p:cNvPicPr>
          <p:nvPr>
            <p:ph type="pic" idx="12"/>
          </p:nvPr>
        </p:nvPicPr>
        <p:blipFill>
          <a:blip r:embed="rId3"/>
          <a:srcRect l="11967" r="11967"/>
          <a:stretch>
            <a:fillRect/>
          </a:stretch>
        </p:blipFill>
        <p:spPr bwMode="auto">
          <a:prstGeom prst="rect">
            <a:avLst/>
          </a:prstGeom>
          <a:noFill/>
        </p:spPr>
      </p:pic>
      <p:pic>
        <p:nvPicPr>
          <p:cNvPr id="8" name="Picture 7">
            <a:extLst>
              <a:ext uri="{FF2B5EF4-FFF2-40B4-BE49-F238E27FC236}">
                <a16:creationId xmlns:a16="http://schemas.microsoft.com/office/drawing/2014/main" id="{FAFF2772-7D15-D446-B9C4-F2B8243D237E}"/>
              </a:ext>
            </a:extLst>
          </p:cNvPr>
          <p:cNvPicPr>
            <a:picLocks noChangeAspect="1"/>
          </p:cNvPicPr>
          <p:nvPr/>
        </p:nvPicPr>
        <p:blipFill>
          <a:blip r:embed="rId4"/>
          <a:stretch>
            <a:fillRect/>
          </a:stretch>
        </p:blipFill>
        <p:spPr>
          <a:xfrm>
            <a:off x="11354291" y="11079"/>
            <a:ext cx="823597" cy="82359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Treatment course</a:t>
            </a:r>
          </a:p>
        </p:txBody>
      </p:sp>
      <p:sp>
        <p:nvSpPr>
          <p:cNvPr id="4" name="Slide Number Placeholder 3"/>
          <p:cNvSpPr>
            <a:spLocks noGrp="1"/>
          </p:cNvSpPr>
          <p:nvPr>
            <p:ph type="sldNum" sz="quarter" idx="4"/>
          </p:nvPr>
        </p:nvSpPr>
        <p:spPr/>
        <p:txBody>
          <a:bodyPr/>
          <a:lstStyle/>
          <a:p>
            <a:fld id="{E964E14E-19A3-407C-8417-6E5FF9F7AEE7}" type="slidenum">
              <a:rPr lang="en-GB" smtClean="0"/>
              <a:pPr/>
              <a:t>23</a:t>
            </a:fld>
            <a:endParaRPr lang="en-GB"/>
          </a:p>
        </p:txBody>
      </p:sp>
      <p:pic>
        <p:nvPicPr>
          <p:cNvPr id="8" name="Picture Placeholder 7" descr="doctor-consulting.jpg"/>
          <p:cNvPicPr>
            <a:picLocks noGrp="1" noChangeAspect="1"/>
          </p:cNvPicPr>
          <p:nvPr>
            <p:ph type="pic" idx="12"/>
          </p:nvPr>
        </p:nvPicPr>
        <p:blipFill>
          <a:blip r:embed="rId2"/>
          <a:srcRect l="9635" r="9635"/>
          <a:stretch>
            <a:fillRect/>
          </a:stretch>
        </p:blipFill>
        <p:spPr/>
      </p:pic>
      <p:pic>
        <p:nvPicPr>
          <p:cNvPr id="7" name="Picture 6">
            <a:extLst>
              <a:ext uri="{FF2B5EF4-FFF2-40B4-BE49-F238E27FC236}">
                <a16:creationId xmlns:a16="http://schemas.microsoft.com/office/drawing/2014/main" id="{C30ABA6C-2754-2D4D-9857-7A31C3EFCCC6}"/>
              </a:ext>
            </a:extLst>
          </p:cNvPr>
          <p:cNvPicPr>
            <a:picLocks noChangeAspect="1"/>
          </p:cNvPicPr>
          <p:nvPr/>
        </p:nvPicPr>
        <p:blipFill>
          <a:blip r:embed="rId3"/>
          <a:stretch>
            <a:fillRect/>
          </a:stretch>
        </p:blipFill>
        <p:spPr>
          <a:xfrm>
            <a:off x="11363167" y="2201"/>
            <a:ext cx="823597" cy="82359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What Kind of Pain Reliever Is Best for Me? | Duke Health"/>
          <p:cNvPicPr>
            <a:picLocks noGrp="1" noChangeAspect="1" noChangeArrowheads="1"/>
          </p:cNvPicPr>
          <p:nvPr>
            <p:ph type="pic" sz="quarter" idx="24"/>
          </p:nvPr>
        </p:nvPicPr>
        <p:blipFill>
          <a:blip r:embed="rId3"/>
          <a:srcRect l="26497" r="26497"/>
          <a:stretch>
            <a:fillRect/>
          </a:stretch>
        </p:blipFill>
        <p:spPr bwMode="auto">
          <a:prstGeom prst="rect">
            <a:avLst/>
          </a:prstGeom>
          <a:noFill/>
          <a:ln>
            <a:solidFill>
              <a:srgbClr val="0070C0"/>
            </a:solidFill>
          </a:ln>
        </p:spPr>
      </p:pic>
      <p:pic>
        <p:nvPicPr>
          <p:cNvPr id="51204" name="Picture 4" descr="Rehabilitation and Exercise for a Healthy Back"/>
          <p:cNvPicPr>
            <a:picLocks noGrp="1" noChangeAspect="1" noChangeArrowheads="1"/>
          </p:cNvPicPr>
          <p:nvPr>
            <p:ph type="pic" sz="quarter" idx="23"/>
          </p:nvPr>
        </p:nvPicPr>
        <p:blipFill>
          <a:blip r:embed="rId4"/>
          <a:srcRect l="20386" r="20386"/>
          <a:stretch>
            <a:fillRect/>
          </a:stretch>
        </p:blipFill>
        <p:spPr bwMode="auto">
          <a:prstGeom prst="rect">
            <a:avLst/>
          </a:prstGeom>
          <a:noFill/>
          <a:ln>
            <a:solidFill>
              <a:srgbClr val="0070C0"/>
            </a:solidFill>
          </a:ln>
        </p:spPr>
      </p:pic>
      <p:sp>
        <p:nvSpPr>
          <p:cNvPr id="7" name="Text Placeholder 6"/>
          <p:cNvSpPr>
            <a:spLocks noGrp="1"/>
          </p:cNvSpPr>
          <p:nvPr>
            <p:ph type="body" sz="quarter" idx="10"/>
          </p:nvPr>
        </p:nvSpPr>
        <p:spPr/>
        <p:txBody>
          <a:bodyPr/>
          <a:lstStyle/>
          <a:p>
            <a:r>
              <a:rPr lang="en-GB"/>
              <a:t>Treatment</a:t>
            </a:r>
          </a:p>
        </p:txBody>
      </p:sp>
      <p:sp>
        <p:nvSpPr>
          <p:cNvPr id="6" name="Content Placeholder 5"/>
          <p:cNvSpPr>
            <a:spLocks noGrp="1"/>
          </p:cNvSpPr>
          <p:nvPr>
            <p:ph idx="1"/>
          </p:nvPr>
        </p:nvSpPr>
        <p:spPr/>
        <p:txBody>
          <a:bodyPr>
            <a:normAutofit fontScale="85000" lnSpcReduction="20000"/>
          </a:bodyPr>
          <a:lstStyle/>
          <a:p>
            <a:pPr>
              <a:lnSpc>
                <a:spcPct val="100000"/>
              </a:lnSpc>
            </a:pPr>
            <a:r>
              <a:rPr lang="en-GB"/>
              <a:t>The mainstays of initial treatment for tendinopathy are activity modification, relative rest, pain control, rehabilitative exercise, and protection.</a:t>
            </a:r>
          </a:p>
          <a:p>
            <a:pPr>
              <a:lnSpc>
                <a:spcPct val="100000"/>
              </a:lnSpc>
            </a:pPr>
            <a:endParaRPr lang="en-GB"/>
          </a:p>
          <a:p>
            <a:pPr>
              <a:lnSpc>
                <a:spcPct val="100000"/>
              </a:lnSpc>
            </a:pPr>
            <a:r>
              <a:rPr lang="en-GB"/>
              <a:t>It is essential for the patient to understand that it may take more than six months for complete symptom resolution.</a:t>
            </a:r>
          </a:p>
          <a:p>
            <a:pPr>
              <a:lnSpc>
                <a:spcPct val="100000"/>
              </a:lnSpc>
            </a:pPr>
            <a:endParaRPr lang="en-GB"/>
          </a:p>
          <a:p>
            <a:pPr>
              <a:lnSpc>
                <a:spcPct val="100000"/>
              </a:lnSpc>
            </a:pPr>
            <a:r>
              <a:rPr lang="en-GB"/>
              <a:t>Early initiation of selective and specific rehabilitative exercises is beneficial because appropriate tendon loading is critical for healing, so relative rest— not total rest—is recommended.</a:t>
            </a:r>
          </a:p>
          <a:p>
            <a:pPr>
              <a:lnSpc>
                <a:spcPct val="100000"/>
              </a:lnSpc>
            </a:pPr>
            <a:endParaRPr lang="en-GB"/>
          </a:p>
          <a:p>
            <a:pPr>
              <a:lnSpc>
                <a:spcPct val="100000"/>
              </a:lnSpc>
            </a:pPr>
            <a:r>
              <a:rPr lang="en-GB"/>
              <a:t>Cryotherapy with ice reduces pain in chronic tendinopathy, possibly by decreasing the neovascularization process, and is widely used as a simple and low-cost remedy with few adverse effects. </a:t>
            </a:r>
          </a:p>
          <a:p>
            <a:pPr>
              <a:lnSpc>
                <a:spcPct val="100000"/>
              </a:lnSpc>
            </a:pPr>
            <a:endParaRPr lang="en-GB"/>
          </a:p>
          <a:p>
            <a:pPr>
              <a:lnSpc>
                <a:spcPct val="100000"/>
              </a:lnSpc>
            </a:pPr>
            <a:r>
              <a:rPr lang="en-GB"/>
              <a:t>Bracing, NSAIDs, extracorporeal shock-wave therapy, topical vasodilators, corticosteroids injection, and PRP (platelet-rich plasma) injection can also be used to treat tendinopathies.</a:t>
            </a:r>
          </a:p>
          <a:p>
            <a:pPr>
              <a:lnSpc>
                <a:spcPct val="100000"/>
              </a:lnSpc>
            </a:pPr>
            <a:endParaRPr lang="en-GB"/>
          </a:p>
        </p:txBody>
      </p:sp>
      <p:sp>
        <p:nvSpPr>
          <p:cNvPr id="4" name="Slide Number Placeholder 3"/>
          <p:cNvSpPr>
            <a:spLocks noGrp="1"/>
          </p:cNvSpPr>
          <p:nvPr>
            <p:ph type="sldNum" sz="quarter" idx="4"/>
          </p:nvPr>
        </p:nvSpPr>
        <p:spPr/>
        <p:txBody>
          <a:bodyPr/>
          <a:lstStyle/>
          <a:p>
            <a:fld id="{E964E14E-19A3-407C-8417-6E5FF9F7AEE7}" type="slidenum">
              <a:rPr lang="en-GB" smtClean="0"/>
              <a:pPr/>
              <a:t>24</a:t>
            </a:fld>
            <a:endParaRPr lang="en-GB"/>
          </a:p>
        </p:txBody>
      </p:sp>
      <p:pic>
        <p:nvPicPr>
          <p:cNvPr id="51202" name="Picture 2" descr="How to Get Better Sleep With Sciatica Pain – Cleveland Clinic"/>
          <p:cNvPicPr>
            <a:picLocks noGrp="1" noChangeAspect="1" noChangeArrowheads="1"/>
          </p:cNvPicPr>
          <p:nvPr>
            <p:ph type="pic" sz="quarter" idx="15"/>
          </p:nvPr>
        </p:nvPicPr>
        <p:blipFill>
          <a:blip r:embed="rId5"/>
          <a:srcRect l="15202" r="15202"/>
          <a:stretch>
            <a:fillRect/>
          </a:stretch>
        </p:blipFill>
        <p:spPr bwMode="auto">
          <a:prstGeom prst="rect">
            <a:avLst/>
          </a:prstGeom>
          <a:noFill/>
          <a:ln>
            <a:solidFill>
              <a:srgbClr val="0070C0"/>
            </a:solidFill>
          </a:ln>
        </p:spPr>
      </p:pic>
      <p:pic>
        <p:nvPicPr>
          <p:cNvPr id="51212" name="Picture 12" descr="Exercises for Gluteal Tendinopathy | Hip Pain - Physiotherapist Brisbane  City, Physio Therapy"/>
          <p:cNvPicPr>
            <a:picLocks noGrp="1" noChangeAspect="1" noChangeArrowheads="1"/>
          </p:cNvPicPr>
          <p:nvPr>
            <p:ph type="pic" sz="quarter" idx="16"/>
          </p:nvPr>
        </p:nvPicPr>
        <p:blipFill>
          <a:blip r:embed="rId6"/>
          <a:srcRect l="24210" r="24210"/>
          <a:stretch>
            <a:fillRect/>
          </a:stretch>
        </p:blipFill>
        <p:spPr bwMode="auto">
          <a:prstGeom prst="rect">
            <a:avLst/>
          </a:prstGeom>
          <a:noFill/>
          <a:ln>
            <a:solidFill>
              <a:srgbClr val="0070C0"/>
            </a:solidFill>
          </a:ln>
        </p:spPr>
      </p:pic>
      <p:pic>
        <p:nvPicPr>
          <p:cNvPr id="51210" name="Picture 10" descr="188 Cryotherapy Man Stock Photos, Pictures &amp; Royalty-Free Images - iStock"/>
          <p:cNvPicPr>
            <a:picLocks noGrp="1" noChangeAspect="1" noChangeArrowheads="1"/>
          </p:cNvPicPr>
          <p:nvPr>
            <p:ph type="pic" sz="quarter" idx="22"/>
          </p:nvPr>
        </p:nvPicPr>
        <p:blipFill>
          <a:blip r:embed="rId7"/>
          <a:srcRect l="20250" r="20250"/>
          <a:stretch>
            <a:fillRect/>
          </a:stretch>
        </p:blipFill>
        <p:spPr bwMode="auto">
          <a:prstGeom prst="rect">
            <a:avLst/>
          </a:prstGeom>
          <a:noFill/>
          <a:ln>
            <a:solidFill>
              <a:srgbClr val="0070C0"/>
            </a:solidFill>
          </a:ln>
        </p:spPr>
      </p:pic>
      <p:sp>
        <p:nvSpPr>
          <p:cNvPr id="11" name="Rectangle 10"/>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12" name="Picture 11">
            <a:extLst>
              <a:ext uri="{FF2B5EF4-FFF2-40B4-BE49-F238E27FC236}">
                <a16:creationId xmlns:a16="http://schemas.microsoft.com/office/drawing/2014/main" id="{C243B6D3-BAED-1946-B41D-FAAE5FC9B1E8}"/>
              </a:ext>
            </a:extLst>
          </p:cNvPr>
          <p:cNvPicPr>
            <a:picLocks noChangeAspect="1"/>
          </p:cNvPicPr>
          <p:nvPr/>
        </p:nvPicPr>
        <p:blipFill>
          <a:blip r:embed="rId8"/>
          <a:stretch>
            <a:fillRect/>
          </a:stretch>
        </p:blipFill>
        <p:spPr>
          <a:xfrm>
            <a:off x="11372045" y="2201"/>
            <a:ext cx="823597" cy="8235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a:t>When to consider percutaneous needle tenotomy as a treatment option</a:t>
            </a:r>
          </a:p>
        </p:txBody>
      </p:sp>
      <p:sp>
        <p:nvSpPr>
          <p:cNvPr id="3" name="Slide Number Placeholder 2"/>
          <p:cNvSpPr>
            <a:spLocks noGrp="1"/>
          </p:cNvSpPr>
          <p:nvPr>
            <p:ph type="sldNum" sz="quarter" idx="4"/>
          </p:nvPr>
        </p:nvSpPr>
        <p:spPr/>
        <p:txBody>
          <a:bodyPr/>
          <a:lstStyle/>
          <a:p>
            <a:fld id="{E964E14E-19A3-407C-8417-6E5FF9F7AEE7}" type="slidenum">
              <a:rPr lang="en-GB" smtClean="0"/>
              <a:pPr/>
              <a:t>25</a:t>
            </a:fld>
            <a:endParaRPr lang="en-GB"/>
          </a:p>
        </p:txBody>
      </p:sp>
      <p:pic>
        <p:nvPicPr>
          <p:cNvPr id="47106" name="Picture 2" descr="Percutaneous tendon-fat pad separation can treat patellar tendinopathy in  season"/>
          <p:cNvPicPr>
            <a:picLocks noGrp="1" noChangeAspect="1" noChangeArrowheads="1"/>
          </p:cNvPicPr>
          <p:nvPr>
            <p:ph type="pic" idx="12"/>
          </p:nvPr>
        </p:nvPicPr>
        <p:blipFill>
          <a:blip r:embed="rId2"/>
          <a:srcRect l="8378" r="8378"/>
          <a:stretch>
            <a:fillRect/>
          </a:stretch>
        </p:blipFill>
        <p:spPr bwMode="auto">
          <a:prstGeom prst="rect">
            <a:avLst/>
          </a:prstGeom>
          <a:noFill/>
        </p:spPr>
      </p:pic>
      <p:pic>
        <p:nvPicPr>
          <p:cNvPr id="7" name="Picture 6">
            <a:extLst>
              <a:ext uri="{FF2B5EF4-FFF2-40B4-BE49-F238E27FC236}">
                <a16:creationId xmlns:a16="http://schemas.microsoft.com/office/drawing/2014/main" id="{72E5D0BD-A813-4B2C-8200-D6C1759E893B}"/>
              </a:ext>
            </a:extLst>
          </p:cNvPr>
          <p:cNvPicPr>
            <a:picLocks noChangeAspect="1"/>
          </p:cNvPicPr>
          <p:nvPr/>
        </p:nvPicPr>
        <p:blipFill>
          <a:blip r:embed="rId3"/>
          <a:stretch>
            <a:fillRect/>
          </a:stretch>
        </p:blipFill>
        <p:spPr>
          <a:xfrm>
            <a:off x="11368403" y="16304"/>
            <a:ext cx="823597" cy="8235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85071" y="68488"/>
            <a:ext cx="9988274" cy="1413163"/>
          </a:xfrm>
        </p:spPr>
        <p:txBody>
          <a:bodyPr/>
          <a:lstStyle/>
          <a:p>
            <a:r>
              <a:rPr lang="en-GB"/>
              <a:t>When to consider percutaneous needle tenotomy as a treatment option</a:t>
            </a:r>
          </a:p>
        </p:txBody>
      </p:sp>
      <p:sp>
        <p:nvSpPr>
          <p:cNvPr id="3" name="Content Placeholder 2"/>
          <p:cNvSpPr>
            <a:spLocks noGrp="1"/>
          </p:cNvSpPr>
          <p:nvPr>
            <p:ph idx="1"/>
          </p:nvPr>
        </p:nvSpPr>
        <p:spPr/>
        <p:txBody>
          <a:bodyPr>
            <a:normAutofit/>
          </a:bodyPr>
          <a:lstStyle/>
          <a:p>
            <a:pPr>
              <a:lnSpc>
                <a:spcPct val="120000"/>
              </a:lnSpc>
            </a:pPr>
            <a:r>
              <a:rPr lang="en-GB"/>
              <a:t>Tendinopathy has historically been treated with a wide range of interventions, including rest; cryotherapy; therapeutic ultrasound (US); stretching; strengthening; taping; bracing; NSAIDs; extracorporeal shock-wave therapy; topical vasodilators; and corticosteroid injections. </a:t>
            </a:r>
          </a:p>
          <a:p>
            <a:pPr>
              <a:lnSpc>
                <a:spcPct val="120000"/>
              </a:lnSpc>
            </a:pPr>
            <a:endParaRPr lang="en-GB"/>
          </a:p>
          <a:p>
            <a:pPr>
              <a:lnSpc>
                <a:spcPct val="120000"/>
              </a:lnSpc>
            </a:pPr>
            <a:r>
              <a:rPr lang="en-GB"/>
              <a:t>Few of these treatments have been shown to be effective, and corticosteroid injections, once a mainstay of tendinopathy treatment, have been found to be harmful to tendons. Consequently, clinicians have sought safer and more effective interventions for the treatment of this condition. </a:t>
            </a:r>
          </a:p>
          <a:p>
            <a:pPr>
              <a:lnSpc>
                <a:spcPct val="120000"/>
              </a:lnSpc>
            </a:pPr>
            <a:endParaRPr lang="en-GB"/>
          </a:p>
          <a:p>
            <a:pPr>
              <a:lnSpc>
                <a:spcPct val="120000"/>
              </a:lnSpc>
            </a:pPr>
            <a:r>
              <a:rPr lang="en-GB"/>
              <a:t>As the diagnostic capability of musculoskeletal US has improved, clinicians have also developed more advanced interventional procedures facilitated by US guidance like </a:t>
            </a:r>
            <a:r>
              <a:rPr lang="en-GB" err="1"/>
              <a:t>orthobiologic</a:t>
            </a:r>
            <a:r>
              <a:rPr lang="en-GB"/>
              <a:t> interventions, and percutaneous needle tenotomy (PNT).</a:t>
            </a:r>
          </a:p>
        </p:txBody>
      </p:sp>
      <p:sp>
        <p:nvSpPr>
          <p:cNvPr id="4" name="Slide Number Placeholder 3"/>
          <p:cNvSpPr>
            <a:spLocks noGrp="1"/>
          </p:cNvSpPr>
          <p:nvPr>
            <p:ph type="sldNum" sz="quarter" idx="4"/>
          </p:nvPr>
        </p:nvSpPr>
        <p:spPr/>
        <p:txBody>
          <a:bodyPr/>
          <a:lstStyle/>
          <a:p>
            <a:fld id="{E964E14E-19A3-407C-8417-6E5FF9F7AEE7}" type="slidenum">
              <a:rPr lang="en-GB" smtClean="0"/>
              <a:pPr/>
              <a:t>26</a:t>
            </a:fld>
            <a:endParaRPr lang="en-GB"/>
          </a:p>
        </p:txBody>
      </p:sp>
      <p:sp>
        <p:nvSpPr>
          <p:cNvPr id="6" name="Rectangle 5"/>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27506C27-6FAB-6B42-A729-89E963667F97}"/>
              </a:ext>
            </a:extLst>
          </p:cNvPr>
          <p:cNvPicPr>
            <a:picLocks noChangeAspect="1"/>
          </p:cNvPicPr>
          <p:nvPr/>
        </p:nvPicPr>
        <p:blipFill>
          <a:blip r:embed="rId3"/>
          <a:stretch>
            <a:fillRect/>
          </a:stretch>
        </p:blipFill>
        <p:spPr>
          <a:xfrm>
            <a:off x="11376046" y="-10678"/>
            <a:ext cx="823597" cy="82359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Tenotomy technique</a:t>
            </a:r>
          </a:p>
        </p:txBody>
      </p:sp>
      <p:sp>
        <p:nvSpPr>
          <p:cNvPr id="5" name="Content Placeholder 4"/>
          <p:cNvSpPr>
            <a:spLocks noGrp="1"/>
          </p:cNvSpPr>
          <p:nvPr>
            <p:ph idx="1"/>
          </p:nvPr>
        </p:nvSpPr>
        <p:spPr/>
        <p:txBody>
          <a:bodyPr>
            <a:normAutofit/>
          </a:bodyPr>
          <a:lstStyle/>
          <a:p>
            <a:r>
              <a:rPr lang="en-GB"/>
              <a:t>Passing a needle into a tendon to treat tendinosis or tendon tear has been called tenotomy, fenestration, and it has been used for many tendons in the body. </a:t>
            </a:r>
          </a:p>
          <a:p>
            <a:endParaRPr lang="en-GB"/>
          </a:p>
          <a:p>
            <a:r>
              <a:rPr lang="en-GB"/>
              <a:t>The goal of the procedure is to convert a chronic degenerative process into an acute inflammatory condition that can proceed to tendon healing. </a:t>
            </a:r>
          </a:p>
          <a:p>
            <a:endParaRPr lang="en-GB"/>
          </a:p>
          <a:p>
            <a:r>
              <a:rPr lang="en-GB"/>
              <a:t>A needle passing through a segment of the degenerative tendon can disrupt areas of tendinosis. Bleeding during the process increases the concentration of growth factors that can induce inflammation as the first step in tissue healing. The effectiveness of a percutaneous tenotomy depends on the </a:t>
            </a:r>
            <a:r>
              <a:rPr lang="en-US"/>
              <a:t>needle's accurate placement within the tendon’s diseased area</a:t>
            </a:r>
            <a:r>
              <a:rPr lang="en-GB"/>
              <a:t>. Ultrasound guidance is used for this purpose.</a:t>
            </a:r>
          </a:p>
        </p:txBody>
      </p:sp>
      <p:sp>
        <p:nvSpPr>
          <p:cNvPr id="3" name="Slide Number Placeholder 2"/>
          <p:cNvSpPr>
            <a:spLocks noGrp="1"/>
          </p:cNvSpPr>
          <p:nvPr>
            <p:ph type="sldNum" sz="quarter" idx="4"/>
          </p:nvPr>
        </p:nvSpPr>
        <p:spPr/>
        <p:txBody>
          <a:bodyPr/>
          <a:lstStyle/>
          <a:p>
            <a:fld id="{E964E14E-19A3-407C-8417-6E5FF9F7AEE7}" type="slidenum">
              <a:rPr lang="en-GB" smtClean="0"/>
              <a:pPr/>
              <a:t>27</a:t>
            </a:fld>
            <a:endParaRPr lang="en-GB"/>
          </a:p>
        </p:txBody>
      </p:sp>
      <p:pic>
        <p:nvPicPr>
          <p:cNvPr id="1027" name="Picture 3"/>
          <p:cNvPicPr>
            <a:picLocks noGrp="1" noChangeAspect="1" noChangeArrowheads="1"/>
          </p:cNvPicPr>
          <p:nvPr>
            <p:ph type="pic" idx="12"/>
          </p:nvPr>
        </p:nvPicPr>
        <p:blipFill>
          <a:blip r:embed="rId3"/>
          <a:srcRect l="28512" r="28512"/>
          <a:stretch>
            <a:fillRect/>
          </a:stretch>
        </p:blipFill>
        <p:spPr bwMode="auto">
          <a:xfrm>
            <a:off x="8321871" y="823596"/>
            <a:ext cx="3399906" cy="5307039"/>
          </a:xfrm>
          <a:prstGeom prst="rect">
            <a:avLst/>
          </a:prstGeom>
          <a:noFill/>
          <a:ln w="9525">
            <a:noFill/>
            <a:miter lim="800000"/>
            <a:headEnd/>
            <a:tailEnd/>
          </a:ln>
          <a:effectLst/>
        </p:spPr>
      </p:pic>
      <p:sp>
        <p:nvSpPr>
          <p:cNvPr id="8" name="Rectangle 7"/>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21717434-D550-6242-8A76-48B7FCA75E52}"/>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902827" y="0"/>
            <a:ext cx="8608335" cy="1413163"/>
          </a:xfrm>
        </p:spPr>
        <p:txBody>
          <a:bodyPr>
            <a:normAutofit/>
          </a:bodyPr>
          <a:lstStyle/>
          <a:p>
            <a:r>
              <a:rPr lang="en-GB"/>
              <a:t>When to consider percutaneous needle tenotomy as a treatment option</a:t>
            </a:r>
          </a:p>
        </p:txBody>
      </p:sp>
      <p:sp>
        <p:nvSpPr>
          <p:cNvPr id="5" name="Content Placeholder 4"/>
          <p:cNvSpPr>
            <a:spLocks noGrp="1"/>
          </p:cNvSpPr>
          <p:nvPr>
            <p:ph idx="1"/>
          </p:nvPr>
        </p:nvSpPr>
        <p:spPr>
          <a:xfrm>
            <a:off x="1923025" y="1925783"/>
            <a:ext cx="6572905" cy="4641272"/>
          </a:xfrm>
        </p:spPr>
        <p:txBody>
          <a:bodyPr/>
          <a:lstStyle/>
          <a:p>
            <a:pPr marL="0" indent="0">
              <a:lnSpc>
                <a:spcPct val="100000"/>
              </a:lnSpc>
            </a:pPr>
            <a:r>
              <a:rPr lang="en-GB"/>
              <a:t>The US guided percutaneous needle tenotomy is used in patients who failed to respond to conservative treatment, including  </a:t>
            </a:r>
          </a:p>
          <a:p>
            <a:pPr marL="628651" lvl="1" indent="-176213" algn="l">
              <a:lnSpc>
                <a:spcPct val="100000"/>
              </a:lnSpc>
              <a:buFont typeface="Arial" pitchFamily="34" charset="0"/>
              <a:buChar char="•"/>
            </a:pPr>
            <a:r>
              <a:rPr lang="en-GB"/>
              <a:t>relative rest</a:t>
            </a:r>
          </a:p>
          <a:p>
            <a:pPr marL="628651" lvl="1" indent="-176213" algn="l">
              <a:lnSpc>
                <a:spcPct val="100000"/>
              </a:lnSpc>
              <a:buFont typeface="Arial" pitchFamily="34" charset="0"/>
              <a:buChar char="•"/>
            </a:pPr>
            <a:r>
              <a:rPr lang="en-GB"/>
              <a:t>pain medication </a:t>
            </a:r>
          </a:p>
          <a:p>
            <a:pPr marL="628651" lvl="1" indent="-176213" algn="l">
              <a:lnSpc>
                <a:spcPct val="100000"/>
              </a:lnSpc>
              <a:buFont typeface="Arial" pitchFamily="34" charset="0"/>
              <a:buChar char="•"/>
            </a:pPr>
            <a:r>
              <a:rPr lang="en-GB"/>
              <a:t>physical therapy  </a:t>
            </a:r>
          </a:p>
          <a:p>
            <a:pPr marL="628651" lvl="1" indent="-176213" algn="l">
              <a:lnSpc>
                <a:spcPct val="100000"/>
              </a:lnSpc>
              <a:buFont typeface="Arial" pitchFamily="34" charset="0"/>
              <a:buChar char="•"/>
            </a:pPr>
            <a:r>
              <a:rPr lang="en-GB"/>
              <a:t>Braces</a:t>
            </a:r>
          </a:p>
          <a:p>
            <a:pPr marL="628651" lvl="1" indent="-176213" algn="l">
              <a:lnSpc>
                <a:spcPct val="100000"/>
              </a:lnSpc>
              <a:buFont typeface="Arial" pitchFamily="34" charset="0"/>
              <a:buChar char="•"/>
            </a:pPr>
            <a:r>
              <a:rPr lang="en-GB"/>
              <a:t>corticosteroid injections</a:t>
            </a:r>
          </a:p>
        </p:txBody>
      </p:sp>
      <p:sp>
        <p:nvSpPr>
          <p:cNvPr id="3" name="Slide Number Placeholder 2"/>
          <p:cNvSpPr>
            <a:spLocks noGrp="1"/>
          </p:cNvSpPr>
          <p:nvPr>
            <p:ph type="sldNum" sz="quarter" idx="4"/>
          </p:nvPr>
        </p:nvSpPr>
        <p:spPr/>
        <p:txBody>
          <a:bodyPr/>
          <a:lstStyle/>
          <a:p>
            <a:fld id="{E964E14E-19A3-407C-8417-6E5FF9F7AEE7}" type="slidenum">
              <a:rPr lang="en-GB" smtClean="0"/>
              <a:pPr/>
              <a:t>28</a:t>
            </a:fld>
            <a:endParaRPr lang="en-GB"/>
          </a:p>
        </p:txBody>
      </p:sp>
      <p:sp>
        <p:nvSpPr>
          <p:cNvPr id="8" name="Rectangle 7"/>
          <p:cNvSpPr/>
          <p:nvPr/>
        </p:nvSpPr>
        <p:spPr>
          <a:xfrm>
            <a:off x="11471564" y="0"/>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Logo</a:t>
            </a:r>
          </a:p>
        </p:txBody>
      </p:sp>
      <p:pic>
        <p:nvPicPr>
          <p:cNvPr id="7" name="Picture 6">
            <a:extLst>
              <a:ext uri="{FF2B5EF4-FFF2-40B4-BE49-F238E27FC236}">
                <a16:creationId xmlns:a16="http://schemas.microsoft.com/office/drawing/2014/main" id="{25BA3C37-D854-184D-82DB-1DCC071D2638}"/>
              </a:ext>
            </a:extLst>
          </p:cNvPr>
          <p:cNvPicPr>
            <a:picLocks noChangeAspect="1"/>
          </p:cNvPicPr>
          <p:nvPr/>
        </p:nvPicPr>
        <p:blipFill>
          <a:blip r:embed="rId3"/>
          <a:stretch>
            <a:fillRect/>
          </a:stretch>
        </p:blipFill>
        <p:spPr>
          <a:xfrm>
            <a:off x="11372045" y="2201"/>
            <a:ext cx="823597" cy="823597"/>
          </a:xfrm>
          <a:prstGeom prst="rect">
            <a:avLst/>
          </a:prstGeom>
        </p:spPr>
      </p:pic>
      <p:pic>
        <p:nvPicPr>
          <p:cNvPr id="1026" name="Picture 2" descr="Figure 1 from Ultrasound-guided tendon fenestration. | Semantic Scholar">
            <a:extLst>
              <a:ext uri="{FF2B5EF4-FFF2-40B4-BE49-F238E27FC236}">
                <a16:creationId xmlns:a16="http://schemas.microsoft.com/office/drawing/2014/main" id="{3736CFCD-2C7A-4769-B12C-E59277BB50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6227" y="3939775"/>
            <a:ext cx="4418928" cy="27582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9D67567-88E2-4041-897D-02EF4593B60E}"/>
              </a:ext>
            </a:extLst>
          </p:cNvPr>
          <p:cNvSpPr txBox="1"/>
          <p:nvPr/>
        </p:nvSpPr>
        <p:spPr>
          <a:xfrm>
            <a:off x="7501636" y="6496235"/>
            <a:ext cx="3781876" cy="276999"/>
          </a:xfrm>
          <a:prstGeom prst="rect">
            <a:avLst/>
          </a:prstGeom>
          <a:noFill/>
        </p:spPr>
        <p:txBody>
          <a:bodyPr wrap="square">
            <a:spAutoFit/>
          </a:bodyPr>
          <a:lstStyle/>
          <a:p>
            <a:r>
              <a:rPr lang="en-US" sz="1200" b="0" i="0">
                <a:solidFill>
                  <a:srgbClr val="536479"/>
                </a:solidFill>
                <a:effectLst/>
                <a:latin typeface="Roboto" panose="02000000000000000000" pitchFamily="2" charset="0"/>
              </a:rPr>
              <a:t>Credit: M. </a:t>
            </a:r>
            <a:r>
              <a:rPr lang="en-US" sz="1200" b="0" i="0" err="1">
                <a:solidFill>
                  <a:srgbClr val="536479"/>
                </a:solidFill>
                <a:effectLst/>
                <a:latin typeface="Roboto" panose="02000000000000000000" pitchFamily="2" charset="0"/>
              </a:rPr>
              <a:t>Chiavaras</a:t>
            </a:r>
            <a:r>
              <a:rPr lang="en-US" sz="1200" b="0" i="0">
                <a:solidFill>
                  <a:srgbClr val="536479"/>
                </a:solidFill>
                <a:effectLst/>
                <a:latin typeface="Roboto" panose="02000000000000000000" pitchFamily="2" charset="0"/>
              </a:rPr>
              <a:t>, J. Jacobson</a:t>
            </a:r>
            <a:endParaRPr lang="en-US"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Patient selection criteria </a:t>
            </a:r>
          </a:p>
        </p:txBody>
      </p:sp>
      <p:sp>
        <p:nvSpPr>
          <p:cNvPr id="3" name="Slide Number Placeholder 2"/>
          <p:cNvSpPr>
            <a:spLocks noGrp="1"/>
          </p:cNvSpPr>
          <p:nvPr>
            <p:ph type="sldNum" sz="quarter" idx="4"/>
          </p:nvPr>
        </p:nvSpPr>
        <p:spPr/>
        <p:txBody>
          <a:bodyPr/>
          <a:lstStyle/>
          <a:p>
            <a:fld id="{E964E14E-19A3-407C-8417-6E5FF9F7AEE7}" type="slidenum">
              <a:rPr lang="en-GB" smtClean="0"/>
              <a:pPr/>
              <a:t>29</a:t>
            </a:fld>
            <a:endParaRPr lang="en-GB"/>
          </a:p>
        </p:txBody>
      </p:sp>
      <p:sp>
        <p:nvSpPr>
          <p:cNvPr id="6" name="Content Placeholder 5"/>
          <p:cNvSpPr>
            <a:spLocks noGrp="1"/>
          </p:cNvSpPr>
          <p:nvPr>
            <p:ph idx="4294967295"/>
          </p:nvPr>
        </p:nvSpPr>
        <p:spPr>
          <a:xfrm>
            <a:off x="315884" y="1396538"/>
            <a:ext cx="11521440" cy="2227810"/>
          </a:xfrm>
          <a:prstGeom prst="rect">
            <a:avLst/>
          </a:prstGeom>
        </p:spPr>
        <p:txBody>
          <a:bodyPr>
            <a:noAutofit/>
          </a:bodyPr>
          <a:lstStyle/>
          <a:p>
            <a:pPr marL="0" indent="0" algn="just">
              <a:lnSpc>
                <a:spcPts val="1800"/>
              </a:lnSpc>
              <a:buNone/>
            </a:pPr>
            <a:r>
              <a:rPr lang="en-GB" sz="1600"/>
              <a:t>The patient selection for US-guided PNT depends on the </a:t>
            </a:r>
            <a:r>
              <a:rPr lang="en-GB" sz="1600" err="1"/>
              <a:t>clinico</a:t>
            </a:r>
            <a:r>
              <a:rPr lang="en-GB" sz="1600"/>
              <a:t>-radiological qualitative and quantitative assessments. </a:t>
            </a:r>
          </a:p>
          <a:p>
            <a:pPr marL="182563" indent="-182563" algn="just">
              <a:lnSpc>
                <a:spcPts val="1800"/>
              </a:lnSpc>
            </a:pPr>
            <a:r>
              <a:rPr lang="en-GB" sz="1600"/>
              <a:t>The </a:t>
            </a:r>
            <a:r>
              <a:rPr lang="en-GB" sz="1600" b="1"/>
              <a:t>qualitative clinical assessment </a:t>
            </a:r>
            <a:r>
              <a:rPr lang="en-GB" sz="1600"/>
              <a:t>is the presence of pain and disability attributable to the affected tendon. </a:t>
            </a:r>
          </a:p>
          <a:p>
            <a:pPr marL="182563" indent="-182563" algn="just">
              <a:lnSpc>
                <a:spcPts val="1800"/>
              </a:lnSpc>
            </a:pPr>
            <a:r>
              <a:rPr lang="en-GB" sz="1600"/>
              <a:t>The </a:t>
            </a:r>
            <a:r>
              <a:rPr lang="en-GB" sz="1600" b="1"/>
              <a:t>quantitative clinical assessments </a:t>
            </a:r>
            <a:r>
              <a:rPr lang="en-GB" sz="1600"/>
              <a:t>are done by VAS and various disability scores for each region such as disabilities of the arm, shoulder, and hand score. </a:t>
            </a:r>
          </a:p>
          <a:p>
            <a:pPr marL="0" indent="0" algn="just">
              <a:lnSpc>
                <a:spcPts val="1800"/>
              </a:lnSpc>
              <a:buNone/>
            </a:pPr>
            <a:r>
              <a:rPr lang="en-GB" sz="1600"/>
              <a:t>The radiological assessment is done by the US which includes the presence of </a:t>
            </a:r>
            <a:r>
              <a:rPr lang="en-GB" sz="1600" err="1"/>
              <a:t>intratendinous</a:t>
            </a:r>
            <a:r>
              <a:rPr lang="en-GB" sz="1600"/>
              <a:t> </a:t>
            </a:r>
            <a:r>
              <a:rPr lang="en-GB" sz="1600" err="1"/>
              <a:t>hypoechogenecity</a:t>
            </a:r>
            <a:r>
              <a:rPr lang="en-GB" sz="1600"/>
              <a:t> with or without a discrete tear, </a:t>
            </a:r>
            <a:r>
              <a:rPr lang="en-GB" sz="1600" err="1"/>
              <a:t>intratendinous</a:t>
            </a:r>
            <a:r>
              <a:rPr lang="en-GB" sz="1600"/>
              <a:t> and peritendinous </a:t>
            </a:r>
            <a:r>
              <a:rPr lang="en-GB" sz="1600" err="1"/>
              <a:t>color</a:t>
            </a:r>
            <a:r>
              <a:rPr lang="en-GB" sz="1600"/>
              <a:t> flow on Doppler, and the presence or absence of underlying bony changes.</a:t>
            </a:r>
          </a:p>
        </p:txBody>
      </p:sp>
      <p:graphicFrame>
        <p:nvGraphicFramePr>
          <p:cNvPr id="7" name="Table 6"/>
          <p:cNvGraphicFramePr>
            <a:graphicFrameLocks noGrp="1"/>
          </p:cNvGraphicFramePr>
          <p:nvPr>
            <p:extLst>
              <p:ext uri="{D42A27DB-BD31-4B8C-83A1-F6EECF244321}">
                <p14:modId xmlns:p14="http://schemas.microsoft.com/office/powerpoint/2010/main" val="3797704475"/>
              </p:ext>
            </p:extLst>
          </p:nvPr>
        </p:nvGraphicFramePr>
        <p:xfrm>
          <a:off x="6184669" y="3807229"/>
          <a:ext cx="5353396" cy="2842952"/>
        </p:xfrm>
        <a:graphic>
          <a:graphicData uri="http://schemas.openxmlformats.org/drawingml/2006/table">
            <a:tbl>
              <a:tblPr firstRow="1" bandRow="1">
                <a:tableStyleId>{00A15C55-8517-42AA-B614-E9B94910E393}</a:tableStyleId>
              </a:tblPr>
              <a:tblGrid>
                <a:gridCol w="2676698">
                  <a:extLst>
                    <a:ext uri="{9D8B030D-6E8A-4147-A177-3AD203B41FA5}">
                      <a16:colId xmlns:a16="http://schemas.microsoft.com/office/drawing/2014/main" val="20000"/>
                    </a:ext>
                  </a:extLst>
                </a:gridCol>
                <a:gridCol w="2676698">
                  <a:extLst>
                    <a:ext uri="{9D8B030D-6E8A-4147-A177-3AD203B41FA5}">
                      <a16:colId xmlns:a16="http://schemas.microsoft.com/office/drawing/2014/main" val="20001"/>
                    </a:ext>
                  </a:extLst>
                </a:gridCol>
              </a:tblGrid>
              <a:tr h="362125">
                <a:tc gridSpan="2">
                  <a:txBody>
                    <a:bodyPr/>
                    <a:lstStyle/>
                    <a:p>
                      <a:r>
                        <a:rPr lang="en-GB" sz="1600"/>
                        <a:t>The criteria of patient selection for US-guided PNT</a:t>
                      </a:r>
                    </a:p>
                  </a:txBody>
                  <a:tcPr>
                    <a:solidFill>
                      <a:srgbClr val="0070C0"/>
                    </a:solidFill>
                  </a:tcPr>
                </a:tc>
                <a:tc hMerge="1">
                  <a:txBody>
                    <a:bodyPr/>
                    <a:lstStyle/>
                    <a:p>
                      <a:endParaRPr lang="en-GB"/>
                    </a:p>
                  </a:txBody>
                  <a:tcPr/>
                </a:tc>
                <a:extLst>
                  <a:ext uri="{0D108BD9-81ED-4DB2-BD59-A6C34878D82A}">
                    <a16:rowId xmlns:a16="http://schemas.microsoft.com/office/drawing/2014/main" val="10000"/>
                  </a:ext>
                </a:extLst>
              </a:tr>
              <a:tr h="477837">
                <a:tc>
                  <a:txBody>
                    <a:bodyPr/>
                    <a:lstStyle/>
                    <a:p>
                      <a:r>
                        <a:rPr lang="en-GB" sz="1400"/>
                        <a:t>Clinical score</a:t>
                      </a:r>
                      <a:r>
                        <a:rPr lang="en-GB" sz="1400" baseline="0"/>
                        <a:t> (VAS)</a:t>
                      </a:r>
                      <a:endParaRPr lang="en-GB" sz="1400" b="1"/>
                    </a:p>
                  </a:txBody>
                  <a:tcPr>
                    <a:solidFill>
                      <a:schemeClr val="bg1">
                        <a:lumMod val="95000"/>
                      </a:schemeClr>
                    </a:solidFill>
                  </a:tcPr>
                </a:tc>
                <a:tc>
                  <a:txBody>
                    <a:bodyPr/>
                    <a:lstStyle/>
                    <a:p>
                      <a:pPr>
                        <a:buFont typeface="Wingdings"/>
                        <a:buNone/>
                      </a:pPr>
                      <a:r>
                        <a:rPr lang="en-GB" sz="1400"/>
                        <a:t>More than 5</a:t>
                      </a:r>
                    </a:p>
                  </a:txBody>
                  <a:tcPr>
                    <a:solidFill>
                      <a:schemeClr val="bg1">
                        <a:lumMod val="95000"/>
                      </a:schemeClr>
                    </a:solidFill>
                  </a:tcPr>
                </a:tc>
                <a:extLst>
                  <a:ext uri="{0D108BD9-81ED-4DB2-BD59-A6C34878D82A}">
                    <a16:rowId xmlns:a16="http://schemas.microsoft.com/office/drawing/2014/main" val="10001"/>
                  </a:ext>
                </a:extLst>
              </a:tr>
              <a:tr h="1492424">
                <a:tc>
                  <a:txBody>
                    <a:bodyPr/>
                    <a:lstStyle/>
                    <a:p>
                      <a:r>
                        <a:rPr lang="en-GB" sz="1400"/>
                        <a:t>US Imaging appearance of tendon</a:t>
                      </a:r>
                      <a:endParaRPr lang="en-GB" sz="1400" b="1"/>
                    </a:p>
                  </a:txBody>
                  <a:tcPr>
                    <a:solidFill>
                      <a:schemeClr val="bg1"/>
                    </a:solidFill>
                  </a:tcPr>
                </a:tc>
                <a:tc>
                  <a:txBody>
                    <a:bodyPr/>
                    <a:lstStyle/>
                    <a:p>
                      <a:r>
                        <a:rPr lang="en-GB" sz="1400"/>
                        <a:t>The</a:t>
                      </a:r>
                      <a:r>
                        <a:rPr lang="en-GB" sz="1400" baseline="0"/>
                        <a:t> hypoechoic area on the US with intratendinous and/peritendinous color flow on Doppler</a:t>
                      </a:r>
                    </a:p>
                    <a:p>
                      <a:r>
                        <a:rPr lang="en-GB" sz="1400" baseline="0"/>
                        <a:t>Absence of tendon tear</a:t>
                      </a:r>
                      <a:endParaRPr lang="en-GB" sz="1400"/>
                    </a:p>
                  </a:txBody>
                  <a:tcPr>
                    <a:solidFill>
                      <a:schemeClr val="bg1"/>
                    </a:solidFill>
                  </a:tcPr>
                </a:tc>
                <a:extLst>
                  <a:ext uri="{0D108BD9-81ED-4DB2-BD59-A6C34878D82A}">
                    <a16:rowId xmlns:a16="http://schemas.microsoft.com/office/drawing/2014/main" val="10002"/>
                  </a:ext>
                </a:extLst>
              </a:tr>
              <a:tr h="510566">
                <a:tc gridSpan="2">
                  <a:txBody>
                    <a:bodyPr/>
                    <a:lstStyle/>
                    <a:p>
                      <a:r>
                        <a:rPr lang="en-GB" sz="1000"/>
                        <a:t>VAS</a:t>
                      </a:r>
                      <a:r>
                        <a:rPr lang="en-GB" sz="1000" baseline="0"/>
                        <a:t> : Visual analogue scale, US: Ultrasound, PNT : Percutaneous needle tenotomy</a:t>
                      </a:r>
                      <a:endParaRPr lang="en-GB" sz="1000"/>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10003"/>
                  </a:ext>
                </a:extLst>
              </a:tr>
            </a:tbl>
          </a:graphicData>
        </a:graphic>
      </p:graphicFrame>
      <p:pic>
        <p:nvPicPr>
          <p:cNvPr id="8" name="Picture 2"/>
          <p:cNvPicPr>
            <a:picLocks noChangeAspect="1" noChangeArrowheads="1"/>
          </p:cNvPicPr>
          <p:nvPr/>
        </p:nvPicPr>
        <p:blipFill>
          <a:blip r:embed="rId3"/>
          <a:srcRect/>
          <a:stretch>
            <a:fillRect/>
          </a:stretch>
        </p:blipFill>
        <p:spPr bwMode="auto">
          <a:xfrm>
            <a:off x="1147156" y="3807226"/>
            <a:ext cx="4871258" cy="2826329"/>
          </a:xfrm>
          <a:prstGeom prst="rect">
            <a:avLst/>
          </a:prstGeom>
          <a:noFill/>
          <a:ln w="9525">
            <a:noFill/>
            <a:miter lim="800000"/>
            <a:headEnd/>
            <a:tailEnd/>
          </a:ln>
          <a:effectLst/>
        </p:spPr>
      </p:pic>
      <p:pic>
        <p:nvPicPr>
          <p:cNvPr id="9" name="Picture 8">
            <a:extLst>
              <a:ext uri="{FF2B5EF4-FFF2-40B4-BE49-F238E27FC236}">
                <a16:creationId xmlns:a16="http://schemas.microsoft.com/office/drawing/2014/main" id="{7296174F-C87F-40DE-B303-59B8FA0DE9E7}"/>
              </a:ext>
            </a:extLst>
          </p:cNvPr>
          <p:cNvPicPr>
            <a:picLocks noChangeAspect="1"/>
          </p:cNvPicPr>
          <p:nvPr/>
        </p:nvPicPr>
        <p:blipFill>
          <a:blip r:embed="rId4"/>
          <a:stretch>
            <a:fillRect/>
          </a:stretch>
        </p:blipFill>
        <p:spPr>
          <a:xfrm>
            <a:off x="11368403" y="16304"/>
            <a:ext cx="823597" cy="8235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Lecture objectives</a:t>
            </a:r>
          </a:p>
        </p:txBody>
      </p:sp>
      <p:sp>
        <p:nvSpPr>
          <p:cNvPr id="3" name="Content Placeholder 2"/>
          <p:cNvSpPr>
            <a:spLocks noGrp="1"/>
          </p:cNvSpPr>
          <p:nvPr>
            <p:ph idx="1"/>
          </p:nvPr>
        </p:nvSpPr>
        <p:spPr/>
        <p:txBody>
          <a:bodyPr/>
          <a:lstStyle/>
          <a:p>
            <a:pPr>
              <a:lnSpc>
                <a:spcPct val="110000"/>
              </a:lnSpc>
              <a:buNone/>
            </a:pPr>
            <a:r>
              <a:rPr lang="en-GB" sz="2200" dirty="0"/>
              <a:t>Clinicians will</a:t>
            </a:r>
          </a:p>
          <a:p>
            <a:pPr>
              <a:lnSpc>
                <a:spcPct val="110000"/>
              </a:lnSpc>
              <a:buNone/>
            </a:pPr>
            <a:endParaRPr lang="en-GB" dirty="0"/>
          </a:p>
          <a:p>
            <a:pPr>
              <a:lnSpc>
                <a:spcPct val="110000"/>
              </a:lnSpc>
            </a:pPr>
            <a:r>
              <a:rPr lang="en-GB" dirty="0"/>
              <a:t>Be able to differentiate between classifications of tendon injuries</a:t>
            </a:r>
          </a:p>
          <a:p>
            <a:pPr>
              <a:lnSpc>
                <a:spcPct val="110000"/>
              </a:lnSpc>
            </a:pPr>
            <a:r>
              <a:rPr lang="en-GB" dirty="0"/>
              <a:t>Recognize the true pathology of tendinosis and its treatment course</a:t>
            </a:r>
          </a:p>
          <a:p>
            <a:pPr>
              <a:lnSpc>
                <a:spcPct val="110000"/>
              </a:lnSpc>
            </a:pPr>
            <a:r>
              <a:rPr lang="en-GB" dirty="0"/>
              <a:t>Determine when to consider percutaneous needle tenotomy as a treatment option for tendinosis</a:t>
            </a:r>
          </a:p>
          <a:p>
            <a:pPr>
              <a:lnSpc>
                <a:spcPct val="110000"/>
              </a:lnSpc>
            </a:pPr>
            <a:r>
              <a:rPr lang="en-GB" dirty="0"/>
              <a:t>Understand tenotomy technique as a treatment option for tendinosis and its outcomes</a:t>
            </a:r>
          </a:p>
        </p:txBody>
      </p:sp>
      <p:sp>
        <p:nvSpPr>
          <p:cNvPr id="4" name="Slide Number Placeholder 3"/>
          <p:cNvSpPr>
            <a:spLocks noGrp="1"/>
          </p:cNvSpPr>
          <p:nvPr>
            <p:ph type="sldNum" sz="quarter" idx="4"/>
          </p:nvPr>
        </p:nvSpPr>
        <p:spPr/>
        <p:txBody>
          <a:bodyPr/>
          <a:lstStyle/>
          <a:p>
            <a:fld id="{E964E14E-19A3-407C-8417-6E5FF9F7AEE7}" type="slidenum">
              <a:rPr lang="en-GB" smtClean="0"/>
              <a:pPr/>
              <a:t>3</a:t>
            </a:fld>
            <a:endParaRPr lang="en-GB" dirty="0"/>
          </a:p>
        </p:txBody>
      </p:sp>
      <p:sp>
        <p:nvSpPr>
          <p:cNvPr id="7" name="Rectangle 6"/>
          <p:cNvSpPr/>
          <p:nvPr/>
        </p:nvSpPr>
        <p:spPr>
          <a:xfrm>
            <a:off x="0" y="6130636"/>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8" name="Picture 7">
            <a:extLst>
              <a:ext uri="{FF2B5EF4-FFF2-40B4-BE49-F238E27FC236}">
                <a16:creationId xmlns:a16="http://schemas.microsoft.com/office/drawing/2014/main" id="{4EF26384-24EA-6043-B820-B38252BA86EC}"/>
              </a:ext>
            </a:extLst>
          </p:cNvPr>
          <p:cNvPicPr>
            <a:picLocks noChangeAspect="1"/>
          </p:cNvPicPr>
          <p:nvPr/>
        </p:nvPicPr>
        <p:blipFill>
          <a:blip r:embed="rId3"/>
          <a:stretch>
            <a:fillRect/>
          </a:stretch>
        </p:blipFill>
        <p:spPr>
          <a:xfrm>
            <a:off x="0" y="6034403"/>
            <a:ext cx="823597" cy="823597"/>
          </a:xfrm>
          <a:prstGeom prst="rect">
            <a:avLst/>
          </a:prstGeom>
        </p:spPr>
      </p:pic>
      <p:pic>
        <p:nvPicPr>
          <p:cNvPr id="9" name="Picture 2" descr="Group of doctors in the seminar on further training. Group of doctors in a seminar during a training course with a speaker stock image">
            <a:extLst>
              <a:ext uri="{FF2B5EF4-FFF2-40B4-BE49-F238E27FC236}">
                <a16:creationId xmlns:a16="http://schemas.microsoft.com/office/drawing/2014/main" id="{2EEC1EB0-DA4E-47A7-9ED3-81D24598D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288" y="1010092"/>
            <a:ext cx="5294907" cy="4816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Patient selection criteria </a:t>
            </a:r>
          </a:p>
        </p:txBody>
      </p:sp>
      <p:sp>
        <p:nvSpPr>
          <p:cNvPr id="3" name="Slide Number Placeholder 2"/>
          <p:cNvSpPr>
            <a:spLocks noGrp="1"/>
          </p:cNvSpPr>
          <p:nvPr>
            <p:ph type="sldNum" sz="quarter" idx="4"/>
          </p:nvPr>
        </p:nvSpPr>
        <p:spPr/>
        <p:txBody>
          <a:bodyPr/>
          <a:lstStyle/>
          <a:p>
            <a:fld id="{E964E14E-19A3-407C-8417-6E5FF9F7AEE7}" type="slidenum">
              <a:rPr lang="en-GB" smtClean="0"/>
              <a:pPr/>
              <a:t>30</a:t>
            </a:fld>
            <a:endParaRPr lang="en-GB"/>
          </a:p>
        </p:txBody>
      </p:sp>
      <p:sp>
        <p:nvSpPr>
          <p:cNvPr id="6" name="Content Placeholder 5"/>
          <p:cNvSpPr>
            <a:spLocks noGrp="1"/>
          </p:cNvSpPr>
          <p:nvPr>
            <p:ph idx="4294967295"/>
          </p:nvPr>
        </p:nvSpPr>
        <p:spPr>
          <a:xfrm>
            <a:off x="1802169" y="1740666"/>
            <a:ext cx="8504807" cy="908689"/>
          </a:xfrm>
          <a:prstGeom prst="rect">
            <a:avLst/>
          </a:prstGeom>
        </p:spPr>
        <p:txBody>
          <a:bodyPr>
            <a:normAutofit/>
          </a:bodyPr>
          <a:lstStyle/>
          <a:p>
            <a:pPr marL="0" indent="0" algn="just">
              <a:lnSpc>
                <a:spcPts val="1800"/>
              </a:lnSpc>
              <a:buNone/>
            </a:pPr>
            <a:r>
              <a:rPr lang="en-GB" sz="1600"/>
              <a:t>The quantitative radiological assessments are the dimension of the hypoechoic area of tendinosis and measurement of tear if present. The quantitative </a:t>
            </a:r>
            <a:r>
              <a:rPr lang="en-GB" sz="1600" err="1"/>
              <a:t>clinico</a:t>
            </a:r>
            <a:r>
              <a:rPr lang="en-GB" sz="1600"/>
              <a:t>-radiological assessments serve as baseline values for comparative analysis on follow-up. </a:t>
            </a:r>
          </a:p>
        </p:txBody>
      </p:sp>
      <p:pic>
        <p:nvPicPr>
          <p:cNvPr id="2051" name="Picture 3"/>
          <p:cNvPicPr>
            <a:picLocks noChangeAspect="1" noChangeArrowheads="1"/>
          </p:cNvPicPr>
          <p:nvPr/>
        </p:nvPicPr>
        <p:blipFill>
          <a:blip r:embed="rId3"/>
          <a:srcRect/>
          <a:stretch>
            <a:fillRect/>
          </a:stretch>
        </p:blipFill>
        <p:spPr bwMode="auto">
          <a:xfrm>
            <a:off x="1132960" y="3782298"/>
            <a:ext cx="3941050" cy="2826327"/>
          </a:xfrm>
          <a:prstGeom prst="rect">
            <a:avLst/>
          </a:prstGeom>
          <a:noFill/>
          <a:ln w="57150">
            <a:solidFill>
              <a:schemeClr val="bg1"/>
            </a:solidFill>
            <a:miter lim="800000"/>
            <a:headEnd/>
            <a:tailEnd/>
          </a:ln>
          <a:effectLst/>
        </p:spPr>
      </p:pic>
      <p:pic>
        <p:nvPicPr>
          <p:cNvPr id="9" name="Picture 2"/>
          <p:cNvPicPr>
            <a:picLocks noChangeAspect="1" noChangeArrowheads="1"/>
          </p:cNvPicPr>
          <p:nvPr/>
        </p:nvPicPr>
        <p:blipFill>
          <a:blip r:embed="rId4"/>
          <a:srcRect/>
          <a:stretch>
            <a:fillRect/>
          </a:stretch>
        </p:blipFill>
        <p:spPr bwMode="auto">
          <a:xfrm>
            <a:off x="6908005" y="3773986"/>
            <a:ext cx="3973486" cy="2834639"/>
          </a:xfrm>
          <a:prstGeom prst="rect">
            <a:avLst/>
          </a:prstGeom>
          <a:noFill/>
          <a:ln w="57150">
            <a:solidFill>
              <a:schemeClr val="bg1"/>
            </a:solidFill>
            <a:miter lim="800000"/>
            <a:headEnd/>
            <a:tailEnd/>
          </a:ln>
          <a:effectLst/>
        </p:spPr>
      </p:pic>
      <p:pic>
        <p:nvPicPr>
          <p:cNvPr id="11" name="Picture 10">
            <a:extLst>
              <a:ext uri="{FF2B5EF4-FFF2-40B4-BE49-F238E27FC236}">
                <a16:creationId xmlns:a16="http://schemas.microsoft.com/office/drawing/2014/main" id="{F52EF6AA-C89C-4D93-ADDC-E8D742B61D0A}"/>
              </a:ext>
            </a:extLst>
          </p:cNvPr>
          <p:cNvPicPr>
            <a:picLocks noChangeAspect="1"/>
          </p:cNvPicPr>
          <p:nvPr/>
        </p:nvPicPr>
        <p:blipFill>
          <a:blip r:embed="rId5"/>
          <a:stretch>
            <a:fillRect/>
          </a:stretch>
        </p:blipFill>
        <p:spPr>
          <a:xfrm>
            <a:off x="11368403" y="16304"/>
            <a:ext cx="823597" cy="82359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r>
              <a:rPr lang="en-GB"/>
              <a:t>Understand tenotomy technique as a treatment option for tendinosis and its outcomes</a:t>
            </a:r>
          </a:p>
        </p:txBody>
      </p:sp>
      <p:sp>
        <p:nvSpPr>
          <p:cNvPr id="4" name="Slide Number Placeholder 3"/>
          <p:cNvSpPr>
            <a:spLocks noGrp="1"/>
          </p:cNvSpPr>
          <p:nvPr>
            <p:ph type="sldNum" sz="quarter" idx="4"/>
          </p:nvPr>
        </p:nvSpPr>
        <p:spPr/>
        <p:txBody>
          <a:bodyPr/>
          <a:lstStyle/>
          <a:p>
            <a:fld id="{E964E14E-19A3-407C-8417-6E5FF9F7AEE7}" type="slidenum">
              <a:rPr lang="en-GB" smtClean="0"/>
              <a:pPr/>
              <a:t>31</a:t>
            </a:fld>
            <a:endParaRPr lang="en-GB"/>
          </a:p>
        </p:txBody>
      </p:sp>
      <p:pic>
        <p:nvPicPr>
          <p:cNvPr id="27650" name="Picture 2" descr="Percutaneous Tenotomy / Fasciotomy - Portland, OR: Sports Health Northwest,  Inc"/>
          <p:cNvPicPr>
            <a:picLocks noGrp="1" noChangeAspect="1" noChangeArrowheads="1"/>
          </p:cNvPicPr>
          <p:nvPr>
            <p:ph type="pic" idx="12"/>
          </p:nvPr>
        </p:nvPicPr>
        <p:blipFill>
          <a:blip r:embed="rId2"/>
          <a:srcRect t="1601" b="1601"/>
          <a:stretch>
            <a:fillRect/>
          </a:stretch>
        </p:blipFill>
        <p:spPr bwMode="auto">
          <a:prstGeom prst="rect">
            <a:avLst/>
          </a:prstGeom>
          <a:noFill/>
        </p:spPr>
      </p:pic>
      <p:pic>
        <p:nvPicPr>
          <p:cNvPr id="6" name="Picture 5">
            <a:extLst>
              <a:ext uri="{FF2B5EF4-FFF2-40B4-BE49-F238E27FC236}">
                <a16:creationId xmlns:a16="http://schemas.microsoft.com/office/drawing/2014/main" id="{7D5AA6D4-87A1-45F5-95C0-328417DCB726}"/>
              </a:ext>
            </a:extLst>
          </p:cNvPr>
          <p:cNvPicPr>
            <a:picLocks noChangeAspect="1"/>
          </p:cNvPicPr>
          <p:nvPr/>
        </p:nvPicPr>
        <p:blipFill>
          <a:blip r:embed="rId3"/>
          <a:stretch>
            <a:fillRect/>
          </a:stretch>
        </p:blipFill>
        <p:spPr>
          <a:xfrm>
            <a:off x="11368403" y="16304"/>
            <a:ext cx="823597" cy="82359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Mechanism of action of tenotomy</a:t>
            </a:r>
          </a:p>
        </p:txBody>
      </p:sp>
      <p:sp>
        <p:nvSpPr>
          <p:cNvPr id="8" name="Content Placeholder 7"/>
          <p:cNvSpPr>
            <a:spLocks noGrp="1"/>
          </p:cNvSpPr>
          <p:nvPr>
            <p:ph idx="1"/>
          </p:nvPr>
        </p:nvSpPr>
        <p:spPr/>
        <p:txBody>
          <a:bodyPr>
            <a:normAutofit/>
          </a:bodyPr>
          <a:lstStyle/>
          <a:p>
            <a:pPr marL="0" indent="0">
              <a:lnSpc>
                <a:spcPct val="110000"/>
              </a:lnSpc>
              <a:buNone/>
            </a:pPr>
            <a:r>
              <a:rPr lang="en-GB"/>
              <a:t>US-guided PNT (Ultrasound-guided percutaneous needle tenotomy) involves repeatedly passing a needle under US guidance through the targeted area of tendinosis to disrupt the degenerative process, including scar tissue, and encouraging localized bleeding, and fibroblast proliferation, which can lead to growth factor release, collagen formation, and ultimately healing. </a:t>
            </a:r>
          </a:p>
          <a:p>
            <a:pPr marL="0" indent="0">
              <a:lnSpc>
                <a:spcPct val="110000"/>
              </a:lnSpc>
              <a:buNone/>
            </a:pPr>
            <a:endParaRPr lang="en-GB"/>
          </a:p>
          <a:p>
            <a:pPr marL="0" indent="0">
              <a:lnSpc>
                <a:spcPct val="110000"/>
              </a:lnSpc>
              <a:buNone/>
            </a:pPr>
            <a:r>
              <a:rPr lang="en-GB"/>
              <a:t>The US-guided PNT is an accepted technique for the treatment of tendinosis within some limitations of current literature. </a:t>
            </a:r>
          </a:p>
          <a:p>
            <a:pPr marL="0" indent="0">
              <a:lnSpc>
                <a:spcPct val="110000"/>
              </a:lnSpc>
              <a:buNone/>
            </a:pPr>
            <a:endParaRPr lang="en-GB"/>
          </a:p>
          <a:p>
            <a:pPr>
              <a:lnSpc>
                <a:spcPct val="110000"/>
              </a:lnSpc>
            </a:pPr>
            <a:endParaRPr lang="en-GB"/>
          </a:p>
        </p:txBody>
      </p:sp>
      <p:sp>
        <p:nvSpPr>
          <p:cNvPr id="4" name="Slide Number Placeholder 3"/>
          <p:cNvSpPr>
            <a:spLocks noGrp="1"/>
          </p:cNvSpPr>
          <p:nvPr>
            <p:ph type="sldNum" sz="quarter" idx="4"/>
          </p:nvPr>
        </p:nvSpPr>
        <p:spPr/>
        <p:txBody>
          <a:bodyPr/>
          <a:lstStyle/>
          <a:p>
            <a:fld id="{E964E14E-19A3-407C-8417-6E5FF9F7AEE7}" type="slidenum">
              <a:rPr lang="en-GB" smtClean="0"/>
              <a:pPr/>
              <a:t>32</a:t>
            </a:fld>
            <a:endParaRPr lang="en-GB"/>
          </a:p>
        </p:txBody>
      </p:sp>
      <p:pic>
        <p:nvPicPr>
          <p:cNvPr id="1026" name="Picture 2"/>
          <p:cNvPicPr>
            <a:picLocks noChangeAspect="1" noChangeArrowheads="1"/>
          </p:cNvPicPr>
          <p:nvPr/>
        </p:nvPicPr>
        <p:blipFill>
          <a:blip r:embed="rId3"/>
          <a:srcRect/>
          <a:stretch>
            <a:fillRect/>
          </a:stretch>
        </p:blipFill>
        <p:spPr bwMode="auto">
          <a:xfrm>
            <a:off x="0" y="1783842"/>
            <a:ext cx="5254752" cy="4100120"/>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A60F052F-CFC5-4CA0-B9E4-0582E6B2BE51}"/>
              </a:ext>
            </a:extLst>
          </p:cNvPr>
          <p:cNvPicPr>
            <a:picLocks noChangeAspect="1"/>
          </p:cNvPicPr>
          <p:nvPr/>
        </p:nvPicPr>
        <p:blipFill>
          <a:blip r:embed="rId4"/>
          <a:stretch>
            <a:fillRect/>
          </a:stretch>
        </p:blipFill>
        <p:spPr>
          <a:xfrm>
            <a:off x="11368403" y="16304"/>
            <a:ext cx="823597" cy="82359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Ultrasound-guided percutaneous needle tenotomy for tendinosis</a:t>
            </a:r>
          </a:p>
        </p:txBody>
      </p:sp>
      <p:sp>
        <p:nvSpPr>
          <p:cNvPr id="5" name="Content Placeholder 4"/>
          <p:cNvSpPr>
            <a:spLocks noGrp="1"/>
          </p:cNvSpPr>
          <p:nvPr>
            <p:ph idx="1"/>
          </p:nvPr>
        </p:nvSpPr>
        <p:spPr/>
        <p:txBody>
          <a:bodyPr/>
          <a:lstStyle/>
          <a:p>
            <a:pPr marL="358775" indent="-358775">
              <a:buFont typeface="Arial" pitchFamily="34" charset="0"/>
              <a:buChar char="•"/>
            </a:pPr>
            <a:r>
              <a:rPr lang="en-GB"/>
              <a:t>Tendinosis is a degenerative condition rather than an inflammatory one. Therefore, regenerative healing treatments such as US-guided percutaneous </a:t>
            </a:r>
            <a:r>
              <a:rPr lang="en-GB" err="1"/>
              <a:t>orthobiologic</a:t>
            </a:r>
            <a:r>
              <a:rPr lang="en-GB"/>
              <a:t> treatments are showing promising results compared to anti-inflammatory treatments. </a:t>
            </a:r>
          </a:p>
          <a:p>
            <a:pPr marL="358775" indent="-358775">
              <a:buFont typeface="Arial" pitchFamily="34" charset="0"/>
              <a:buChar char="•"/>
            </a:pPr>
            <a:endParaRPr lang="en-GB"/>
          </a:p>
          <a:p>
            <a:pPr marL="358775" indent="-358775">
              <a:buFont typeface="Arial" pitchFamily="34" charset="0"/>
              <a:buChar char="•"/>
            </a:pPr>
            <a:r>
              <a:rPr lang="en-GB"/>
              <a:t>The US-guided PNT is done till the hypoechoic area of tendinosis becomes isoechoic to the normal-appearing tendon or a lack of resistance. This precise endpoint is one of the significant advantages of doing US-guided PNT compared to the blind PNT. </a:t>
            </a:r>
          </a:p>
          <a:p>
            <a:pPr marL="358775" indent="-358775">
              <a:buFont typeface="Arial" pitchFamily="34" charset="0"/>
              <a:buChar char="•"/>
            </a:pPr>
            <a:endParaRPr lang="en-GB"/>
          </a:p>
          <a:p>
            <a:pPr marL="358775" indent="-358775">
              <a:buFont typeface="Arial" pitchFamily="34" charset="0"/>
              <a:buChar char="•"/>
            </a:pPr>
            <a:r>
              <a:rPr lang="en-GB"/>
              <a:t>The outcome of US-guided PNT may be adversely affected due to the chronicity of tendinosis, associated calcification, disuse of muscle due to chronic tendinosis, overuse of antagonist’s muscle, and poor compliance with rehabilitation. </a:t>
            </a:r>
          </a:p>
          <a:p>
            <a:endParaRPr lang="en-GB"/>
          </a:p>
        </p:txBody>
      </p:sp>
      <p:sp>
        <p:nvSpPr>
          <p:cNvPr id="3" name="Slide Number Placeholder 2"/>
          <p:cNvSpPr>
            <a:spLocks noGrp="1"/>
          </p:cNvSpPr>
          <p:nvPr>
            <p:ph type="sldNum" sz="quarter" idx="4"/>
          </p:nvPr>
        </p:nvSpPr>
        <p:spPr/>
        <p:txBody>
          <a:bodyPr/>
          <a:lstStyle/>
          <a:p>
            <a:fld id="{E964E14E-19A3-407C-8417-6E5FF9F7AEE7}" type="slidenum">
              <a:rPr lang="en-GB" smtClean="0"/>
              <a:pPr/>
              <a:t>33</a:t>
            </a:fld>
            <a:endParaRPr lang="en-GB"/>
          </a:p>
        </p:txBody>
      </p:sp>
      <p:pic>
        <p:nvPicPr>
          <p:cNvPr id="7" name="Picture 6">
            <a:extLst>
              <a:ext uri="{FF2B5EF4-FFF2-40B4-BE49-F238E27FC236}">
                <a16:creationId xmlns:a16="http://schemas.microsoft.com/office/drawing/2014/main" id="{4702A107-1679-1D42-B3BD-8E27089EF290}"/>
              </a:ext>
            </a:extLst>
          </p:cNvPr>
          <p:cNvPicPr>
            <a:picLocks noChangeAspect="1"/>
          </p:cNvPicPr>
          <p:nvPr/>
        </p:nvPicPr>
        <p:blipFill>
          <a:blip r:embed="rId3"/>
          <a:stretch>
            <a:fillRect/>
          </a:stretch>
        </p:blipFill>
        <p:spPr>
          <a:xfrm>
            <a:off x="11363167" y="7078"/>
            <a:ext cx="823597" cy="823597"/>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Outcome of tenotomy technique</a:t>
            </a:r>
          </a:p>
        </p:txBody>
      </p:sp>
      <p:sp>
        <p:nvSpPr>
          <p:cNvPr id="3" name="Content Placeholder 2"/>
          <p:cNvSpPr>
            <a:spLocks noGrp="1"/>
          </p:cNvSpPr>
          <p:nvPr>
            <p:ph idx="1"/>
          </p:nvPr>
        </p:nvSpPr>
        <p:spPr>
          <a:prstGeom prst="rect">
            <a:avLst/>
          </a:prstGeom>
        </p:spPr>
        <p:txBody>
          <a:bodyPr>
            <a:normAutofit/>
          </a:bodyPr>
          <a:lstStyle/>
          <a:p>
            <a:pPr>
              <a:lnSpc>
                <a:spcPct val="120000"/>
              </a:lnSpc>
            </a:pPr>
            <a:r>
              <a:rPr lang="en-GB" b="1"/>
              <a:t>Objective: </a:t>
            </a:r>
            <a:r>
              <a:rPr lang="en-GB"/>
              <a:t>To report our experience with </a:t>
            </a:r>
            <a:r>
              <a:rPr lang="en-GB" err="1"/>
              <a:t>sonographically</a:t>
            </a:r>
            <a:r>
              <a:rPr lang="en-GB"/>
              <a:t> guided percutaneous needle tenotomy to relieve pain and improve function in patients with extensor tendon of the lateral elbow.</a:t>
            </a:r>
          </a:p>
          <a:p>
            <a:pPr>
              <a:lnSpc>
                <a:spcPct val="120000"/>
              </a:lnSpc>
            </a:pPr>
            <a:r>
              <a:rPr lang="en-GB" b="1"/>
              <a:t>Methods: </a:t>
            </a:r>
            <a:r>
              <a:rPr lang="en-GB" err="1">
                <a:highlight>
                  <a:srgbClr val="00FF00"/>
                </a:highlight>
              </a:rPr>
              <a:t>Sonographically</a:t>
            </a:r>
            <a:r>
              <a:rPr lang="en-GB">
                <a:highlight>
                  <a:srgbClr val="00FF00"/>
                </a:highlight>
              </a:rPr>
              <a:t> guided percutaneous needle tenotomy was performed on 58 consecutive patients who had persistent pain and disability resulting from common extensor tendinosis</a:t>
            </a:r>
            <a:r>
              <a:rPr lang="en-GB"/>
              <a:t>. Under a local </a:t>
            </a:r>
            <a:r>
              <a:rPr lang="en-GB" err="1"/>
              <a:t>anesthetic</a:t>
            </a:r>
            <a:r>
              <a:rPr lang="en-GB"/>
              <a:t> and sonographic guidance, a needle was advanced into the common extensor tendon, and the tip of the needle was used to repeatedly fenestrate the </a:t>
            </a:r>
            <a:r>
              <a:rPr lang="en-GB" err="1"/>
              <a:t>tendinotic</a:t>
            </a:r>
            <a:r>
              <a:rPr lang="en-GB"/>
              <a:t> tissue. Calcifications, if present, were mechanically fragmented, and the adjacent bony surface of the apex and face of the epicondyle were abraded. Finally, the fenestrated tendon was infiltrated with a solution containing corticosteroid mixed with bupivacaine. After the procedure, patients were instructed to perform passive stretches and to undergo physical therapy. </a:t>
            </a:r>
          </a:p>
          <a:p>
            <a:pPr>
              <a:lnSpc>
                <a:spcPct val="120000"/>
              </a:lnSpc>
            </a:pPr>
            <a:r>
              <a:rPr lang="en-GB" b="1"/>
              <a:t>Results: </a:t>
            </a:r>
            <a:r>
              <a:rPr lang="en-GB">
                <a:highlight>
                  <a:srgbClr val="00FF00"/>
                </a:highlight>
              </a:rPr>
              <a:t>Fifty-five (95%) of 58 patients were contacted by telephone and agreed to participate in the study. Thirty-five (63.6%) of 55 respondents reported excellent outcomes</a:t>
            </a:r>
            <a:r>
              <a:rPr lang="en-GB"/>
              <a:t>, 16.4% good, 7.3% fair, and 12.7% poor. The average follow-up time from the date of the procedure to the date of the interview was 28 months (range, 17-44 months). No adverse events were reported; 85.5% stated that they would refer a friend or close relative for the procedure.</a:t>
            </a:r>
          </a:p>
          <a:p>
            <a:pPr>
              <a:lnSpc>
                <a:spcPct val="120000"/>
              </a:lnSpc>
            </a:pPr>
            <a:r>
              <a:rPr lang="en-GB" b="1"/>
              <a:t>Conclusions: </a:t>
            </a:r>
            <a:r>
              <a:rPr lang="en-GB" err="1">
                <a:highlight>
                  <a:srgbClr val="00FF00"/>
                </a:highlight>
              </a:rPr>
              <a:t>Sonographically</a:t>
            </a:r>
            <a:r>
              <a:rPr lang="en-GB">
                <a:highlight>
                  <a:srgbClr val="00FF00"/>
                </a:highlight>
              </a:rPr>
              <a:t> guided percutaneous needle tenotomy for lateral elbow tendinosis is a safe, effective, and viable alternative for patients in whom all other nonsurgical treatments failed.</a:t>
            </a:r>
          </a:p>
        </p:txBody>
      </p:sp>
      <p:sp>
        <p:nvSpPr>
          <p:cNvPr id="4" name="Slide Number Placeholder 3"/>
          <p:cNvSpPr>
            <a:spLocks noGrp="1"/>
          </p:cNvSpPr>
          <p:nvPr>
            <p:ph type="sldNum" sz="quarter" idx="4"/>
          </p:nvPr>
        </p:nvSpPr>
        <p:spPr/>
        <p:txBody>
          <a:bodyPr/>
          <a:lstStyle/>
          <a:p>
            <a:fld id="{E964E14E-19A3-407C-8417-6E5FF9F7AEE7}" type="slidenum">
              <a:rPr lang="en-GB" smtClean="0"/>
              <a:pPr/>
              <a:t>34</a:t>
            </a:fld>
            <a:endParaRPr lang="en-GB"/>
          </a:p>
        </p:txBody>
      </p:sp>
      <p:pic>
        <p:nvPicPr>
          <p:cNvPr id="8" name="Picture 7">
            <a:extLst>
              <a:ext uri="{FF2B5EF4-FFF2-40B4-BE49-F238E27FC236}">
                <a16:creationId xmlns:a16="http://schemas.microsoft.com/office/drawing/2014/main" id="{C884716D-C567-4908-B190-58AA79CE8BF3}"/>
              </a:ext>
            </a:extLst>
          </p:cNvPr>
          <p:cNvPicPr>
            <a:picLocks noChangeAspect="1"/>
          </p:cNvPicPr>
          <p:nvPr/>
        </p:nvPicPr>
        <p:blipFill>
          <a:blip r:embed="rId3"/>
          <a:stretch>
            <a:fillRect/>
          </a:stretch>
        </p:blipFill>
        <p:spPr>
          <a:xfrm>
            <a:off x="11352470" y="121667"/>
            <a:ext cx="823597" cy="82359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Outcome of tenotomy technique</a:t>
            </a:r>
          </a:p>
        </p:txBody>
      </p:sp>
      <p:sp>
        <p:nvSpPr>
          <p:cNvPr id="3" name="Content Placeholder 2"/>
          <p:cNvSpPr>
            <a:spLocks noGrp="1"/>
          </p:cNvSpPr>
          <p:nvPr>
            <p:ph idx="1"/>
          </p:nvPr>
        </p:nvSpPr>
        <p:spPr/>
        <p:txBody>
          <a:bodyPr/>
          <a:lstStyle/>
          <a:p>
            <a:r>
              <a:rPr lang="en-GB" b="1"/>
              <a:t>Introduction: </a:t>
            </a:r>
            <a:r>
              <a:rPr lang="en-GB"/>
              <a:t>This report evaluates the efficacy of percutaneous needle puncture under sonographic guidance in treating lateral epicondylitis (tennis-elbow).</a:t>
            </a:r>
          </a:p>
          <a:p>
            <a:r>
              <a:rPr lang="en-GB" b="1"/>
              <a:t>Methods: </a:t>
            </a:r>
            <a:r>
              <a:rPr lang="en-GB">
                <a:highlight>
                  <a:srgbClr val="00FF00"/>
                </a:highlight>
              </a:rPr>
              <a:t>Ultrasound-guided percutaneous needle puncture was performed on 76 patients who presented with persistent elbow pain.</a:t>
            </a:r>
            <a:r>
              <a:rPr lang="en-GB"/>
              <a:t> Under a local </a:t>
            </a:r>
            <a:r>
              <a:rPr lang="en-GB" err="1"/>
              <a:t>anesthetic</a:t>
            </a:r>
            <a:r>
              <a:rPr lang="en-GB"/>
              <a:t> and sonographic guidance, a needle was advanced into the calcification foci and the calcifications were mechanically fragmented. This was followed by a local injection of 25 mg prednisone acetate and 1% lidocaine. If no calcification was found then multiple punctures were performed followed by local injection of 25 mg prednisone acetate and 1% lidocaine. A visual </a:t>
            </a:r>
            <a:r>
              <a:rPr lang="en-GB" err="1"/>
              <a:t>analog</a:t>
            </a:r>
            <a:r>
              <a:rPr lang="en-GB"/>
              <a:t> scale (VAS) was used to evaluate the degree of pain pre-and post treatment at 1 week to 24 weeks. Elbow function improvement and degree of self-satisfaction were also evaluated.</a:t>
            </a:r>
          </a:p>
          <a:p>
            <a:r>
              <a:rPr lang="en-GB" b="1"/>
              <a:t>Results: </a:t>
            </a:r>
            <a:r>
              <a:rPr lang="en-GB">
                <a:highlight>
                  <a:srgbClr val="00FF00"/>
                </a:highlight>
              </a:rPr>
              <a:t>Of the 76 patients, 55% were rated with excellent treatment outcome, 32% good, 11% average, and 3% poor. From 3 weeks post treatment</a:t>
            </a:r>
            <a:r>
              <a:rPr lang="en-GB"/>
              <a:t>, VAS scores were significantly reduced compared with the pre-treatment score (P&lt;0.05) and continued to gradually decline up to 24 weeks post treatment. Sonography demonstrated that the calcified lesions disappeared completely in 13%; reduced in 61%; and did not change in 26% of the patients. </a:t>
            </a:r>
            <a:r>
              <a:rPr lang="en-GB" err="1"/>
              <a:t>Color</a:t>
            </a:r>
            <a:r>
              <a:rPr lang="en-GB"/>
              <a:t> Doppler flow signal used to assess hemodynamic changes showed a significant improvement after treatment in most patients.</a:t>
            </a:r>
          </a:p>
          <a:p>
            <a:r>
              <a:rPr lang="en-GB" b="1"/>
              <a:t>Conclusion: </a:t>
            </a:r>
            <a:r>
              <a:rPr lang="en-GB">
                <a:highlight>
                  <a:srgbClr val="00FF00"/>
                </a:highlight>
              </a:rPr>
              <a:t>Ultrasound-guided percutaneous needle puncture is an effective and minimally invasive treatment for tennis elbow. Sonography can be used to accurately identify the puncture location and monitor changes.</a:t>
            </a:r>
          </a:p>
        </p:txBody>
      </p:sp>
      <p:sp>
        <p:nvSpPr>
          <p:cNvPr id="4" name="Slide Number Placeholder 3"/>
          <p:cNvSpPr>
            <a:spLocks noGrp="1"/>
          </p:cNvSpPr>
          <p:nvPr>
            <p:ph type="sldNum" sz="quarter" idx="4"/>
          </p:nvPr>
        </p:nvSpPr>
        <p:spPr/>
        <p:txBody>
          <a:bodyPr/>
          <a:lstStyle/>
          <a:p>
            <a:fld id="{E964E14E-19A3-407C-8417-6E5FF9F7AEE7}" type="slidenum">
              <a:rPr lang="en-GB" smtClean="0"/>
              <a:pPr/>
              <a:t>35</a:t>
            </a:fld>
            <a:endParaRPr lang="en-GB"/>
          </a:p>
        </p:txBody>
      </p:sp>
      <p:pic>
        <p:nvPicPr>
          <p:cNvPr id="8" name="Picture 7">
            <a:extLst>
              <a:ext uri="{FF2B5EF4-FFF2-40B4-BE49-F238E27FC236}">
                <a16:creationId xmlns:a16="http://schemas.microsoft.com/office/drawing/2014/main" id="{22848DA9-FBB9-44D8-BB14-D84F9223B561}"/>
              </a:ext>
            </a:extLst>
          </p:cNvPr>
          <p:cNvPicPr>
            <a:picLocks noChangeAspect="1"/>
          </p:cNvPicPr>
          <p:nvPr/>
        </p:nvPicPr>
        <p:blipFill>
          <a:blip r:embed="rId3"/>
          <a:stretch>
            <a:fillRect/>
          </a:stretch>
        </p:blipFill>
        <p:spPr>
          <a:xfrm>
            <a:off x="11352470" y="121663"/>
            <a:ext cx="823597" cy="82359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Outcome of tenotomy technique</a:t>
            </a:r>
          </a:p>
        </p:txBody>
      </p:sp>
      <p:sp>
        <p:nvSpPr>
          <p:cNvPr id="3" name="Content Placeholder 2"/>
          <p:cNvSpPr>
            <a:spLocks noGrp="1"/>
          </p:cNvSpPr>
          <p:nvPr>
            <p:ph idx="1"/>
          </p:nvPr>
        </p:nvSpPr>
        <p:spPr/>
        <p:txBody>
          <a:bodyPr>
            <a:normAutofit/>
          </a:bodyPr>
          <a:lstStyle/>
          <a:p>
            <a:pPr>
              <a:lnSpc>
                <a:spcPts val="1600"/>
              </a:lnSpc>
            </a:pPr>
            <a:r>
              <a:rPr lang="en-GB" b="1"/>
              <a:t>Objective:  </a:t>
            </a:r>
            <a:r>
              <a:rPr lang="en-GB"/>
              <a:t>To determine the effectiveness of percutaneous </a:t>
            </a:r>
            <a:r>
              <a:rPr lang="en-GB" err="1"/>
              <a:t>sonographically</a:t>
            </a:r>
            <a:r>
              <a:rPr lang="en-GB"/>
              <a:t> guided needle tenotomy with various tendons throughout the body.</a:t>
            </a:r>
          </a:p>
          <a:p>
            <a:pPr>
              <a:lnSpc>
                <a:spcPts val="1600"/>
              </a:lnSpc>
            </a:pPr>
            <a:endParaRPr lang="en-GB" b="1"/>
          </a:p>
          <a:p>
            <a:pPr>
              <a:lnSpc>
                <a:spcPts val="1600"/>
              </a:lnSpc>
            </a:pPr>
            <a:r>
              <a:rPr lang="en-GB" b="1"/>
              <a:t>Methods: </a:t>
            </a:r>
            <a:r>
              <a:rPr lang="en-GB">
                <a:highlight>
                  <a:srgbClr val="00FF00"/>
                </a:highlight>
              </a:rPr>
              <a:t>Fourteen tendons in 13 patients were identified as having a greater than 6-month history of clinical presentation consistent with tendinopathy that had failed treatment with physical therapy.</a:t>
            </a:r>
            <a:r>
              <a:rPr lang="en-GB"/>
              <a:t> All patients were treated with </a:t>
            </a:r>
            <a:r>
              <a:rPr lang="en-GB" err="1"/>
              <a:t>sonographically</a:t>
            </a:r>
            <a:r>
              <a:rPr lang="en-GB"/>
              <a:t> guided percutaneous tenotomy using a 22-gauge needle and a local </a:t>
            </a:r>
            <a:r>
              <a:rPr lang="en-GB" err="1"/>
              <a:t>anesthetic</a:t>
            </a:r>
            <a:r>
              <a:rPr lang="en-GB"/>
              <a:t>. A visual </a:t>
            </a:r>
            <a:r>
              <a:rPr lang="en-GB" err="1"/>
              <a:t>analog</a:t>
            </a:r>
            <a:r>
              <a:rPr lang="en-GB"/>
              <a:t> scale (VAS) pain score measurement was obtained before the procedure and at 4- and 12-week follow-up appointments. All complications were recorded.</a:t>
            </a:r>
          </a:p>
          <a:p>
            <a:pPr>
              <a:lnSpc>
                <a:spcPts val="1600"/>
              </a:lnSpc>
            </a:pPr>
            <a:endParaRPr lang="en-GB"/>
          </a:p>
          <a:p>
            <a:pPr>
              <a:lnSpc>
                <a:spcPts val="1600"/>
              </a:lnSpc>
            </a:pPr>
            <a:r>
              <a:rPr lang="en-GB" b="1"/>
              <a:t>Results: </a:t>
            </a:r>
            <a:r>
              <a:rPr lang="en-GB"/>
              <a:t>The </a:t>
            </a:r>
            <a:r>
              <a:rPr lang="en-GB" b="1"/>
              <a:t>14 tendons </a:t>
            </a:r>
            <a:r>
              <a:rPr lang="en-GB"/>
              <a:t>in this study included patellar (5), Achilles (4), proximal gluteus </a:t>
            </a:r>
            <a:r>
              <a:rPr lang="en-GB" err="1"/>
              <a:t>medius</a:t>
            </a:r>
            <a:r>
              <a:rPr lang="en-GB"/>
              <a:t> (1), proximal iliotibial tract (1), proximal hamstring (1), common extensor elbow (1), and proximal rectus femoris (1). </a:t>
            </a:r>
            <a:r>
              <a:rPr lang="en-GB">
                <a:highlight>
                  <a:srgbClr val="00FF00"/>
                </a:highlight>
              </a:rPr>
              <a:t>The composite VAS score was significantly lower at both 4 weeks (mean +/- SEM, 2.4 +/- 0.7) and 12 weeks (2.2 +/- 0.7) compared with the baseline (5.8 +/- 0.6; P &lt; .001). </a:t>
            </a:r>
            <a:r>
              <a:rPr lang="en-GB"/>
              <a:t>No complications or morbidity occurred.</a:t>
            </a:r>
          </a:p>
          <a:p>
            <a:pPr>
              <a:lnSpc>
                <a:spcPts val="1600"/>
              </a:lnSpc>
            </a:pPr>
            <a:endParaRPr lang="en-GB" b="1"/>
          </a:p>
          <a:p>
            <a:pPr>
              <a:lnSpc>
                <a:spcPts val="1600"/>
              </a:lnSpc>
            </a:pPr>
            <a:r>
              <a:rPr lang="en-GB" b="1"/>
              <a:t>Conclusions: </a:t>
            </a:r>
            <a:r>
              <a:rPr lang="en-GB" err="1">
                <a:highlight>
                  <a:srgbClr val="00FF00"/>
                </a:highlight>
              </a:rPr>
              <a:t>Sonographically</a:t>
            </a:r>
            <a:r>
              <a:rPr lang="en-GB">
                <a:highlight>
                  <a:srgbClr val="00FF00"/>
                </a:highlight>
              </a:rPr>
              <a:t> guided percutaneous tenotomy of tendinosis was effective in improving patient symptoms without complications. </a:t>
            </a:r>
          </a:p>
        </p:txBody>
      </p:sp>
      <p:sp>
        <p:nvSpPr>
          <p:cNvPr id="4" name="Slide Number Placeholder 3"/>
          <p:cNvSpPr>
            <a:spLocks noGrp="1"/>
          </p:cNvSpPr>
          <p:nvPr>
            <p:ph type="sldNum" sz="quarter" idx="4"/>
          </p:nvPr>
        </p:nvSpPr>
        <p:spPr/>
        <p:txBody>
          <a:bodyPr/>
          <a:lstStyle/>
          <a:p>
            <a:fld id="{E964E14E-19A3-407C-8417-6E5FF9F7AEE7}" type="slidenum">
              <a:rPr lang="en-GB" smtClean="0"/>
              <a:pPr/>
              <a:t>36</a:t>
            </a:fld>
            <a:endParaRPr lang="en-GB"/>
          </a:p>
        </p:txBody>
      </p:sp>
      <p:pic>
        <p:nvPicPr>
          <p:cNvPr id="8" name="Picture 7">
            <a:extLst>
              <a:ext uri="{FF2B5EF4-FFF2-40B4-BE49-F238E27FC236}">
                <a16:creationId xmlns:a16="http://schemas.microsoft.com/office/drawing/2014/main" id="{E0764BF8-79F8-46C5-BBF1-E11ED4489500}"/>
              </a:ext>
            </a:extLst>
          </p:cNvPr>
          <p:cNvPicPr>
            <a:picLocks noChangeAspect="1"/>
          </p:cNvPicPr>
          <p:nvPr/>
        </p:nvPicPr>
        <p:blipFill>
          <a:blip r:embed="rId3"/>
          <a:stretch>
            <a:fillRect/>
          </a:stretch>
        </p:blipFill>
        <p:spPr>
          <a:xfrm>
            <a:off x="11352470" y="121667"/>
            <a:ext cx="823597" cy="82359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Outcome of tenotomy technique</a:t>
            </a:r>
          </a:p>
        </p:txBody>
      </p:sp>
      <p:sp>
        <p:nvSpPr>
          <p:cNvPr id="3" name="Content Placeholder 2"/>
          <p:cNvSpPr>
            <a:spLocks noGrp="1"/>
          </p:cNvSpPr>
          <p:nvPr>
            <p:ph idx="1"/>
          </p:nvPr>
        </p:nvSpPr>
        <p:spPr/>
        <p:txBody>
          <a:bodyPr>
            <a:normAutofit/>
          </a:bodyPr>
          <a:lstStyle/>
          <a:p>
            <a:pPr>
              <a:lnSpc>
                <a:spcPct val="120000"/>
              </a:lnSpc>
            </a:pPr>
            <a:r>
              <a:rPr lang="en-GB" b="1"/>
              <a:t>Materials and methods: </a:t>
            </a:r>
            <a:r>
              <a:rPr lang="en-GB">
                <a:highlight>
                  <a:srgbClr val="00FF00"/>
                </a:highlight>
              </a:rPr>
              <a:t>This non-randomized control trial was conducted on 50 patients who underwent percutaneous release of the common extensor origin using an 18 gauge hypodermic needle</a:t>
            </a:r>
            <a:r>
              <a:rPr lang="en-GB"/>
              <a:t>. These patients did not respond to conservative treatment including rest, nonsteroidal anti-inflammatory drugs (NSAIDS) and local steroid injections. </a:t>
            </a:r>
          </a:p>
          <a:p>
            <a:pPr>
              <a:lnSpc>
                <a:spcPct val="120000"/>
              </a:lnSpc>
            </a:pPr>
            <a:endParaRPr lang="en-GB" b="1"/>
          </a:p>
          <a:p>
            <a:pPr>
              <a:lnSpc>
                <a:spcPct val="120000"/>
              </a:lnSpc>
            </a:pPr>
            <a:r>
              <a:rPr lang="en-GB" b="1"/>
              <a:t>Results:  </a:t>
            </a:r>
            <a:r>
              <a:rPr lang="en-GB"/>
              <a:t>Out of fifty patients, thirty-two were female (64%), and 18 were male (36%). The right side was affected in 37 patients (74%) and left side in 13 (26%). The time taken to achieve a completely pain-free elbow ranged from one day to two months (average of 26.2 days). Those who did not achieve a pain-free elbow had a residual pain of 1.5 to six on the visual analogue scale (VAS) (average 2.32). </a:t>
            </a:r>
            <a:r>
              <a:rPr lang="en-GB">
                <a:highlight>
                  <a:srgbClr val="00FF00"/>
                </a:highlight>
              </a:rPr>
              <a:t>Excellent outcome was noticed in 24 patients (48%); Good result in eight patients (36%); Fair in four patients (eight percent) and Poor in four patients (eight percent).</a:t>
            </a:r>
          </a:p>
          <a:p>
            <a:pPr>
              <a:lnSpc>
                <a:spcPct val="120000"/>
              </a:lnSpc>
            </a:pPr>
            <a:endParaRPr lang="en-GB" b="1"/>
          </a:p>
          <a:p>
            <a:pPr>
              <a:lnSpc>
                <a:spcPct val="120000"/>
              </a:lnSpc>
            </a:pPr>
            <a:r>
              <a:rPr lang="en-GB" b="1"/>
              <a:t>Conclusion: </a:t>
            </a:r>
            <a:r>
              <a:rPr lang="en-GB" i="1">
                <a:highlight>
                  <a:srgbClr val="00FF00"/>
                </a:highlight>
              </a:rPr>
              <a:t>Tennis elbow probably results from the degenerative tear of the common extensor origin, and a percutaneous tenotomy using an 18 gauge hypodermic needle is a simple, safe, patient-friendly, efficient, and easily reproducible method of treating tennis elbow in those who are resistant to conservative treatment, and it can be done as an outpatient procedure.</a:t>
            </a:r>
          </a:p>
          <a:p>
            <a:pPr>
              <a:lnSpc>
                <a:spcPct val="120000"/>
              </a:lnSpc>
            </a:pPr>
            <a:endParaRPr lang="en-GB"/>
          </a:p>
        </p:txBody>
      </p:sp>
      <p:sp>
        <p:nvSpPr>
          <p:cNvPr id="4" name="Slide Number Placeholder 3"/>
          <p:cNvSpPr>
            <a:spLocks noGrp="1"/>
          </p:cNvSpPr>
          <p:nvPr>
            <p:ph type="sldNum" sz="quarter" idx="4"/>
          </p:nvPr>
        </p:nvSpPr>
        <p:spPr/>
        <p:txBody>
          <a:bodyPr/>
          <a:lstStyle/>
          <a:p>
            <a:fld id="{E964E14E-19A3-407C-8417-6E5FF9F7AEE7}" type="slidenum">
              <a:rPr lang="en-GB" smtClean="0"/>
              <a:pPr/>
              <a:t>37</a:t>
            </a:fld>
            <a:endParaRPr lang="en-GB"/>
          </a:p>
        </p:txBody>
      </p:sp>
      <p:pic>
        <p:nvPicPr>
          <p:cNvPr id="8" name="Picture 7">
            <a:extLst>
              <a:ext uri="{FF2B5EF4-FFF2-40B4-BE49-F238E27FC236}">
                <a16:creationId xmlns:a16="http://schemas.microsoft.com/office/drawing/2014/main" id="{399E63C2-24EA-48EA-B3EA-1766660BEA25}"/>
              </a:ext>
            </a:extLst>
          </p:cNvPr>
          <p:cNvPicPr>
            <a:picLocks noChangeAspect="1"/>
          </p:cNvPicPr>
          <p:nvPr/>
        </p:nvPicPr>
        <p:blipFill>
          <a:blip r:embed="rId3"/>
          <a:stretch>
            <a:fillRect/>
          </a:stretch>
        </p:blipFill>
        <p:spPr>
          <a:xfrm>
            <a:off x="11352470" y="121667"/>
            <a:ext cx="823597" cy="82359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a:t>Outcome of tenotomy technique</a:t>
            </a:r>
          </a:p>
        </p:txBody>
      </p:sp>
      <p:sp>
        <p:nvSpPr>
          <p:cNvPr id="3" name="Content Placeholder 2"/>
          <p:cNvSpPr>
            <a:spLocks noGrp="1"/>
          </p:cNvSpPr>
          <p:nvPr>
            <p:ph idx="1"/>
          </p:nvPr>
        </p:nvSpPr>
        <p:spPr>
          <a:xfrm>
            <a:off x="1215039" y="1627148"/>
            <a:ext cx="9731123" cy="3406492"/>
          </a:xfrm>
        </p:spPr>
        <p:txBody>
          <a:bodyPr>
            <a:normAutofit/>
          </a:bodyPr>
          <a:lstStyle/>
          <a:p>
            <a:pPr>
              <a:lnSpc>
                <a:spcPts val="2000"/>
              </a:lnSpc>
            </a:pPr>
            <a:endParaRPr lang="en-GB" sz="1800"/>
          </a:p>
          <a:p>
            <a:pPr>
              <a:lnSpc>
                <a:spcPts val="2000"/>
              </a:lnSpc>
            </a:pPr>
            <a:r>
              <a:rPr lang="en-GB" sz="1800"/>
              <a:t>In summary, there has only been 1 prospective study of the outcomes of US-guided PNT as the sole intervention for tendinopathy. However, all of the current PNT literature consistently notes improvement in symptoms and reports rare complications. Larger, randomized controlled trials are needed. Further prospective research is also needed to determine whether PNT should be repeated when a patient experiences sub-optimal results or partial improvement and when this is indicated. In addition, future investigations should address whether patients with partial-thickness tears fare better or worse than those with tendinopathy alone when treated with PNT.</a:t>
            </a:r>
          </a:p>
        </p:txBody>
      </p:sp>
      <p:sp>
        <p:nvSpPr>
          <p:cNvPr id="4" name="Slide Number Placeholder 3"/>
          <p:cNvSpPr>
            <a:spLocks noGrp="1"/>
          </p:cNvSpPr>
          <p:nvPr>
            <p:ph type="sldNum" sz="quarter" idx="4"/>
          </p:nvPr>
        </p:nvSpPr>
        <p:spPr/>
        <p:txBody>
          <a:bodyPr/>
          <a:lstStyle/>
          <a:p>
            <a:fld id="{E964E14E-19A3-407C-8417-6E5FF9F7AEE7}" type="slidenum">
              <a:rPr lang="en-GB" smtClean="0"/>
              <a:pPr/>
              <a:t>38</a:t>
            </a:fld>
            <a:endParaRPr lang="en-GB"/>
          </a:p>
        </p:txBody>
      </p:sp>
      <p:pic>
        <p:nvPicPr>
          <p:cNvPr id="7" name="Picture 6">
            <a:extLst>
              <a:ext uri="{FF2B5EF4-FFF2-40B4-BE49-F238E27FC236}">
                <a16:creationId xmlns:a16="http://schemas.microsoft.com/office/drawing/2014/main" id="{2135FC1A-C55E-43D0-B64E-425AF46751EF}"/>
              </a:ext>
            </a:extLst>
          </p:cNvPr>
          <p:cNvPicPr>
            <a:picLocks noChangeAspect="1"/>
          </p:cNvPicPr>
          <p:nvPr/>
        </p:nvPicPr>
        <p:blipFill>
          <a:blip r:embed="rId3"/>
          <a:stretch>
            <a:fillRect/>
          </a:stretch>
        </p:blipFill>
        <p:spPr>
          <a:xfrm>
            <a:off x="11352470" y="121667"/>
            <a:ext cx="823597" cy="82359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Take Home Points</a:t>
            </a:r>
          </a:p>
        </p:txBody>
      </p:sp>
      <p:sp>
        <p:nvSpPr>
          <p:cNvPr id="5" name="Content Placeholder 4"/>
          <p:cNvSpPr>
            <a:spLocks noGrp="1"/>
          </p:cNvSpPr>
          <p:nvPr>
            <p:ph idx="1"/>
          </p:nvPr>
        </p:nvSpPr>
        <p:spPr>
          <a:xfrm>
            <a:off x="1068946" y="1925783"/>
            <a:ext cx="10161431" cy="4571270"/>
          </a:xfrm>
        </p:spPr>
        <p:txBody>
          <a:bodyPr anchor="ctr">
            <a:normAutofit/>
          </a:bodyPr>
          <a:lstStyle/>
          <a:p>
            <a:r>
              <a:rPr lang="en-GB" sz="2200"/>
              <a:t>Tendinopathy is highly prevalent and is one of the most frequently self-reported musculoskeletal diseases in physical workers and sportspeople.</a:t>
            </a:r>
          </a:p>
          <a:p>
            <a:r>
              <a:rPr lang="en-GB" sz="2200"/>
              <a:t>The </a:t>
            </a:r>
            <a:r>
              <a:rPr lang="en-GB" sz="2200" err="1"/>
              <a:t>etiology</a:t>
            </a:r>
            <a:r>
              <a:rPr lang="en-GB" sz="2200"/>
              <a:t> of tendinopathy seems to be a multifactorial process involving promoting factors that are intrinsic or extrinsic, working either alone or in combination.</a:t>
            </a:r>
          </a:p>
          <a:p>
            <a:r>
              <a:rPr lang="en-GB" sz="2200"/>
              <a:t>Clinical assessment remains the cornerstone of appropriate diagnosis and management of tendinopathy. US and/or MRI could be useful for confirming the diagnosis, but these are not recommended for monitoring treatment.</a:t>
            </a:r>
          </a:p>
          <a:p>
            <a:r>
              <a:rPr lang="en-GB" sz="2200"/>
              <a:t>The mainstays of initial treatment for tendinopathy are activity modification, relative rest, pain control, rehabilitative exercise, cryotherapy, and protection. </a:t>
            </a:r>
          </a:p>
        </p:txBody>
      </p:sp>
      <p:sp>
        <p:nvSpPr>
          <p:cNvPr id="4" name="Slide Number Placeholder 3"/>
          <p:cNvSpPr>
            <a:spLocks noGrp="1"/>
          </p:cNvSpPr>
          <p:nvPr>
            <p:ph type="sldNum" sz="quarter" idx="4"/>
          </p:nvPr>
        </p:nvSpPr>
        <p:spPr/>
        <p:txBody>
          <a:bodyPr/>
          <a:lstStyle/>
          <a:p>
            <a:fld id="{E964E14E-19A3-407C-8417-6E5FF9F7AEE7}" type="slidenum">
              <a:rPr lang="en-GB" smtClean="0"/>
              <a:pPr/>
              <a:t>39</a:t>
            </a:fld>
            <a:endParaRPr lang="en-GB"/>
          </a:p>
        </p:txBody>
      </p:sp>
      <p:pic>
        <p:nvPicPr>
          <p:cNvPr id="8" name="Picture 7">
            <a:extLst>
              <a:ext uri="{FF2B5EF4-FFF2-40B4-BE49-F238E27FC236}">
                <a16:creationId xmlns:a16="http://schemas.microsoft.com/office/drawing/2014/main" id="{6CFAF50A-8529-4D14-BA02-BB49D50AC70C}"/>
              </a:ext>
            </a:extLst>
          </p:cNvPr>
          <p:cNvPicPr>
            <a:picLocks noChangeAspect="1"/>
          </p:cNvPicPr>
          <p:nvPr/>
        </p:nvPicPr>
        <p:blipFill>
          <a:blip r:embed="rId2"/>
          <a:stretch>
            <a:fillRect/>
          </a:stretch>
        </p:blipFill>
        <p:spPr>
          <a:xfrm>
            <a:off x="11352470" y="6253"/>
            <a:ext cx="823597" cy="8235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Epidemiology</a:t>
            </a:r>
          </a:p>
        </p:txBody>
      </p:sp>
      <p:sp>
        <p:nvSpPr>
          <p:cNvPr id="3" name="Content Placeholder 2"/>
          <p:cNvSpPr>
            <a:spLocks noGrp="1"/>
          </p:cNvSpPr>
          <p:nvPr>
            <p:ph idx="1"/>
          </p:nvPr>
        </p:nvSpPr>
        <p:spPr>
          <a:xfrm>
            <a:off x="594058" y="2307521"/>
            <a:ext cx="5327348" cy="2326621"/>
          </a:xfrm>
        </p:spPr>
        <p:txBody>
          <a:bodyPr/>
          <a:lstStyle/>
          <a:p>
            <a:pPr>
              <a:lnSpc>
                <a:spcPct val="100000"/>
              </a:lnSpc>
              <a:buFont typeface="Arial" pitchFamily="34" charset="0"/>
              <a:buChar char="•"/>
            </a:pPr>
            <a:r>
              <a:rPr lang="en-GB" dirty="0"/>
              <a:t>Tendinopathy is a common overuse injury in the athletic and working populations; it is the main reason for consultation for a musculoskeletal complaint and corresponds to around 30% of all such consultations with a general practitioner. </a:t>
            </a:r>
          </a:p>
          <a:p>
            <a:pPr marL="0" indent="0">
              <a:lnSpc>
                <a:spcPct val="100000"/>
              </a:lnSpc>
              <a:buNone/>
            </a:pPr>
            <a:endParaRPr lang="en-GB" dirty="0"/>
          </a:p>
        </p:txBody>
      </p:sp>
      <p:sp>
        <p:nvSpPr>
          <p:cNvPr id="4" name="Slide Number Placeholder 3"/>
          <p:cNvSpPr>
            <a:spLocks noGrp="1"/>
          </p:cNvSpPr>
          <p:nvPr>
            <p:ph type="sldNum" sz="quarter" idx="4"/>
          </p:nvPr>
        </p:nvSpPr>
        <p:spPr/>
        <p:txBody>
          <a:bodyPr/>
          <a:lstStyle/>
          <a:p>
            <a:fld id="{E964E14E-19A3-407C-8417-6E5FF9F7AEE7}" type="slidenum">
              <a:rPr lang="en-GB" smtClean="0"/>
              <a:pPr/>
              <a:t>4</a:t>
            </a:fld>
            <a:endParaRPr lang="en-GB" dirty="0"/>
          </a:p>
        </p:txBody>
      </p:sp>
      <p:pic>
        <p:nvPicPr>
          <p:cNvPr id="14" name="Picture Placeholder 13" descr="young-man-doing-sports-jogging-runing-park.jpg"/>
          <p:cNvPicPr>
            <a:picLocks noGrp="1" noChangeAspect="1"/>
          </p:cNvPicPr>
          <p:nvPr>
            <p:ph type="pic" idx="12"/>
          </p:nvPr>
        </p:nvPicPr>
        <p:blipFill>
          <a:blip r:embed="rId3" cstate="print"/>
          <a:srcRect l="21501" r="21501"/>
          <a:stretch>
            <a:fillRect/>
          </a:stretch>
        </p:blipFill>
        <p:spPr/>
      </p:pic>
      <p:sp>
        <p:nvSpPr>
          <p:cNvPr id="7" name="Rectangle 6"/>
          <p:cNvSpPr/>
          <p:nvPr/>
        </p:nvSpPr>
        <p:spPr>
          <a:xfrm>
            <a:off x="0" y="6130636"/>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8" name="Picture 7">
            <a:extLst>
              <a:ext uri="{FF2B5EF4-FFF2-40B4-BE49-F238E27FC236}">
                <a16:creationId xmlns:a16="http://schemas.microsoft.com/office/drawing/2014/main" id="{4EF26384-24EA-6043-B820-B38252BA86EC}"/>
              </a:ext>
            </a:extLst>
          </p:cNvPr>
          <p:cNvPicPr>
            <a:picLocks noChangeAspect="1"/>
          </p:cNvPicPr>
          <p:nvPr/>
        </p:nvPicPr>
        <p:blipFill>
          <a:blip r:embed="rId4"/>
          <a:stretch>
            <a:fillRect/>
          </a:stretch>
        </p:blipFill>
        <p:spPr>
          <a:xfrm>
            <a:off x="0" y="6034403"/>
            <a:ext cx="823597" cy="823597"/>
          </a:xfrm>
          <a:prstGeom prst="rect">
            <a:avLst/>
          </a:prstGeom>
        </p:spPr>
      </p:pic>
    </p:spTree>
    <p:extLst>
      <p:ext uri="{BB962C8B-B14F-4D97-AF65-F5344CB8AC3E}">
        <p14:creationId xmlns:p14="http://schemas.microsoft.com/office/powerpoint/2010/main" val="176699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Take Home Points</a:t>
            </a:r>
          </a:p>
        </p:txBody>
      </p:sp>
      <p:sp>
        <p:nvSpPr>
          <p:cNvPr id="5" name="Content Placeholder 4"/>
          <p:cNvSpPr>
            <a:spLocks noGrp="1"/>
          </p:cNvSpPr>
          <p:nvPr>
            <p:ph idx="1"/>
          </p:nvPr>
        </p:nvSpPr>
        <p:spPr>
          <a:xfrm>
            <a:off x="1004552" y="1925783"/>
            <a:ext cx="10467012" cy="4571270"/>
          </a:xfrm>
        </p:spPr>
        <p:txBody>
          <a:bodyPr anchor="ctr">
            <a:normAutofit/>
          </a:bodyPr>
          <a:lstStyle/>
          <a:p>
            <a:r>
              <a:rPr lang="en-GB" sz="2200"/>
              <a:t>The percutaneous needle tenotomy is used in patients who failed to respond to conservative treatment.</a:t>
            </a:r>
          </a:p>
          <a:p>
            <a:r>
              <a:rPr lang="en-GB" sz="2200"/>
              <a:t>The patient selection for US-guided PNT depends on the </a:t>
            </a:r>
            <a:r>
              <a:rPr lang="en-GB" sz="2200" err="1"/>
              <a:t>clinico</a:t>
            </a:r>
            <a:r>
              <a:rPr lang="en-GB" sz="2200"/>
              <a:t>-radiological qualitative and quantitative assessments. </a:t>
            </a:r>
          </a:p>
          <a:p>
            <a:r>
              <a:rPr lang="en-GB" sz="2200"/>
              <a:t>Tendinosis is a degenerative condition rather than an inflammatory one. Therefore, regenerative healing treatments such as US-guided percutaneous tenotomy treatments are showing great results compared to anti-inflammatory therapies. </a:t>
            </a:r>
          </a:p>
          <a:p>
            <a:r>
              <a:rPr lang="en-GB" sz="2200"/>
              <a:t>V</a:t>
            </a:r>
            <a:r>
              <a:rPr lang="en-US" sz="2200" err="1"/>
              <a:t>arious</a:t>
            </a:r>
            <a:r>
              <a:rPr lang="en-US" sz="2200"/>
              <a:t> PNT research consistently note</a:t>
            </a:r>
            <a:r>
              <a:rPr lang="en-GB" sz="2200"/>
              <a:t> improvement in symptoms and report rare complications. </a:t>
            </a:r>
          </a:p>
        </p:txBody>
      </p:sp>
      <p:sp>
        <p:nvSpPr>
          <p:cNvPr id="4" name="Slide Number Placeholder 3"/>
          <p:cNvSpPr>
            <a:spLocks noGrp="1"/>
          </p:cNvSpPr>
          <p:nvPr>
            <p:ph type="sldNum" sz="quarter" idx="4"/>
          </p:nvPr>
        </p:nvSpPr>
        <p:spPr/>
        <p:txBody>
          <a:bodyPr/>
          <a:lstStyle/>
          <a:p>
            <a:fld id="{E964E14E-19A3-407C-8417-6E5FF9F7AEE7}" type="slidenum">
              <a:rPr lang="en-GB" smtClean="0"/>
              <a:pPr/>
              <a:t>40</a:t>
            </a:fld>
            <a:endParaRPr lang="en-GB"/>
          </a:p>
        </p:txBody>
      </p:sp>
      <p:pic>
        <p:nvPicPr>
          <p:cNvPr id="8" name="Picture 7">
            <a:extLst>
              <a:ext uri="{FF2B5EF4-FFF2-40B4-BE49-F238E27FC236}">
                <a16:creationId xmlns:a16="http://schemas.microsoft.com/office/drawing/2014/main" id="{9DF32354-837E-4C87-8FE1-11606075252A}"/>
              </a:ext>
            </a:extLst>
          </p:cNvPr>
          <p:cNvPicPr>
            <a:picLocks noChangeAspect="1"/>
          </p:cNvPicPr>
          <p:nvPr/>
        </p:nvPicPr>
        <p:blipFill>
          <a:blip r:embed="rId2"/>
          <a:stretch>
            <a:fillRect/>
          </a:stretch>
        </p:blipFill>
        <p:spPr>
          <a:xfrm>
            <a:off x="11352470" y="6253"/>
            <a:ext cx="823597" cy="823597"/>
          </a:xfrm>
          <a:prstGeom prst="rect">
            <a:avLst/>
          </a:prstGeom>
        </p:spPr>
      </p:pic>
    </p:spTree>
    <p:extLst>
      <p:ext uri="{BB962C8B-B14F-4D97-AF65-F5344CB8AC3E}">
        <p14:creationId xmlns:p14="http://schemas.microsoft.com/office/powerpoint/2010/main" val="246600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References</a:t>
            </a:r>
          </a:p>
        </p:txBody>
      </p:sp>
      <p:sp>
        <p:nvSpPr>
          <p:cNvPr id="5" name="Content Placeholder 4"/>
          <p:cNvSpPr>
            <a:spLocks noGrp="1"/>
          </p:cNvSpPr>
          <p:nvPr>
            <p:ph idx="1"/>
          </p:nvPr>
        </p:nvSpPr>
        <p:spPr>
          <a:xfrm>
            <a:off x="1029543" y="1758357"/>
            <a:ext cx="7444756" cy="4641272"/>
          </a:xfrm>
        </p:spPr>
        <p:txBody>
          <a:bodyPr anchor="ctr">
            <a:normAutofit/>
          </a:bodyPr>
          <a:lstStyle/>
          <a:p>
            <a:pPr marL="174625" indent="-174625" algn="l">
              <a:lnSpc>
                <a:spcPct val="100000"/>
              </a:lnSpc>
              <a:buFont typeface="Arial" pitchFamily="34" charset="0"/>
              <a:buChar char="•"/>
            </a:pPr>
            <a:r>
              <a:rPr lang="en-GB" sz="1100"/>
              <a:t>Chronic Tendon Injuries. </a:t>
            </a:r>
            <a:r>
              <a:rPr lang="en-GB" sz="1100">
                <a:hlinkClick r:id="rId2"/>
              </a:rPr>
              <a:t>https://www.orthogencare.com/conditions-treated/orthopaedics/chronic-tendon-injuries</a:t>
            </a:r>
            <a:r>
              <a:rPr lang="en-GB" sz="1100"/>
              <a:t> </a:t>
            </a:r>
          </a:p>
          <a:p>
            <a:pPr marL="174625" indent="-174625" algn="l">
              <a:lnSpc>
                <a:spcPct val="100000"/>
              </a:lnSpc>
              <a:buFont typeface="Arial" pitchFamily="34" charset="0"/>
              <a:buChar char="•"/>
            </a:pPr>
            <a:r>
              <a:rPr lang="en-GB" sz="1100"/>
              <a:t>Global Tendinopathy Market to 2030 - Insights, Epidemiology and Forecasts - ResearchAndMarkets.com.  November 25, 2021. </a:t>
            </a:r>
            <a:r>
              <a:rPr lang="en-GB" sz="1100">
                <a:hlinkClick r:id="rId3"/>
              </a:rPr>
              <a:t>https://www.businesswire.com/news/home/20211125005965/en/Global-Tendinopathy-Market-to-2030---Insights-Epidemiology-and-Forecasts---ResearchAndMarkets.com</a:t>
            </a:r>
            <a:r>
              <a:rPr lang="en-GB" sz="1100"/>
              <a:t>  </a:t>
            </a:r>
          </a:p>
          <a:p>
            <a:pPr marL="174625" indent="-174625" algn="l">
              <a:lnSpc>
                <a:spcPct val="100000"/>
              </a:lnSpc>
              <a:buFont typeface="Arial" pitchFamily="34" charset="0"/>
              <a:buChar char="•"/>
            </a:pPr>
            <a:r>
              <a:rPr lang="en-GB" sz="1100"/>
              <a:t> Kane SF, et.al. Management of Chronic Tendon Injuries. Am </a:t>
            </a:r>
            <a:r>
              <a:rPr lang="en-GB" sz="1100" err="1"/>
              <a:t>Fam</a:t>
            </a:r>
            <a:r>
              <a:rPr lang="en-GB" sz="1100"/>
              <a:t> Physician. 2019 Aug 1;100(3):147-157. PMID: 31361101 </a:t>
            </a:r>
            <a:r>
              <a:rPr lang="en-GB" sz="1100">
                <a:hlinkClick r:id="rId4"/>
              </a:rPr>
              <a:t>https://www.aafp.org/afp/2019/0801/p147.html</a:t>
            </a:r>
            <a:r>
              <a:rPr lang="en-GB" sz="1100"/>
              <a:t> </a:t>
            </a:r>
          </a:p>
          <a:p>
            <a:pPr marL="174625" indent="-174625" algn="l">
              <a:lnSpc>
                <a:spcPct val="100000"/>
              </a:lnSpc>
              <a:buFont typeface="Arial" pitchFamily="34" charset="0"/>
              <a:buChar char="•"/>
            </a:pPr>
            <a:r>
              <a:rPr lang="en-GB" sz="1100" err="1"/>
              <a:t>Kaux</a:t>
            </a:r>
            <a:r>
              <a:rPr lang="en-GB" sz="1100"/>
              <a:t> JF, et.al. Current opinions on tendinopathy. J Sports </a:t>
            </a:r>
            <a:r>
              <a:rPr lang="en-GB" sz="1100" err="1"/>
              <a:t>Sci</a:t>
            </a:r>
            <a:r>
              <a:rPr lang="en-GB" sz="1100"/>
              <a:t> Med. 2011;10(2):238-253. Published 2011 Jun 1. </a:t>
            </a:r>
            <a:r>
              <a:rPr lang="en-GB" sz="1100">
                <a:hlinkClick r:id="rId5"/>
              </a:rPr>
              <a:t>https://www.ncbi.nlm.nih.gov/pmc/articles/PMC3761855/</a:t>
            </a:r>
            <a:r>
              <a:rPr lang="en-GB" sz="1100"/>
              <a:t>   </a:t>
            </a:r>
          </a:p>
          <a:p>
            <a:pPr marL="174625" indent="-174625" algn="l">
              <a:lnSpc>
                <a:spcPct val="100000"/>
              </a:lnSpc>
              <a:buFont typeface="Arial" pitchFamily="34" charset="0"/>
              <a:buChar char="•"/>
            </a:pPr>
            <a:r>
              <a:rPr lang="en-GB" sz="1100"/>
              <a:t> Housner JA, et.al. Sonographically guided percutaneous needle tenotomy for the treatment of chronic tendinosis. J Ultrasound Med. 2009 Sep;28(9):1187-92. </a:t>
            </a:r>
            <a:r>
              <a:rPr lang="en-GB" sz="1100" err="1"/>
              <a:t>doi</a:t>
            </a:r>
            <a:r>
              <a:rPr lang="en-GB" sz="1100"/>
              <a:t>: 10.7863/jum.2009.28.9.1187. PMID: 19710216. </a:t>
            </a:r>
            <a:r>
              <a:rPr lang="en-GB" sz="1100">
                <a:hlinkClick r:id="rId6"/>
              </a:rPr>
              <a:t>https://pubmed.ncbi.nlm.nih.gov/19710216/</a:t>
            </a:r>
            <a:r>
              <a:rPr lang="en-GB" sz="1100"/>
              <a:t> </a:t>
            </a:r>
          </a:p>
          <a:p>
            <a:pPr marL="174625" indent="-174625" algn="l">
              <a:lnSpc>
                <a:spcPct val="100000"/>
              </a:lnSpc>
              <a:buFont typeface="Arial" pitchFamily="34" charset="0"/>
              <a:buChar char="•"/>
            </a:pPr>
            <a:r>
              <a:rPr lang="en-GB" sz="1100"/>
              <a:t>Jacobson JA, et.al. Ultrasound-Guided Percutaneous Tenotomy. </a:t>
            </a:r>
            <a:r>
              <a:rPr lang="en-GB" sz="1100" err="1"/>
              <a:t>Semin</a:t>
            </a:r>
            <a:r>
              <a:rPr lang="en-GB" sz="1100"/>
              <a:t> Musculoskelet </a:t>
            </a:r>
            <a:r>
              <a:rPr lang="en-GB" sz="1100" err="1"/>
              <a:t>Radiol</a:t>
            </a:r>
            <a:r>
              <a:rPr lang="en-GB" sz="1100"/>
              <a:t>. 2016 Nov;20(5):414-421. </a:t>
            </a:r>
            <a:r>
              <a:rPr lang="en-GB" sz="1100" err="1"/>
              <a:t>doi</a:t>
            </a:r>
            <a:r>
              <a:rPr lang="en-GB" sz="1100"/>
              <a:t>: 10.1055/s-0036-1597545. </a:t>
            </a:r>
            <a:r>
              <a:rPr lang="en-GB" sz="1100" err="1"/>
              <a:t>Epub</a:t>
            </a:r>
            <a:r>
              <a:rPr lang="en-GB" sz="1100"/>
              <a:t> 2016 Dec 21. PMID: 28002863. </a:t>
            </a:r>
          </a:p>
          <a:p>
            <a:pPr marL="174625" indent="-174625" algn="l">
              <a:lnSpc>
                <a:spcPct val="100000"/>
              </a:lnSpc>
              <a:buFont typeface="Arial" pitchFamily="34" charset="0"/>
              <a:buChar char="•"/>
            </a:pPr>
            <a:r>
              <a:rPr lang="en-GB" sz="1100"/>
              <a:t>Mattie R, et.al. Percutaneous Needle Tenotomy for the Treatment of Lateral Epicondylitis: A Systematic Review of the Literature. PM R. 2017 Jun;9(6):603-611. </a:t>
            </a:r>
            <a:r>
              <a:rPr lang="en-GB" sz="1100" err="1"/>
              <a:t>doi</a:t>
            </a:r>
            <a:r>
              <a:rPr lang="en-GB" sz="1100"/>
              <a:t>: 10.1016/j.pmrj.2016.10.012. </a:t>
            </a:r>
            <a:r>
              <a:rPr lang="en-GB" sz="1100" err="1"/>
              <a:t>Epub</a:t>
            </a:r>
            <a:r>
              <a:rPr lang="en-GB" sz="1100"/>
              <a:t> 2016 Oct 22. PMID: 27780771. </a:t>
            </a:r>
            <a:r>
              <a:rPr lang="en-GB" sz="1100">
                <a:hlinkClick r:id="rId7"/>
              </a:rPr>
              <a:t>https://pubmed.ncbi.nlm.nih.gov/27780771/</a:t>
            </a:r>
            <a:r>
              <a:rPr lang="en-GB" sz="1100"/>
              <a:t>  </a:t>
            </a:r>
          </a:p>
          <a:p>
            <a:pPr marL="174625" indent="-174625" algn="l">
              <a:lnSpc>
                <a:spcPct val="100000"/>
              </a:lnSpc>
              <a:buFont typeface="Arial" pitchFamily="34" charset="0"/>
              <a:buChar char="•"/>
            </a:pPr>
            <a:r>
              <a:rPr lang="en-GB" sz="1100"/>
              <a:t>McShane JM, et.al. Sonographically guided percutaneous needle tenotomy for treatment of common extensor tendinosis in the elbow. J Ultrasound Med. 2006 Oct;25(10):1281-9. </a:t>
            </a:r>
            <a:r>
              <a:rPr lang="en-GB" sz="1100" err="1"/>
              <a:t>doi</a:t>
            </a:r>
            <a:r>
              <a:rPr lang="en-GB" sz="1100"/>
              <a:t>: 10.7863/jum.2006.25.10.1281. PMID: 16998100. </a:t>
            </a:r>
            <a:r>
              <a:rPr lang="en-GB" sz="1100">
                <a:hlinkClick r:id="rId8"/>
              </a:rPr>
              <a:t>https://pubmed.ncbi.nlm.nih.gov/16998100/</a:t>
            </a:r>
            <a:r>
              <a:rPr lang="en-GB" sz="1100"/>
              <a:t>  </a:t>
            </a:r>
          </a:p>
        </p:txBody>
      </p:sp>
      <p:sp>
        <p:nvSpPr>
          <p:cNvPr id="4" name="Slide Number Placeholder 3"/>
          <p:cNvSpPr>
            <a:spLocks noGrp="1"/>
          </p:cNvSpPr>
          <p:nvPr>
            <p:ph type="sldNum" sz="quarter" idx="4"/>
          </p:nvPr>
        </p:nvSpPr>
        <p:spPr/>
        <p:txBody>
          <a:bodyPr/>
          <a:lstStyle/>
          <a:p>
            <a:fld id="{E964E14E-19A3-407C-8417-6E5FF9F7AEE7}" type="slidenum">
              <a:rPr lang="en-GB" smtClean="0">
                <a:solidFill>
                  <a:schemeClr val="bg1"/>
                </a:solidFill>
              </a:rPr>
              <a:pPr/>
              <a:t>41</a:t>
            </a:fld>
            <a:endParaRPr lang="en-GB">
              <a:solidFill>
                <a:schemeClr val="bg1"/>
              </a:solidFill>
            </a:endParaRPr>
          </a:p>
        </p:txBody>
      </p:sp>
      <p:pic>
        <p:nvPicPr>
          <p:cNvPr id="8" name="Picture 7">
            <a:extLst>
              <a:ext uri="{FF2B5EF4-FFF2-40B4-BE49-F238E27FC236}">
                <a16:creationId xmlns:a16="http://schemas.microsoft.com/office/drawing/2014/main" id="{6D036526-9B2A-4B83-B678-BA9EE8E3C6E0}"/>
              </a:ext>
            </a:extLst>
          </p:cNvPr>
          <p:cNvPicPr>
            <a:picLocks noChangeAspect="1"/>
          </p:cNvPicPr>
          <p:nvPr/>
        </p:nvPicPr>
        <p:blipFill>
          <a:blip r:embed="rId9"/>
          <a:stretch>
            <a:fillRect/>
          </a:stretch>
        </p:blipFill>
        <p:spPr>
          <a:xfrm>
            <a:off x="11015120" y="0"/>
            <a:ext cx="823597" cy="82359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a:t>References</a:t>
            </a:r>
          </a:p>
        </p:txBody>
      </p:sp>
      <p:sp>
        <p:nvSpPr>
          <p:cNvPr id="5" name="Content Placeholder 4"/>
          <p:cNvSpPr>
            <a:spLocks noGrp="1"/>
          </p:cNvSpPr>
          <p:nvPr>
            <p:ph idx="1"/>
          </p:nvPr>
        </p:nvSpPr>
        <p:spPr>
          <a:xfrm>
            <a:off x="1029543" y="1758357"/>
            <a:ext cx="7328846" cy="4641272"/>
          </a:xfrm>
        </p:spPr>
        <p:txBody>
          <a:bodyPr anchor="ctr">
            <a:normAutofit/>
          </a:bodyPr>
          <a:lstStyle/>
          <a:p>
            <a:pPr marL="174625" indent="-174625" algn="l">
              <a:lnSpc>
                <a:spcPct val="100000"/>
              </a:lnSpc>
              <a:buFont typeface="Arial" pitchFamily="34" charset="0"/>
              <a:buChar char="•"/>
            </a:pPr>
            <a:r>
              <a:rPr lang="en-GB" sz="1100" err="1"/>
              <a:t>Panthi</a:t>
            </a:r>
            <a:r>
              <a:rPr lang="en-GB" sz="1100"/>
              <a:t> S, et.al. Outcome of Percutaneous Release of Tennis Elbow: A Non-Randomized Controlled Trial Study. Cureus. 2017 Jan 2;9(1):e952. </a:t>
            </a:r>
            <a:r>
              <a:rPr lang="en-GB" sz="1100" err="1"/>
              <a:t>doi</a:t>
            </a:r>
            <a:r>
              <a:rPr lang="en-GB" sz="1100"/>
              <a:t>: 10.7759/cureus.952. PMID: 28168130; PMCID: PMC5289923. </a:t>
            </a:r>
            <a:r>
              <a:rPr lang="en-GB" sz="1100">
                <a:hlinkClick r:id="rId2"/>
              </a:rPr>
              <a:t>https://pubmed.ncbi.nlm.nih.gov/28168130/</a:t>
            </a:r>
            <a:r>
              <a:rPr lang="en-GB" sz="1100"/>
              <a:t>  </a:t>
            </a:r>
          </a:p>
          <a:p>
            <a:pPr marL="174625" indent="-174625" algn="l">
              <a:lnSpc>
                <a:spcPct val="100000"/>
              </a:lnSpc>
              <a:buFont typeface="Arial" pitchFamily="34" charset="0"/>
              <a:buChar char="•"/>
            </a:pPr>
            <a:r>
              <a:rPr lang="en-GB" sz="1100"/>
              <a:t>Peck E, et.al. Advanced Ultrasound-Guided Interventions for Tendinopathy. Phys Med Rehabil Clin N Am. 2016 Aug;27(3):733-48. </a:t>
            </a:r>
            <a:r>
              <a:rPr lang="en-GB" sz="1100" err="1"/>
              <a:t>doi</a:t>
            </a:r>
            <a:r>
              <a:rPr lang="en-GB" sz="1100"/>
              <a:t>: 10.1016/j.pmr.2016.04.008. PMID: 27468675. </a:t>
            </a:r>
            <a:r>
              <a:rPr lang="en-GB" sz="1100">
                <a:hlinkClick r:id="rId3"/>
              </a:rPr>
              <a:t>https://pubmed.ncbi.nlm.nih.gov/27468675/</a:t>
            </a:r>
            <a:r>
              <a:rPr lang="en-GB" sz="1100"/>
              <a:t>  </a:t>
            </a:r>
          </a:p>
          <a:p>
            <a:pPr marL="174625" indent="-174625" algn="l">
              <a:lnSpc>
                <a:spcPct val="100000"/>
              </a:lnSpc>
              <a:buFont typeface="Arial" pitchFamily="34" charset="0"/>
              <a:buChar char="•"/>
            </a:pPr>
            <a:r>
              <a:rPr lang="en-GB" sz="1100" err="1"/>
              <a:t>Selvanetti</a:t>
            </a:r>
            <a:r>
              <a:rPr lang="en-GB" sz="1100"/>
              <a:t> A. et.al. Overuse tendon injuries: Basic science and classification. Operative Techniques in Sports Medicine, </a:t>
            </a:r>
            <a:r>
              <a:rPr lang="en-GB" sz="1100" err="1"/>
              <a:t>Vol</a:t>
            </a:r>
            <a:r>
              <a:rPr lang="en-GB" sz="1100"/>
              <a:t> 5, No 3 (July), 1997: pp 110-117. https://doi.org/10.1016/S1060-1872(97)80031-7. </a:t>
            </a:r>
            <a:r>
              <a:rPr lang="en-GB" sz="1100">
                <a:hlinkClick r:id="rId4"/>
              </a:rPr>
              <a:t>https://www.sciencedirect.com/science/article/abs/pii/S1060187297800317</a:t>
            </a:r>
            <a:r>
              <a:rPr lang="en-GB" sz="1100"/>
              <a:t>  </a:t>
            </a:r>
          </a:p>
          <a:p>
            <a:pPr marL="174625" indent="-174625" algn="l">
              <a:lnSpc>
                <a:spcPct val="100000"/>
              </a:lnSpc>
              <a:buFont typeface="Arial" pitchFamily="34" charset="0"/>
              <a:buChar char="•"/>
            </a:pPr>
            <a:r>
              <a:rPr lang="en-GB" sz="1100"/>
              <a:t>Settergren R. Treatment of supraspinatus tendinopathy with ultrasound guided dry needling. J Chiropr Med. 2013 Mar;12(1):26-9. </a:t>
            </a:r>
            <a:r>
              <a:rPr lang="en-GB" sz="1100" err="1"/>
              <a:t>doi</a:t>
            </a:r>
            <a:r>
              <a:rPr lang="en-GB" sz="1100"/>
              <a:t>: 10.1016/j.jcm.2012.11.002. PMID: 23997721; PMCID: PMC3610946. </a:t>
            </a:r>
            <a:r>
              <a:rPr lang="en-GB" sz="1100">
                <a:hlinkClick r:id="rId5"/>
              </a:rPr>
              <a:t>https://pubmed.ncbi.nlm.nih.gov/23997721/</a:t>
            </a:r>
            <a:r>
              <a:rPr lang="en-GB" sz="1100"/>
              <a:t>  </a:t>
            </a:r>
          </a:p>
          <a:p>
            <a:pPr marL="174625" indent="-174625" algn="l">
              <a:lnSpc>
                <a:spcPct val="100000"/>
              </a:lnSpc>
              <a:buFont typeface="Arial" pitchFamily="34" charset="0"/>
              <a:buChar char="•"/>
            </a:pPr>
            <a:r>
              <a:rPr lang="en-GB" sz="1100"/>
              <a:t>Singh D, et al. Ultrasound-guided percutaneous needle tenotomy for tendinosis. Indian J Musculoskelet </a:t>
            </a:r>
            <a:r>
              <a:rPr lang="en-GB" sz="1100" err="1"/>
              <a:t>Radiol</a:t>
            </a:r>
            <a:r>
              <a:rPr lang="en-GB" sz="1100"/>
              <a:t> 2020;2(1):52-7. </a:t>
            </a:r>
            <a:r>
              <a:rPr lang="en-GB" sz="1100">
                <a:hlinkClick r:id="rId6"/>
              </a:rPr>
              <a:t>https://mss-ijmsr.com/view-pdf/?article=155927767921b5128130f926554923661KDvgw</a:t>
            </a:r>
            <a:r>
              <a:rPr lang="en-GB" sz="1100"/>
              <a:t>==  </a:t>
            </a:r>
          </a:p>
          <a:p>
            <a:pPr marL="174625" indent="-174625" algn="l">
              <a:lnSpc>
                <a:spcPct val="100000"/>
              </a:lnSpc>
              <a:buFont typeface="Arial" pitchFamily="34" charset="0"/>
              <a:buChar char="•"/>
            </a:pPr>
            <a:r>
              <a:rPr lang="en-GB" sz="1100"/>
              <a:t>Stoychev V, et.al. Dry Needling as a Treatment Modality for Tendinopathy: a Narrative Review. Curr Rev Musculoskelet Med. 2020;13(1):133-140. doi:10.1007/s12178-020-09608-0. </a:t>
            </a:r>
            <a:r>
              <a:rPr lang="en-GB" sz="1100">
                <a:hlinkClick r:id="rId7"/>
              </a:rPr>
              <a:t>https://www.ncbi.nlm.nih.gov/pmc/articles/PMC7083985/</a:t>
            </a:r>
            <a:r>
              <a:rPr lang="en-GB" sz="1100"/>
              <a:t>  </a:t>
            </a:r>
          </a:p>
          <a:p>
            <a:pPr marL="174625" indent="-174625" algn="l">
              <a:lnSpc>
                <a:spcPct val="100000"/>
              </a:lnSpc>
              <a:buFont typeface="Arial" pitchFamily="34" charset="0"/>
              <a:buChar char="•"/>
            </a:pPr>
            <a:r>
              <a:rPr lang="en-GB" sz="1100"/>
              <a:t>Zhu J, et.al. Ultrasound-guided, minimally invasive, percutaneous needle puncture treatment for tennis elbow. Adv </a:t>
            </a:r>
            <a:r>
              <a:rPr lang="en-GB" sz="1100" err="1"/>
              <a:t>Ther</a:t>
            </a:r>
            <a:r>
              <a:rPr lang="en-GB" sz="1100"/>
              <a:t>. 2008 Oct;25(10):1031-6. </a:t>
            </a:r>
            <a:r>
              <a:rPr lang="en-GB" sz="1100" err="1"/>
              <a:t>doi</a:t>
            </a:r>
            <a:r>
              <a:rPr lang="en-GB" sz="1100"/>
              <a:t>: 10.1007/s12325-008-0099-6. PMID: 18791678. https://pubmed.ncbi.nlm.nih.gov/18791678/ </a:t>
            </a:r>
          </a:p>
        </p:txBody>
      </p:sp>
      <p:sp>
        <p:nvSpPr>
          <p:cNvPr id="4" name="Slide Number Placeholder 3"/>
          <p:cNvSpPr>
            <a:spLocks noGrp="1"/>
          </p:cNvSpPr>
          <p:nvPr>
            <p:ph type="sldNum" sz="quarter" idx="4"/>
          </p:nvPr>
        </p:nvSpPr>
        <p:spPr/>
        <p:txBody>
          <a:bodyPr/>
          <a:lstStyle/>
          <a:p>
            <a:fld id="{E964E14E-19A3-407C-8417-6E5FF9F7AEE7}" type="slidenum">
              <a:rPr lang="en-GB" smtClean="0">
                <a:solidFill>
                  <a:schemeClr val="bg1"/>
                </a:solidFill>
              </a:rPr>
              <a:pPr/>
              <a:t>42</a:t>
            </a:fld>
            <a:endParaRPr lang="en-GB">
              <a:solidFill>
                <a:schemeClr val="bg1"/>
              </a:solidFill>
            </a:endParaRPr>
          </a:p>
        </p:txBody>
      </p:sp>
      <p:pic>
        <p:nvPicPr>
          <p:cNvPr id="8" name="Picture 7">
            <a:extLst>
              <a:ext uri="{FF2B5EF4-FFF2-40B4-BE49-F238E27FC236}">
                <a16:creationId xmlns:a16="http://schemas.microsoft.com/office/drawing/2014/main" id="{C28463FA-E408-437F-BC6E-B90E3D5BE7EA}"/>
              </a:ext>
            </a:extLst>
          </p:cNvPr>
          <p:cNvPicPr>
            <a:picLocks noChangeAspect="1"/>
          </p:cNvPicPr>
          <p:nvPr/>
        </p:nvPicPr>
        <p:blipFill>
          <a:blip r:embed="rId8"/>
          <a:stretch>
            <a:fillRect/>
          </a:stretch>
        </p:blipFill>
        <p:spPr>
          <a:xfrm>
            <a:off x="11015120" y="0"/>
            <a:ext cx="823597" cy="823597"/>
          </a:xfrm>
          <a:prstGeom prst="rect">
            <a:avLst/>
          </a:prstGeom>
        </p:spPr>
      </p:pic>
    </p:spTree>
    <p:extLst>
      <p:ext uri="{BB962C8B-B14F-4D97-AF65-F5344CB8AC3E}">
        <p14:creationId xmlns:p14="http://schemas.microsoft.com/office/powerpoint/2010/main" val="386778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Picture1.jpg"/>
          <p:cNvPicPr>
            <a:picLocks noGrp="1" noChangeAspect="1"/>
          </p:cNvPicPr>
          <p:nvPr>
            <p:ph type="pic" sz="quarter" idx="11"/>
          </p:nvPr>
        </p:nvPicPr>
        <p:blipFill>
          <a:blip r:embed="rId2"/>
          <a:srcRect t="39" r="25026" b="25045"/>
          <a:stretch>
            <a:fillRect/>
          </a:stretch>
        </p:blipFill>
        <p:spPr>
          <a:xfrm>
            <a:off x="0" y="0"/>
            <a:ext cx="12204356" cy="6858000"/>
          </a:xfrm>
          <a:ln>
            <a:noFill/>
          </a:ln>
        </p:spPr>
      </p:pic>
      <p:sp>
        <p:nvSpPr>
          <p:cNvPr id="12" name="Text Placeholder 6"/>
          <p:cNvSpPr txBox="1">
            <a:spLocks/>
          </p:cNvSpPr>
          <p:nvPr/>
        </p:nvSpPr>
        <p:spPr>
          <a:xfrm>
            <a:off x="0" y="0"/>
            <a:ext cx="3740727" cy="6865488"/>
          </a:xfrm>
          <a:prstGeom prst="rect">
            <a:avLst/>
          </a:prstGeom>
          <a:solidFill>
            <a:srgbClr val="0070C0">
              <a:alpha val="80000"/>
            </a:srgbClr>
          </a:solidFill>
        </p:spPr>
        <p:txBody>
          <a:bodyPr anchor="b">
            <a:noAutofit/>
          </a:bodyPr>
          <a:lstStyle/>
          <a:p>
            <a:pPr marL="228605" marR="0" lvl="0" indent="-228605" algn="ctr" defTabSz="914423" rtl="0" eaLnBrk="1" fontAlgn="auto" latinLnBrk="0" hangingPunct="1">
              <a:lnSpc>
                <a:spcPct val="90000"/>
              </a:lnSpc>
              <a:spcBef>
                <a:spcPts val="1000"/>
              </a:spcBef>
              <a:spcAft>
                <a:spcPts val="0"/>
              </a:spcAft>
              <a:buClrTx/>
              <a:buSzTx/>
              <a:tabLst/>
              <a:defRPr/>
            </a:pPr>
            <a:endParaRPr kumimoji="0" lang="en-GB" sz="54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4" name="Rectangle 3"/>
          <p:cNvSpPr/>
          <p:nvPr/>
        </p:nvSpPr>
        <p:spPr>
          <a:xfrm>
            <a:off x="1337826" y="2013923"/>
            <a:ext cx="1045028" cy="105954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solidFill>
              </a:rPr>
              <a:t>Logo</a:t>
            </a:r>
          </a:p>
        </p:txBody>
      </p:sp>
      <p:sp>
        <p:nvSpPr>
          <p:cNvPr id="6" name="Rectangle 5"/>
          <p:cNvSpPr/>
          <p:nvPr/>
        </p:nvSpPr>
        <p:spPr>
          <a:xfrm>
            <a:off x="0" y="3902421"/>
            <a:ext cx="3740726" cy="646331"/>
          </a:xfrm>
          <a:prstGeom prst="rect">
            <a:avLst/>
          </a:prstGeom>
        </p:spPr>
        <p:txBody>
          <a:bodyPr wrap="square">
            <a:spAutoFit/>
          </a:bodyPr>
          <a:lstStyle/>
          <a:p>
            <a:pPr marL="228605" lvl="0" indent="-228605" algn="ctr" defTabSz="914423">
              <a:lnSpc>
                <a:spcPct val="90000"/>
              </a:lnSpc>
              <a:spcBef>
                <a:spcPts val="1000"/>
              </a:spcBef>
              <a:defRPr/>
            </a:pPr>
            <a:r>
              <a:rPr lang="en-GB" sz="4000" b="1">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Thank you !</a:t>
            </a:r>
          </a:p>
        </p:txBody>
      </p:sp>
      <p:pic>
        <p:nvPicPr>
          <p:cNvPr id="2" name="Picture 1">
            <a:extLst>
              <a:ext uri="{FF2B5EF4-FFF2-40B4-BE49-F238E27FC236}">
                <a16:creationId xmlns:a16="http://schemas.microsoft.com/office/drawing/2014/main" id="{8D12B64F-E8BD-0141-A0B5-848266062F3B}"/>
              </a:ext>
            </a:extLst>
          </p:cNvPr>
          <p:cNvPicPr>
            <a:picLocks noChangeAspect="1"/>
          </p:cNvPicPr>
          <p:nvPr/>
        </p:nvPicPr>
        <p:blipFill>
          <a:blip r:embed="rId3"/>
          <a:stretch>
            <a:fillRect/>
          </a:stretch>
        </p:blipFill>
        <p:spPr>
          <a:xfrm>
            <a:off x="1159163" y="1832494"/>
            <a:ext cx="1240972" cy="12409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a:t>Statistic - Tendinopathy</a:t>
            </a:r>
          </a:p>
        </p:txBody>
      </p:sp>
      <p:sp>
        <p:nvSpPr>
          <p:cNvPr id="4" name="Slide Number Placeholder 3"/>
          <p:cNvSpPr>
            <a:spLocks noGrp="1"/>
          </p:cNvSpPr>
          <p:nvPr>
            <p:ph type="sldNum" sz="quarter" idx="4"/>
          </p:nvPr>
        </p:nvSpPr>
        <p:spPr/>
        <p:txBody>
          <a:bodyPr/>
          <a:lstStyle/>
          <a:p>
            <a:fld id="{E964E14E-19A3-407C-8417-6E5FF9F7AEE7}" type="slidenum">
              <a:rPr lang="en-GB" smtClean="0"/>
              <a:pPr/>
              <a:t>5</a:t>
            </a:fld>
            <a:endParaRPr lang="en-GB" dirty="0"/>
          </a:p>
        </p:txBody>
      </p:sp>
      <p:sp>
        <p:nvSpPr>
          <p:cNvPr id="6" name="Content Placeholder 5"/>
          <p:cNvSpPr>
            <a:spLocks noGrp="1"/>
          </p:cNvSpPr>
          <p:nvPr>
            <p:ph idx="4294967295"/>
          </p:nvPr>
        </p:nvSpPr>
        <p:spPr>
          <a:xfrm>
            <a:off x="932156" y="4376690"/>
            <a:ext cx="6036204" cy="2254929"/>
          </a:xfrm>
          <a:prstGeom prst="rect">
            <a:avLst/>
          </a:prstGeom>
        </p:spPr>
        <p:txBody>
          <a:bodyPr anchor="ctr">
            <a:normAutofit/>
          </a:bodyPr>
          <a:lstStyle/>
          <a:p>
            <a:pPr algn="just">
              <a:lnSpc>
                <a:spcPct val="100000"/>
              </a:lnSpc>
            </a:pPr>
            <a:r>
              <a:rPr lang="en-GB" dirty="0"/>
              <a:t>United States of America</a:t>
            </a:r>
          </a:p>
          <a:p>
            <a:pPr algn="just">
              <a:lnSpc>
                <a:spcPct val="100000"/>
              </a:lnSpc>
            </a:pPr>
            <a:r>
              <a:rPr lang="en-GB" dirty="0"/>
              <a:t>European countries </a:t>
            </a:r>
          </a:p>
        </p:txBody>
      </p:sp>
      <p:pic>
        <p:nvPicPr>
          <p:cNvPr id="5" name="Picture 4" descr="SeekPng.com_design-png_103122.png"/>
          <p:cNvPicPr>
            <a:picLocks noChangeAspect="1"/>
          </p:cNvPicPr>
          <p:nvPr/>
        </p:nvPicPr>
        <p:blipFill>
          <a:blip r:embed="rId3"/>
          <a:stretch>
            <a:fillRect/>
          </a:stretch>
        </p:blipFill>
        <p:spPr>
          <a:xfrm>
            <a:off x="3703860" y="1476106"/>
            <a:ext cx="4786999" cy="2372954"/>
          </a:xfrm>
          <a:prstGeom prst="rect">
            <a:avLst/>
          </a:prstGeom>
        </p:spPr>
      </p:pic>
      <p:sp>
        <p:nvSpPr>
          <p:cNvPr id="9" name="Rectangle 8"/>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8" name="Picture 7">
            <a:extLst>
              <a:ext uri="{FF2B5EF4-FFF2-40B4-BE49-F238E27FC236}">
                <a16:creationId xmlns:a16="http://schemas.microsoft.com/office/drawing/2014/main" id="{3392DBDF-7C28-1D4D-B264-8E2BA6666B22}"/>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dirty="0"/>
              <a:t>Tendinopathy</a:t>
            </a:r>
          </a:p>
        </p:txBody>
      </p:sp>
      <p:sp>
        <p:nvSpPr>
          <p:cNvPr id="4" name="Content Placeholder 3"/>
          <p:cNvSpPr>
            <a:spLocks noGrp="1"/>
          </p:cNvSpPr>
          <p:nvPr>
            <p:ph idx="1"/>
          </p:nvPr>
        </p:nvSpPr>
        <p:spPr>
          <a:xfrm>
            <a:off x="5606997" y="1925783"/>
            <a:ext cx="5864568" cy="3507351"/>
          </a:xfrm>
          <a:prstGeom prst="rect">
            <a:avLst/>
          </a:prstGeom>
        </p:spPr>
        <p:txBody>
          <a:bodyPr>
            <a:normAutofit/>
          </a:bodyPr>
          <a:lstStyle/>
          <a:p>
            <a:pPr marL="0" indent="0"/>
            <a:r>
              <a:rPr lang="en-GB" dirty="0"/>
              <a:t>Tendinopathy is characterized by pain in the tendon and impaired performance, sometimes associated with swelling of the tendon. </a:t>
            </a:r>
          </a:p>
          <a:p>
            <a:pPr marL="0" indent="0"/>
            <a:endParaRPr lang="en-GB" dirty="0"/>
          </a:p>
          <a:p>
            <a:pPr marL="285750" indent="-285750">
              <a:buFont typeface="Arial" panose="020B0604020202020204" pitchFamily="34" charset="0"/>
              <a:buChar char="•"/>
            </a:pPr>
            <a:r>
              <a:rPr lang="en-GB" dirty="0"/>
              <a:t>Tendinopathy Diagnosis</a:t>
            </a:r>
          </a:p>
          <a:p>
            <a:endParaRPr lang="en-GB" dirty="0"/>
          </a:p>
          <a:p>
            <a:pPr marL="285750" indent="-285750">
              <a:buFont typeface="Arial" panose="020B0604020202020204" pitchFamily="34" charset="0"/>
              <a:buChar char="•"/>
            </a:pPr>
            <a:r>
              <a:rPr lang="en-GB" dirty="0"/>
              <a:t>Tendinopathy Prevalence </a:t>
            </a:r>
          </a:p>
          <a:p>
            <a:pPr marL="0" indent="0"/>
            <a:endParaRPr lang="en-GB" dirty="0"/>
          </a:p>
          <a:p>
            <a:endParaRPr lang="en-GB" dirty="0"/>
          </a:p>
        </p:txBody>
      </p:sp>
      <p:sp>
        <p:nvSpPr>
          <p:cNvPr id="3" name="Slide Number Placeholder 2"/>
          <p:cNvSpPr>
            <a:spLocks noGrp="1"/>
          </p:cNvSpPr>
          <p:nvPr>
            <p:ph type="sldNum" sz="quarter" idx="4"/>
          </p:nvPr>
        </p:nvSpPr>
        <p:spPr/>
        <p:txBody>
          <a:bodyPr/>
          <a:lstStyle/>
          <a:p>
            <a:fld id="{E964E14E-19A3-407C-8417-6E5FF9F7AEE7}" type="slidenum">
              <a:rPr lang="en-GB" smtClean="0"/>
              <a:pPr/>
              <a:t>6</a:t>
            </a:fld>
            <a:endParaRPr lang="en-GB" dirty="0"/>
          </a:p>
        </p:txBody>
      </p:sp>
      <p:pic>
        <p:nvPicPr>
          <p:cNvPr id="8" name="Picture Placeholder 7" descr="bigstock-Achilles-Injury-On-Running-Out-312835096.jpg"/>
          <p:cNvPicPr>
            <a:picLocks noGrp="1" noChangeAspect="1"/>
          </p:cNvPicPr>
          <p:nvPr>
            <p:ph type="pic" idx="12"/>
          </p:nvPr>
        </p:nvPicPr>
        <p:blipFill>
          <a:blip r:embed="rId3"/>
          <a:srcRect l="16182" r="16182"/>
          <a:stretch>
            <a:fillRect/>
          </a:stretch>
        </p:blipFill>
        <p:spPr/>
      </p:pic>
      <p:sp>
        <p:nvSpPr>
          <p:cNvPr id="7" name="Rectangle 6"/>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9" name="Picture 8">
            <a:extLst>
              <a:ext uri="{FF2B5EF4-FFF2-40B4-BE49-F238E27FC236}">
                <a16:creationId xmlns:a16="http://schemas.microsoft.com/office/drawing/2014/main" id="{C2AA8EFA-C388-8741-9914-2F77F1960F69}"/>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Tendon injury</a:t>
            </a:r>
          </a:p>
        </p:txBody>
      </p:sp>
      <p:sp>
        <p:nvSpPr>
          <p:cNvPr id="5" name="Content Placeholder 4"/>
          <p:cNvSpPr>
            <a:spLocks noGrp="1"/>
          </p:cNvSpPr>
          <p:nvPr>
            <p:ph idx="1"/>
          </p:nvPr>
        </p:nvSpPr>
        <p:spPr>
          <a:xfrm>
            <a:off x="5833241" y="1925783"/>
            <a:ext cx="5349765" cy="4641272"/>
          </a:xfrm>
        </p:spPr>
        <p:txBody>
          <a:bodyPr>
            <a:normAutofit/>
          </a:bodyPr>
          <a:lstStyle/>
          <a:p>
            <a:pPr marL="0" indent="0">
              <a:lnSpc>
                <a:spcPct val="110000"/>
              </a:lnSpc>
            </a:pPr>
            <a:r>
              <a:rPr lang="en-GB" sz="2200" dirty="0"/>
              <a:t>Tendons attach muscle to bone and function to transfer muscle contraction to the movement of a structure such as an extremity. </a:t>
            </a:r>
          </a:p>
          <a:p>
            <a:pPr marL="0" indent="0">
              <a:lnSpc>
                <a:spcPct val="110000"/>
              </a:lnSpc>
            </a:pPr>
            <a:endParaRPr lang="en-GB" sz="2200" dirty="0"/>
          </a:p>
          <a:p>
            <a:pPr marL="285750" indent="-285750">
              <a:lnSpc>
                <a:spcPct val="110000"/>
              </a:lnSpc>
              <a:buFont typeface="Arial" panose="020B0604020202020204" pitchFamily="34" charset="0"/>
              <a:buChar char="•"/>
            </a:pPr>
            <a:r>
              <a:rPr lang="en-GB" sz="2200" dirty="0"/>
              <a:t>Tendon injury</a:t>
            </a:r>
          </a:p>
          <a:p>
            <a:pPr>
              <a:lnSpc>
                <a:spcPct val="110000"/>
              </a:lnSpc>
            </a:pPr>
            <a:endParaRPr lang="en-GB" sz="2200" dirty="0"/>
          </a:p>
          <a:p>
            <a:pPr marL="285750" indent="-285750">
              <a:lnSpc>
                <a:spcPct val="110000"/>
              </a:lnSpc>
              <a:buFont typeface="Arial" panose="020B0604020202020204" pitchFamily="34" charset="0"/>
              <a:buChar char="•"/>
            </a:pPr>
            <a:r>
              <a:rPr lang="en-GB" sz="2200" b="1" dirty="0"/>
              <a:t>Tendinosis</a:t>
            </a:r>
          </a:p>
        </p:txBody>
      </p:sp>
      <p:sp>
        <p:nvSpPr>
          <p:cNvPr id="4" name="Slide Number Placeholder 3"/>
          <p:cNvSpPr>
            <a:spLocks noGrp="1"/>
          </p:cNvSpPr>
          <p:nvPr>
            <p:ph type="sldNum" sz="quarter" idx="4"/>
          </p:nvPr>
        </p:nvSpPr>
        <p:spPr/>
        <p:txBody>
          <a:bodyPr/>
          <a:lstStyle/>
          <a:p>
            <a:fld id="{E964E14E-19A3-407C-8417-6E5FF9F7AEE7}" type="slidenum">
              <a:rPr lang="en-GB" smtClean="0"/>
              <a:pPr/>
              <a:t>7</a:t>
            </a:fld>
            <a:endParaRPr lang="en-GB" dirty="0"/>
          </a:p>
        </p:txBody>
      </p:sp>
      <p:pic>
        <p:nvPicPr>
          <p:cNvPr id="20" name="Picture Placeholder 19" descr="3-3.png"/>
          <p:cNvPicPr>
            <a:picLocks noGrp="1" noChangeAspect="1"/>
          </p:cNvPicPr>
          <p:nvPr>
            <p:ph type="pic" idx="12"/>
          </p:nvPr>
        </p:nvPicPr>
        <p:blipFill>
          <a:blip r:embed="rId3"/>
          <a:srcRect t="701" b="701"/>
          <a:stretch>
            <a:fillRect/>
          </a:stretch>
        </p:blipFill>
        <p:spPr/>
      </p:pic>
      <p:sp>
        <p:nvSpPr>
          <p:cNvPr id="8" name="Rectangle 7"/>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7" name="Picture 6">
            <a:extLst>
              <a:ext uri="{FF2B5EF4-FFF2-40B4-BE49-F238E27FC236}">
                <a16:creationId xmlns:a16="http://schemas.microsoft.com/office/drawing/2014/main" id="{879A641A-FEE1-044C-BE9D-D179E5D8D8C6}"/>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Tendon Injury</a:t>
            </a:r>
          </a:p>
        </p:txBody>
      </p:sp>
      <p:sp>
        <p:nvSpPr>
          <p:cNvPr id="3" name="Content Placeholder 2"/>
          <p:cNvSpPr>
            <a:spLocks noGrp="1"/>
          </p:cNvSpPr>
          <p:nvPr>
            <p:ph idx="1"/>
          </p:nvPr>
        </p:nvSpPr>
        <p:spPr/>
        <p:txBody>
          <a:bodyPr>
            <a:normAutofit lnSpcReduction="10000"/>
          </a:bodyPr>
          <a:lstStyle/>
          <a:p>
            <a:pPr marL="0" indent="0">
              <a:lnSpc>
                <a:spcPct val="110000"/>
              </a:lnSpc>
            </a:pPr>
            <a:r>
              <a:rPr lang="en-GB" dirty="0"/>
              <a:t>The injuries occur in almost all parts of the body, but the most affected areas are:</a:t>
            </a:r>
          </a:p>
          <a:p>
            <a:pPr marL="971568" lvl="1" indent="-285750">
              <a:lnSpc>
                <a:spcPct val="110000"/>
              </a:lnSpc>
              <a:buFont typeface="Wingdings" panose="05000000000000000000" pitchFamily="2" charset="2"/>
              <a:buChar char="§"/>
            </a:pPr>
            <a:r>
              <a:rPr lang="en-GB" dirty="0"/>
              <a:t>Knee</a:t>
            </a:r>
          </a:p>
          <a:p>
            <a:pPr marL="971568" lvl="1" indent="-285750">
              <a:lnSpc>
                <a:spcPct val="110000"/>
              </a:lnSpc>
              <a:buFont typeface="Wingdings" panose="05000000000000000000" pitchFamily="2" charset="2"/>
              <a:buChar char="§"/>
            </a:pPr>
            <a:r>
              <a:rPr lang="en-GB" dirty="0"/>
              <a:t>Hip</a:t>
            </a:r>
          </a:p>
          <a:p>
            <a:pPr marL="971568" lvl="1" indent="-285750">
              <a:lnSpc>
                <a:spcPct val="110000"/>
              </a:lnSpc>
              <a:buFont typeface="Wingdings" panose="05000000000000000000" pitchFamily="2" charset="2"/>
              <a:buChar char="§"/>
            </a:pPr>
            <a:r>
              <a:rPr lang="en-GB" dirty="0"/>
              <a:t>Shoulder</a:t>
            </a:r>
          </a:p>
          <a:p>
            <a:pPr marL="971568" lvl="1" indent="-285750">
              <a:lnSpc>
                <a:spcPct val="110000"/>
              </a:lnSpc>
              <a:buFont typeface="Wingdings" panose="05000000000000000000" pitchFamily="2" charset="2"/>
              <a:buChar char="§"/>
            </a:pPr>
            <a:r>
              <a:rPr lang="en-GB" dirty="0"/>
              <a:t>Elbow</a:t>
            </a:r>
          </a:p>
          <a:p>
            <a:pPr marL="971568" lvl="1" indent="-285750">
              <a:lnSpc>
                <a:spcPct val="110000"/>
              </a:lnSpc>
              <a:buFont typeface="Wingdings" panose="05000000000000000000" pitchFamily="2" charset="2"/>
              <a:buChar char="§"/>
            </a:pPr>
            <a:r>
              <a:rPr lang="en-GB" dirty="0"/>
              <a:t>Thumb</a:t>
            </a:r>
          </a:p>
          <a:p>
            <a:pPr marL="971568" lvl="1" indent="-285750">
              <a:lnSpc>
                <a:spcPct val="110000"/>
              </a:lnSpc>
              <a:buFont typeface="Wingdings" panose="05000000000000000000" pitchFamily="2" charset="2"/>
              <a:buChar char="§"/>
            </a:pPr>
            <a:r>
              <a:rPr lang="en-GB" dirty="0"/>
              <a:t>Wrist</a:t>
            </a:r>
          </a:p>
          <a:p>
            <a:pPr marL="971568" lvl="1" indent="-285750">
              <a:lnSpc>
                <a:spcPct val="110000"/>
              </a:lnSpc>
              <a:buFont typeface="Wingdings" panose="05000000000000000000" pitchFamily="2" charset="2"/>
              <a:buChar char="§"/>
            </a:pPr>
            <a:r>
              <a:rPr lang="en-GB" dirty="0"/>
              <a:t>Achilles tendon</a:t>
            </a:r>
          </a:p>
          <a:p>
            <a:pPr marL="0" indent="0">
              <a:lnSpc>
                <a:spcPct val="110000"/>
              </a:lnSpc>
            </a:pPr>
            <a:endParaRPr lang="en-GB" b="1" dirty="0"/>
          </a:p>
          <a:p>
            <a:pPr marL="0" indent="0">
              <a:lnSpc>
                <a:spcPct val="110000"/>
              </a:lnSpc>
            </a:pPr>
            <a:r>
              <a:rPr lang="en-GB" dirty="0"/>
              <a:t>Sports injuries like swimmer’s shoulders, Tennis Elbow, and jumper’s knee are the most common forms of tendinosis or chronic tendon injuries.</a:t>
            </a:r>
          </a:p>
        </p:txBody>
      </p:sp>
      <p:sp>
        <p:nvSpPr>
          <p:cNvPr id="4" name="Slide Number Placeholder 3"/>
          <p:cNvSpPr>
            <a:spLocks noGrp="1"/>
          </p:cNvSpPr>
          <p:nvPr>
            <p:ph type="sldNum" sz="quarter" idx="4"/>
          </p:nvPr>
        </p:nvSpPr>
        <p:spPr/>
        <p:txBody>
          <a:bodyPr/>
          <a:lstStyle/>
          <a:p>
            <a:fld id="{E964E14E-19A3-407C-8417-6E5FF9F7AEE7}" type="slidenum">
              <a:rPr lang="en-GB" smtClean="0"/>
              <a:pPr/>
              <a:t>8</a:t>
            </a:fld>
            <a:endParaRPr lang="en-GB" dirty="0"/>
          </a:p>
        </p:txBody>
      </p:sp>
      <p:pic>
        <p:nvPicPr>
          <p:cNvPr id="6" name="Picture 2" descr="Chronic Tendon Injury PRP treatment in Kochi | Tendinosis Therapy Kerala"/>
          <p:cNvPicPr>
            <a:picLocks noGrp="1" noChangeAspect="1" noChangeArrowheads="1"/>
          </p:cNvPicPr>
          <p:nvPr>
            <p:ph type="pic" idx="12"/>
          </p:nvPr>
        </p:nvPicPr>
        <p:blipFill>
          <a:blip r:embed="rId3"/>
          <a:srcRect l="709" r="709"/>
          <a:stretch>
            <a:fillRect/>
          </a:stretch>
        </p:blipFill>
        <p:spPr bwMode="auto">
          <a:prstGeom prst="rect">
            <a:avLst/>
          </a:prstGeom>
          <a:noFill/>
        </p:spPr>
      </p:pic>
      <p:sp>
        <p:nvSpPr>
          <p:cNvPr id="8" name="Rectangle 7"/>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7" name="Picture 6">
            <a:extLst>
              <a:ext uri="{FF2B5EF4-FFF2-40B4-BE49-F238E27FC236}">
                <a16:creationId xmlns:a16="http://schemas.microsoft.com/office/drawing/2014/main" id="{1A1E10A4-87DD-9D44-A1B9-394D400AD66E}"/>
              </a:ext>
            </a:extLst>
          </p:cNvPr>
          <p:cNvPicPr>
            <a:picLocks noChangeAspect="1"/>
          </p:cNvPicPr>
          <p:nvPr/>
        </p:nvPicPr>
        <p:blipFill>
          <a:blip r:embed="rId4"/>
          <a:stretch>
            <a:fillRect/>
          </a:stretch>
        </p:blipFill>
        <p:spPr>
          <a:xfrm>
            <a:off x="11372045" y="2201"/>
            <a:ext cx="823597" cy="8235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Pathology of tendinosis</a:t>
            </a:r>
          </a:p>
        </p:txBody>
      </p:sp>
      <p:sp>
        <p:nvSpPr>
          <p:cNvPr id="4" name="Slide Number Placeholder 3"/>
          <p:cNvSpPr>
            <a:spLocks noGrp="1"/>
          </p:cNvSpPr>
          <p:nvPr>
            <p:ph type="sldNum" sz="quarter" idx="4"/>
          </p:nvPr>
        </p:nvSpPr>
        <p:spPr/>
        <p:txBody>
          <a:bodyPr/>
          <a:lstStyle/>
          <a:p>
            <a:fld id="{E964E14E-19A3-407C-8417-6E5FF9F7AEE7}" type="slidenum">
              <a:rPr lang="en-GB" smtClean="0"/>
              <a:pPr/>
              <a:t>9</a:t>
            </a:fld>
            <a:endParaRPr lang="en-GB" dirty="0"/>
          </a:p>
        </p:txBody>
      </p:sp>
      <p:pic>
        <p:nvPicPr>
          <p:cNvPr id="53254" name="Picture 6" descr="How Anxiety Can Induce Joint Pain"/>
          <p:cNvPicPr>
            <a:picLocks noGrp="1" noChangeAspect="1" noChangeArrowheads="1"/>
          </p:cNvPicPr>
          <p:nvPr>
            <p:ph type="pic" idx="12"/>
          </p:nvPr>
        </p:nvPicPr>
        <p:blipFill>
          <a:blip r:embed="rId2"/>
          <a:srcRect l="5098" r="5098"/>
          <a:stretch>
            <a:fillRect/>
          </a:stretch>
        </p:blipFill>
        <p:spPr bwMode="auto">
          <a:prstGeom prst="rect">
            <a:avLst/>
          </a:prstGeom>
          <a:noFill/>
        </p:spPr>
      </p:pic>
      <p:sp>
        <p:nvSpPr>
          <p:cNvPr id="5" name="Rectangle 4"/>
          <p:cNvSpPr/>
          <p:nvPr/>
        </p:nvSpPr>
        <p:spPr>
          <a:xfrm>
            <a:off x="11471564" y="1"/>
            <a:ext cx="720436" cy="72736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Logo</a:t>
            </a:r>
          </a:p>
        </p:txBody>
      </p:sp>
      <p:pic>
        <p:nvPicPr>
          <p:cNvPr id="7" name="Picture 6">
            <a:extLst>
              <a:ext uri="{FF2B5EF4-FFF2-40B4-BE49-F238E27FC236}">
                <a16:creationId xmlns:a16="http://schemas.microsoft.com/office/drawing/2014/main" id="{EE1838EB-A7BD-6744-B4EE-FEFDF881C291}"/>
              </a:ext>
            </a:extLst>
          </p:cNvPr>
          <p:cNvPicPr>
            <a:picLocks noChangeAspect="1"/>
          </p:cNvPicPr>
          <p:nvPr/>
        </p:nvPicPr>
        <p:blipFill>
          <a:blip r:embed="rId3"/>
          <a:stretch>
            <a:fillRect/>
          </a:stretch>
        </p:blipFill>
        <p:spPr>
          <a:xfrm>
            <a:off x="11372045" y="2201"/>
            <a:ext cx="823597" cy="823597"/>
          </a:xfrm>
          <a:prstGeom prst="rect">
            <a:avLst/>
          </a:prstGeom>
        </p:spPr>
      </p:pic>
    </p:spTree>
  </p:cSld>
  <p:clrMapOvr>
    <a:masterClrMapping/>
  </p:clrMapOvr>
</p:sld>
</file>

<file path=ppt/theme/theme1.xml><?xml version="1.0" encoding="utf-8"?>
<a:theme xmlns:a="http://schemas.openxmlformats.org/drawingml/2006/main" name="Contents Slide Master">
  <a:themeElements>
    <a:clrScheme name="Custom 2">
      <a:dk1>
        <a:sysClr val="windowText" lastClr="000000"/>
      </a:dk1>
      <a:lt1>
        <a:sysClr val="window" lastClr="FFFFFF"/>
      </a:lt1>
      <a:dk2>
        <a:srgbClr val="4E5B6F"/>
      </a:dk2>
      <a:lt2>
        <a:srgbClr val="D6ECFF"/>
      </a:lt2>
      <a:accent1>
        <a:srgbClr val="5EA226"/>
      </a:accent1>
      <a:accent2>
        <a:srgbClr val="EA157A"/>
      </a:accent2>
      <a:accent3>
        <a:srgbClr val="C58C00"/>
      </a:accent3>
      <a:accent4>
        <a:srgbClr val="00ADDC"/>
      </a:accent4>
      <a:accent5>
        <a:srgbClr val="002060"/>
      </a:accent5>
      <a:accent6>
        <a:srgbClr val="1AB39F"/>
      </a:accent6>
      <a:hlink>
        <a:srgbClr val="EB8803"/>
      </a:hlink>
      <a:folHlink>
        <a:srgbClr val="5F7791"/>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D2AE2483B4C4AAB2C95D59B637D28" ma:contentTypeVersion="4" ma:contentTypeDescription="Create a new document." ma:contentTypeScope="" ma:versionID="13ce32f13ecb9d40128df2b3f0e940a5">
  <xsd:schema xmlns:xsd="http://www.w3.org/2001/XMLSchema" xmlns:xs="http://www.w3.org/2001/XMLSchema" xmlns:p="http://schemas.microsoft.com/office/2006/metadata/properties" xmlns:ns2="c559b345-9c14-4840-8ec6-f5ca2315bdfc" targetNamespace="http://schemas.microsoft.com/office/2006/metadata/properties" ma:root="true" ma:fieldsID="d5af97ea6b4609eb40c9871790521c79" ns2:_="">
    <xsd:import namespace="c559b345-9c14-4840-8ec6-f5ca2315b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59b345-9c14-4840-8ec6-f5ca2315bd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915AB-92DD-4942-B96F-EBA5960ACC47}">
  <ds:schemaRefs>
    <ds:schemaRef ds:uri="c559b345-9c14-4840-8ec6-f5ca2315b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ED6FF69-3F9B-44F4-86DD-359368872DDE}">
  <ds:schemaRefs>
    <ds:schemaRef ds:uri="http://purl.org/dc/term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559b345-9c14-4840-8ec6-f5ca2315bdf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AE9A604C-AD65-4C81-8A82-F91BCB518D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1497</TotalTime>
  <Words>6148</Words>
  <Application>Microsoft Office PowerPoint</Application>
  <PresentationFormat>Widescreen</PresentationFormat>
  <Paragraphs>505</Paragraphs>
  <Slides>43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CIDFont+F4</vt:lpstr>
      <vt:lpstr>Courier New</vt:lpstr>
      <vt:lpstr>Open Sans</vt:lpstr>
      <vt:lpstr>Roboto</vt:lpstr>
      <vt:lpstr>Tahoma</vt:lpstr>
      <vt:lpstr>Wingdings</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Matt Walker</cp:lastModifiedBy>
  <cp:revision>4</cp:revision>
  <cp:lastPrinted>2022-11-06T14:29:10Z</cp:lastPrinted>
  <dcterms:created xsi:type="dcterms:W3CDTF">2018-04-24T17:14:44Z</dcterms:created>
  <dcterms:modified xsi:type="dcterms:W3CDTF">2022-11-06T14:29:13Z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0x010100B15D2AE2483B4C4AAB2C95D59B637D28</vt:lpwstr>
  </property>
</Properties>
</file>