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7" r:id="rId2"/>
    <p:sldId id="305" r:id="rId3"/>
    <p:sldId id="302" r:id="rId4"/>
    <p:sldId id="297" r:id="rId5"/>
    <p:sldId id="303" r:id="rId6"/>
    <p:sldId id="298" r:id="rId7"/>
    <p:sldId id="260" r:id="rId8"/>
    <p:sldId id="262" r:id="rId9"/>
    <p:sldId id="263" r:id="rId10"/>
    <p:sldId id="261" r:id="rId11"/>
    <p:sldId id="265" r:id="rId12"/>
    <p:sldId id="267" r:id="rId13"/>
    <p:sldId id="268" r:id="rId14"/>
    <p:sldId id="269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84" r:id="rId27"/>
    <p:sldId id="286" r:id="rId28"/>
    <p:sldId id="288" r:id="rId29"/>
    <p:sldId id="289" r:id="rId30"/>
    <p:sldId id="293" r:id="rId31"/>
    <p:sldId id="294" r:id="rId32"/>
    <p:sldId id="304" r:id="rId33"/>
    <p:sldId id="299" r:id="rId34"/>
    <p:sldId id="300" r:id="rId35"/>
  </p:sldIdLst>
  <p:sldSz cx="12192000" cy="6858000"/>
  <p:notesSz cx="9236075" cy="6950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3" d="100"/>
        <a:sy n="2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E57E6BB-E786-35BD-B4DB-98944498DEA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2299" cy="349113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7C3819-E29E-E316-7147-91F77EBD0D2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32173" y="0"/>
            <a:ext cx="4002299" cy="349113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913793-186C-2305-B016-3C9150939C5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600963"/>
            <a:ext cx="4002299" cy="349112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7CED99-5858-D955-782F-9B49BBC7B5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232173" y="6600963"/>
            <a:ext cx="4002299" cy="349112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401E244-6260-4EDD-93E3-EBA1D9ED9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58202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2299" cy="348711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31639" y="0"/>
            <a:ext cx="4002299" cy="348711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33650" y="868363"/>
            <a:ext cx="4168775" cy="2346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3608" y="3344723"/>
            <a:ext cx="7388860" cy="2736593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01365"/>
            <a:ext cx="4002299" cy="348710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31639" y="6601365"/>
            <a:ext cx="4002299" cy="348710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48E6EBE1-B69E-423D-BCF4-F908CD490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919587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0949F4-CE07-4F90-F672-3FAED4B26B1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32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10C71D-EC8B-B30A-8B1E-5DEAEC2A316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677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2203-1A40-47B0-AB28-4B41A1DE4C0E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10D-948C-4DC0-BAFE-88386C566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615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2203-1A40-47B0-AB28-4B41A1DE4C0E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10D-948C-4DC0-BAFE-88386C566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014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2203-1A40-47B0-AB28-4B41A1DE4C0E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10D-948C-4DC0-BAFE-88386C566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621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2203-1A40-47B0-AB28-4B41A1DE4C0E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10D-948C-4DC0-BAFE-88386C566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813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2203-1A40-47B0-AB28-4B41A1DE4C0E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10D-948C-4DC0-BAFE-88386C566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577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2203-1A40-47B0-AB28-4B41A1DE4C0E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10D-948C-4DC0-BAFE-88386C566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505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2203-1A40-47B0-AB28-4B41A1DE4C0E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10D-948C-4DC0-BAFE-88386C566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556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2203-1A40-47B0-AB28-4B41A1DE4C0E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10D-948C-4DC0-BAFE-88386C566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487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2203-1A40-47B0-AB28-4B41A1DE4C0E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10D-948C-4DC0-BAFE-88386C566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537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2203-1A40-47B0-AB28-4B41A1DE4C0E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10D-948C-4DC0-BAFE-88386C566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869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2203-1A40-47B0-AB28-4B41A1DE4C0E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10D-948C-4DC0-BAFE-88386C566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524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2pPr>
              <a:defRPr>
                <a:solidFill>
                  <a:srgbClr val="FFFF00"/>
                </a:solidFill>
              </a:defRPr>
            </a:lvl2pPr>
            <a:lvl3pPr>
              <a:defRPr>
                <a:solidFill>
                  <a:srgbClr val="FFFF99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7AF86-0A61-4474-869A-3D61161571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22254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9BC22-94CC-4D99-B522-F38486F239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3526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E2203-1A40-47B0-AB28-4B41A1DE4C0E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F810D-948C-4DC0-BAFE-88386C566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109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990600" y="914400"/>
            <a:ext cx="10134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endParaRPr lang="en-US" sz="4400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2743200" y="5307013"/>
            <a:ext cx="7086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Bob Foster, D.O.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852854" y="497645"/>
            <a:ext cx="10410092" cy="2857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5400" b="1" i="1" dirty="0">
                <a:solidFill>
                  <a:srgbClr val="CC00FF"/>
                </a:solidFill>
                <a:latin typeface="Arial" charset="0"/>
              </a:rPr>
              <a:t>Spirituality</a:t>
            </a:r>
            <a:r>
              <a:rPr lang="en-US" sz="5400" b="1" i="1" dirty="0">
                <a:latin typeface="Arial" charset="0"/>
              </a:rPr>
              <a:t> and Osteopathic Medicine</a:t>
            </a: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2895600" y="4093233"/>
            <a:ext cx="6400800" cy="1209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en-US" sz="2800" i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November 11th, 2022</a:t>
            </a:r>
          </a:p>
        </p:txBody>
      </p:sp>
    </p:spTree>
    <p:extLst>
      <p:ext uri="{BB962C8B-B14F-4D97-AF65-F5344CB8AC3E}">
        <p14:creationId xmlns:p14="http://schemas.microsoft.com/office/powerpoint/2010/main" val="223551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31373-A2B1-4388-9222-BFB57A929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528D2-BD7D-471C-B92D-CBE950E094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Define spirituality in the context of healthcare.</a:t>
            </a:r>
          </a:p>
          <a:p>
            <a:r>
              <a:rPr lang="en-US" sz="4000" dirty="0"/>
              <a:t>Recognize some spiritual issues in medicine.</a:t>
            </a:r>
          </a:p>
          <a:p>
            <a:r>
              <a:rPr lang="en-US" sz="4000" dirty="0"/>
              <a:t>Appreciate theory and evidence behind addressing spirituality issues in medicine.</a:t>
            </a:r>
          </a:p>
          <a:p>
            <a:r>
              <a:rPr lang="en-US" sz="4000" dirty="0"/>
              <a:t>Have some concept of the application of this understanding in patients that present with some apparent spiritual </a:t>
            </a:r>
            <a:r>
              <a:rPr lang="en-US" sz="4000" dirty="0" err="1"/>
              <a:t>dys</a:t>
            </a:r>
            <a:r>
              <a:rPr lang="en-US" sz="4000" dirty="0"/>
              <a:t>-ease.</a:t>
            </a:r>
          </a:p>
        </p:txBody>
      </p:sp>
    </p:spTree>
    <p:extLst>
      <p:ext uri="{BB962C8B-B14F-4D97-AF65-F5344CB8AC3E}">
        <p14:creationId xmlns:p14="http://schemas.microsoft.com/office/powerpoint/2010/main" val="3480865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58"/>
          <a:stretch/>
        </p:blipFill>
        <p:spPr>
          <a:xfrm>
            <a:off x="1847528" y="316088"/>
            <a:ext cx="4741542" cy="62812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sp>
        <p:nvSpPr>
          <p:cNvPr id="6" name="Oval Callout 5"/>
          <p:cNvSpPr/>
          <p:nvPr/>
        </p:nvSpPr>
        <p:spPr>
          <a:xfrm>
            <a:off x="6240016" y="1484784"/>
            <a:ext cx="4032448" cy="2221806"/>
          </a:xfrm>
          <a:prstGeom prst="wedgeEllipseCallout">
            <a:avLst>
              <a:gd name="adj1" fmla="val -66695"/>
              <a:gd name="adj2" fmla="val 6481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Plantagenet Cherokee" pitchFamily="18" charset="0"/>
              </a:rPr>
              <a:t>Above all, osteopathy is a PHILOSOPHY</a:t>
            </a:r>
            <a:endParaRPr lang="en-US" sz="3200" dirty="0">
              <a:solidFill>
                <a:schemeClr val="tx1"/>
              </a:solidFill>
              <a:latin typeface="Plantagenet Cherokee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375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6800"/>
            <a:ext cx="10515600" cy="5575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“ All His [God’s] works, spiritual and material, are harmonious. His laws of animal life was absolute. So wise a God had certainly placed the remedy within the material house in which the </a:t>
            </a:r>
            <a:r>
              <a:rPr lang="en-US" sz="4400" dirty="0">
                <a:solidFill>
                  <a:srgbClr val="CC00FF"/>
                </a:solidFill>
              </a:rPr>
              <a:t>spirit</a:t>
            </a:r>
            <a:r>
              <a:rPr lang="en-US" sz="4400" dirty="0"/>
              <a:t> of life dwells. With this thought I trimmed my sails and launched my craft as an explorer.”  </a:t>
            </a:r>
          </a:p>
          <a:p>
            <a:pPr marL="0" indent="0">
              <a:buNone/>
            </a:pPr>
            <a:r>
              <a:rPr lang="en-US" sz="4000" dirty="0"/>
              <a:t>					</a:t>
            </a:r>
            <a:r>
              <a:rPr lang="en-US" dirty="0"/>
              <a:t>A.T. Still….  Autobiography, p. 99</a:t>
            </a:r>
          </a:p>
        </p:txBody>
      </p:sp>
    </p:spTree>
    <p:extLst>
      <p:ext uri="{BB962C8B-B14F-4D97-AF65-F5344CB8AC3E}">
        <p14:creationId xmlns:p14="http://schemas.microsoft.com/office/powerpoint/2010/main" val="2077872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020" y="140134"/>
            <a:ext cx="4770452" cy="66025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sp>
        <p:nvSpPr>
          <p:cNvPr id="3" name="Rectangle 2"/>
          <p:cNvSpPr/>
          <p:nvPr/>
        </p:nvSpPr>
        <p:spPr>
          <a:xfrm>
            <a:off x="780847" y="1194709"/>
            <a:ext cx="429672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GB" sz="4400" b="1" dirty="0">
                <a:latin typeface="Plantagenet Cherokee" pitchFamily="18" charset="0"/>
              </a:rPr>
              <a:t>The Principles of Osteopathy:</a:t>
            </a:r>
          </a:p>
          <a:p>
            <a:pPr eaLnBrk="0" hangingPunct="0"/>
            <a:endParaRPr lang="en-GB" sz="4000" b="1" dirty="0">
              <a:latin typeface="Plantagenet Cheroke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527" y="3334011"/>
            <a:ext cx="4449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Plantagenet Cherokee" pitchFamily="18" charset="0"/>
              </a:rPr>
              <a:t>- Cause and effect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4526" y="4196294"/>
            <a:ext cx="45117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Plantagenet Cherokee" pitchFamily="18" charset="0"/>
              </a:rPr>
              <a:t>- Nature’s drive to</a:t>
            </a:r>
          </a:p>
          <a:p>
            <a:r>
              <a:rPr lang="en-GB" sz="4000" dirty="0">
                <a:latin typeface="Plantagenet Cherokee" pitchFamily="18" charset="0"/>
              </a:rPr>
              <a:t>   express health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915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133601" y="838201"/>
            <a:ext cx="8207375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2400" dirty="0">
                <a:latin typeface="+mj-lt"/>
              </a:rPr>
              <a:t>  </a:t>
            </a:r>
            <a:r>
              <a:rPr lang="en-GB" sz="4000" dirty="0">
                <a:latin typeface="+mj-lt"/>
              </a:rPr>
              <a:t> </a:t>
            </a:r>
            <a:r>
              <a:rPr lang="en-GB" sz="2400" dirty="0">
                <a:latin typeface="+mj-lt"/>
              </a:rPr>
              <a:t> </a:t>
            </a:r>
            <a:r>
              <a:rPr lang="en-GB" sz="4000" b="1" dirty="0">
                <a:solidFill>
                  <a:srgbClr val="7030A0"/>
                </a:solidFill>
                <a:latin typeface="+mj-lt"/>
              </a:rPr>
              <a:t>The Four Principles of Osteopathy </a:t>
            </a:r>
            <a:r>
              <a:rPr lang="en-GB" sz="2800" dirty="0">
                <a:latin typeface="+mj-lt"/>
              </a:rPr>
              <a:t>as    defined  in Glossary of Osteopathic Terminology.</a:t>
            </a:r>
          </a:p>
          <a:p>
            <a:pPr>
              <a:spcBef>
                <a:spcPct val="50000"/>
              </a:spcBef>
            </a:pPr>
            <a:r>
              <a:rPr lang="en-GB" sz="2400" dirty="0">
                <a:latin typeface="+mj-lt"/>
              </a:rPr>
              <a:t> 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GB" sz="2800" dirty="0">
                <a:latin typeface="+mj-lt"/>
              </a:rPr>
              <a:t>The human being is a dynamic unit of body, mind and </a:t>
            </a:r>
            <a:r>
              <a:rPr lang="en-GB" sz="2800" dirty="0">
                <a:solidFill>
                  <a:srgbClr val="CC00FF"/>
                </a:solidFill>
                <a:latin typeface="+mj-lt"/>
              </a:rPr>
              <a:t>spirit</a:t>
            </a:r>
            <a:r>
              <a:rPr lang="en-GB" sz="2800" dirty="0">
                <a:latin typeface="+mj-lt"/>
              </a:rPr>
              <a:t>.</a:t>
            </a:r>
            <a:endParaRPr lang="en-GB" sz="2400" dirty="0">
              <a:latin typeface="+mj-lt"/>
            </a:endParaRP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GB" sz="2800" dirty="0">
                <a:latin typeface="+mj-lt"/>
              </a:rPr>
              <a:t>The body is capable of self-regulation, self-healing and health maintenance.</a:t>
            </a:r>
            <a:endParaRPr lang="en-GB" sz="2400" dirty="0">
              <a:latin typeface="+mj-lt"/>
            </a:endParaRP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GB" sz="2800" dirty="0">
                <a:latin typeface="+mj-lt"/>
              </a:rPr>
              <a:t>Structure and function are reciprocally interrelated.</a:t>
            </a:r>
          </a:p>
          <a:p>
            <a:pPr marL="0" indent="0">
              <a:spcBef>
                <a:spcPct val="50000"/>
              </a:spcBef>
            </a:pPr>
            <a:r>
              <a:rPr lang="en-GB" sz="2800" dirty="0">
                <a:latin typeface="+mj-lt"/>
              </a:rPr>
              <a:t>4. Rational treatment is based upon these principles</a:t>
            </a:r>
            <a:r>
              <a:rPr lang="en-GB" sz="2400" dirty="0">
                <a:latin typeface="+mj-lt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642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0" name="Rectangle 24"/>
          <p:cNvSpPr>
            <a:spLocks noGrp="1" noChangeArrowheads="1"/>
          </p:cNvSpPr>
          <p:nvPr>
            <p:ph type="body" idx="1"/>
          </p:nvPr>
        </p:nvSpPr>
        <p:spPr>
          <a:xfrm>
            <a:off x="1751916" y="2887002"/>
            <a:ext cx="8855124" cy="2514991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The force within a person that is believed</a:t>
            </a:r>
          </a:p>
          <a:p>
            <a:pPr eaLnBrk="1" hangingPunct="1">
              <a:buFontTx/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to give the body life, energy, and power.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Merriam-Webster Dictionary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3358857" y="929835"/>
            <a:ext cx="5334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6000" dirty="0">
                <a:solidFill>
                  <a:srgbClr val="CC00FF"/>
                </a:solidFill>
                <a:latin typeface="Arial" charset="0"/>
              </a:rPr>
              <a:t>Spirit</a:t>
            </a:r>
            <a:r>
              <a:rPr lang="en-US" sz="6000" dirty="0">
                <a:latin typeface="Arial" charset="0"/>
              </a:rPr>
              <a:t> Defined:</a:t>
            </a:r>
          </a:p>
        </p:txBody>
      </p:sp>
    </p:spTree>
    <p:extLst>
      <p:ext uri="{BB962C8B-B14F-4D97-AF65-F5344CB8AC3E}">
        <p14:creationId xmlns:p14="http://schemas.microsoft.com/office/powerpoint/2010/main" val="521242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27001"/>
            <a:ext cx="8991600" cy="1638299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6000" dirty="0">
                <a:solidFill>
                  <a:srgbClr val="CC00FF"/>
                </a:solidFill>
                <a:latin typeface="+mn-lt"/>
              </a:rPr>
              <a:t>Spirituality</a:t>
            </a:r>
            <a:r>
              <a:rPr lang="en-US" sz="6000" dirty="0">
                <a:solidFill>
                  <a:schemeClr val="tx1"/>
                </a:solidFill>
                <a:latin typeface="+mn-lt"/>
              </a:rPr>
              <a:t>:</a:t>
            </a:r>
            <a:r>
              <a:rPr lang="en-US" sz="6000" dirty="0">
                <a:solidFill>
                  <a:schemeClr val="tx1"/>
                </a:solidFill>
              </a:rPr>
              <a:t> </a:t>
            </a:r>
            <a:br>
              <a:rPr lang="en-US" sz="3600" dirty="0"/>
            </a:br>
            <a:r>
              <a:rPr lang="en-US" sz="3200" dirty="0"/>
              <a:t>Medical Literature Definitions: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990725"/>
            <a:ext cx="10515600" cy="4351338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>
                <a:solidFill>
                  <a:schemeClr val="tx1"/>
                </a:solidFill>
              </a:rPr>
              <a:t>Spirituality has to do with the spirit or soul.</a:t>
            </a:r>
          </a:p>
          <a:p>
            <a:pPr lvl="1" eaLnBrk="1" hangingPunct="1">
              <a:defRPr/>
            </a:pPr>
            <a:r>
              <a:rPr lang="en-US" sz="3600" dirty="0">
                <a:solidFill>
                  <a:schemeClr val="tx1"/>
                </a:solidFill>
              </a:rPr>
              <a:t>It gives us our power and energy.</a:t>
            </a:r>
          </a:p>
          <a:p>
            <a:pPr lvl="1" eaLnBrk="1" hangingPunct="1">
              <a:defRPr/>
            </a:pPr>
            <a:r>
              <a:rPr lang="en-US" sz="3600" dirty="0">
                <a:solidFill>
                  <a:schemeClr val="tx1"/>
                </a:solidFill>
              </a:rPr>
              <a:t>It motivates us to pursue virtues such as love, truth and wisdom.</a:t>
            </a:r>
          </a:p>
          <a:p>
            <a:pPr eaLnBrk="1" hangingPunct="1">
              <a:defRPr/>
            </a:pPr>
            <a:r>
              <a:rPr lang="en-US" sz="3600" dirty="0">
                <a:solidFill>
                  <a:schemeClr val="tx1"/>
                </a:solidFill>
              </a:rPr>
              <a:t>It is the ability to find peace and happiness in an imperfect world.</a:t>
            </a:r>
          </a:p>
          <a:p>
            <a:pPr lvl="1" eaLnBrk="1" hangingPunct="1">
              <a:defRPr/>
            </a:pPr>
            <a:r>
              <a:rPr lang="en-US" sz="3200" i="1" dirty="0">
                <a:solidFill>
                  <a:schemeClr val="tx1"/>
                </a:solidFill>
              </a:rPr>
              <a:t>Dr. Fulford’s Touch of Life</a:t>
            </a:r>
            <a:r>
              <a:rPr lang="en-US" sz="3200" dirty="0">
                <a:solidFill>
                  <a:schemeClr val="tx1"/>
                </a:solidFill>
              </a:rPr>
              <a:t> by Robert Fulford, D.O.</a:t>
            </a:r>
          </a:p>
          <a:p>
            <a:pPr lvl="1" eaLnBrk="1" hangingPunct="1">
              <a:defRPr/>
            </a:pPr>
            <a:r>
              <a:rPr lang="en-US" sz="3200" i="1" dirty="0">
                <a:solidFill>
                  <a:schemeClr val="tx1"/>
                </a:solidFill>
              </a:rPr>
              <a:t>Love Medicine and Miracles</a:t>
            </a:r>
            <a:r>
              <a:rPr lang="en-US" sz="3200" dirty="0">
                <a:solidFill>
                  <a:schemeClr val="tx1"/>
                </a:solidFill>
              </a:rPr>
              <a:t> by Bernie Siegal, M.D.</a:t>
            </a:r>
          </a:p>
          <a:p>
            <a:pPr eaLnBrk="1" hangingPunct="1">
              <a:defRPr/>
            </a:pPr>
            <a:endParaRPr lang="en-US" sz="3200" dirty="0"/>
          </a:p>
          <a:p>
            <a:pPr eaLnBrk="1" hangingPunct="1"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95039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33834" y="2273571"/>
            <a:ext cx="10337800" cy="497839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dirty="0">
                <a:solidFill>
                  <a:schemeClr val="tx1"/>
                </a:solidFill>
              </a:rPr>
              <a:t>It contributes to a person’s sense </a:t>
            </a:r>
            <a:r>
              <a:rPr lang="en-US" sz="3200" dirty="0"/>
              <a:t>of wholeness and wellness</a:t>
            </a:r>
            <a:endParaRPr lang="en-US" sz="3200" dirty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3200" dirty="0">
                <a:solidFill>
                  <a:schemeClr val="tx1"/>
                </a:solidFill>
              </a:rPr>
              <a:t>It is an internally focused belief and relationship in the	creator / higher power / God.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200" dirty="0">
                <a:solidFill>
                  <a:schemeClr val="tx1"/>
                </a:solidFill>
              </a:rPr>
              <a:t>It has to do with our search for the meaning of life.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200" dirty="0">
                <a:solidFill>
                  <a:schemeClr val="tx1"/>
                </a:solidFill>
              </a:rPr>
              <a:t>The sense of spirituality is often central to our personal	identity.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200" dirty="0">
                <a:solidFill>
                  <a:schemeClr val="tx1"/>
                </a:solidFill>
              </a:rPr>
              <a:t>It is manifested in the experience of </a:t>
            </a:r>
          </a:p>
          <a:p>
            <a:pPr marL="0" indent="0">
              <a:buNone/>
              <a:defRPr/>
            </a:pPr>
            <a:r>
              <a:rPr lang="en-US" sz="3200" dirty="0">
                <a:solidFill>
                  <a:schemeClr val="tx1"/>
                </a:solidFill>
              </a:rPr>
              <a:t>	joy, love, forgiveness, and acceptance.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139701"/>
            <a:ext cx="8039100" cy="1409699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6000" dirty="0">
                <a:solidFill>
                  <a:srgbClr val="CC00FF"/>
                </a:solidFill>
                <a:latin typeface="+mn-lt"/>
              </a:rPr>
              <a:t>Spirituality</a:t>
            </a:r>
            <a:r>
              <a:rPr lang="en-US" sz="6000" dirty="0">
                <a:solidFill>
                  <a:schemeClr val="tx1"/>
                </a:solidFill>
                <a:latin typeface="+mn-lt"/>
              </a:rPr>
              <a:t>:</a:t>
            </a:r>
            <a:r>
              <a:rPr lang="en-US" sz="6000" dirty="0">
                <a:solidFill>
                  <a:schemeClr val="tx1"/>
                </a:solidFill>
              </a:rPr>
              <a:t> </a:t>
            </a:r>
            <a:br>
              <a:rPr lang="en-US" sz="3600" dirty="0"/>
            </a:br>
            <a:r>
              <a:rPr lang="en-US" sz="3200" dirty="0"/>
              <a:t>Medical Literature Definitions: </a:t>
            </a:r>
          </a:p>
        </p:txBody>
      </p:sp>
    </p:spTree>
    <p:extLst>
      <p:ext uri="{BB962C8B-B14F-4D97-AF65-F5344CB8AC3E}">
        <p14:creationId xmlns:p14="http://schemas.microsoft.com/office/powerpoint/2010/main" val="2359081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>
          <a:xfrm>
            <a:off x="2358230" y="1019056"/>
            <a:ext cx="74295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7200" b="1" i="1" dirty="0"/>
              <a:t>What is </a:t>
            </a:r>
            <a:r>
              <a:rPr lang="en-US" sz="7200" b="1" i="1" dirty="0">
                <a:solidFill>
                  <a:srgbClr val="CC00FF"/>
                </a:solidFill>
              </a:rPr>
              <a:t>Spirituality</a:t>
            </a:r>
            <a:r>
              <a:rPr lang="en-US" sz="7200" b="1" i="1" dirty="0"/>
              <a:t>?</a:t>
            </a:r>
          </a:p>
        </p:txBody>
      </p:sp>
      <p:sp>
        <p:nvSpPr>
          <p:cNvPr id="9219" name="TextBox 1"/>
          <p:cNvSpPr txBox="1">
            <a:spLocks noChangeArrowheads="1"/>
          </p:cNvSpPr>
          <p:nvPr/>
        </p:nvSpPr>
        <p:spPr bwMode="auto">
          <a:xfrm>
            <a:off x="4310062" y="2776478"/>
            <a:ext cx="3525837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FFE5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CC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FF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6000" b="1" i="1" dirty="0">
                <a:solidFill>
                  <a:schemeClr val="tx1"/>
                </a:solidFill>
              </a:rPr>
              <a:t>  I </a:t>
            </a:r>
            <a:r>
              <a:rPr lang="en-US" altLang="en-US" sz="6000" dirty="0" err="1">
                <a:solidFill>
                  <a:schemeClr val="tx1"/>
                </a:solidFill>
              </a:rPr>
              <a:t>llness</a:t>
            </a:r>
            <a:endParaRPr lang="en-US" altLang="en-US" sz="6000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6000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6000" b="1" i="1" dirty="0">
                <a:solidFill>
                  <a:schemeClr val="tx1"/>
                </a:solidFill>
              </a:rPr>
              <a:t>We</a:t>
            </a:r>
            <a:r>
              <a:rPr lang="en-US" altLang="en-US" sz="6000" dirty="0">
                <a:solidFill>
                  <a:schemeClr val="tx1"/>
                </a:solidFill>
              </a:rPr>
              <a:t>llness</a:t>
            </a:r>
          </a:p>
        </p:txBody>
      </p:sp>
      <p:sp>
        <p:nvSpPr>
          <p:cNvPr id="3" name="Oval 2"/>
          <p:cNvSpPr/>
          <p:nvPr/>
        </p:nvSpPr>
        <p:spPr>
          <a:xfrm>
            <a:off x="4502150" y="2862322"/>
            <a:ext cx="749300" cy="838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310062" y="4457700"/>
            <a:ext cx="1295400" cy="1371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214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55800" y="2245198"/>
            <a:ext cx="7340600" cy="47879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200" dirty="0">
                <a:solidFill>
                  <a:schemeClr val="tx1"/>
                </a:solidFill>
              </a:rPr>
              <a:t>Spiritual crisis </a:t>
            </a:r>
          </a:p>
          <a:p>
            <a:pPr lvl="1" eaLnBrk="1" hangingPunct="1">
              <a:defRPr/>
            </a:pPr>
            <a:r>
              <a:rPr lang="en-US" sz="3200" dirty="0">
                <a:solidFill>
                  <a:schemeClr val="tx1"/>
                </a:solidFill>
              </a:rPr>
              <a:t>Meaninglessness / hopelessness.</a:t>
            </a:r>
          </a:p>
          <a:p>
            <a:pPr marL="0" indent="0" eaLnBrk="1" hangingPunct="1">
              <a:buNone/>
              <a:defRPr/>
            </a:pPr>
            <a:endParaRPr lang="en-US" sz="3200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en-US" sz="3200" dirty="0">
                <a:solidFill>
                  <a:schemeClr val="tx1"/>
                </a:solidFill>
              </a:rPr>
              <a:t>Heightens awareness of personal limits and unfulfilled purpose.</a:t>
            </a:r>
          </a:p>
          <a:p>
            <a:pPr eaLnBrk="1" hangingPunct="1">
              <a:defRPr/>
            </a:pPr>
            <a:endParaRPr lang="en-US" sz="3200" dirty="0"/>
          </a:p>
          <a:p>
            <a:pPr eaLnBrk="1" hangingPunct="1">
              <a:defRPr/>
            </a:pPr>
            <a:r>
              <a:rPr lang="en-US" sz="3200" dirty="0"/>
              <a:t>It may prompt a spiritual journey.</a:t>
            </a:r>
          </a:p>
          <a:p>
            <a:pPr marL="0" indent="0" eaLnBrk="1" hangingPunct="1">
              <a:buNone/>
              <a:defRPr/>
            </a:pP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333500" y="352425"/>
            <a:ext cx="8585200" cy="1325563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Meaning and Purpose to Life</a:t>
            </a:r>
            <a:br>
              <a:rPr lang="en-US" sz="5400" b="1" dirty="0"/>
            </a:br>
            <a:r>
              <a:rPr lang="en-US" sz="3200" dirty="0"/>
              <a:t>What is the effect of </a:t>
            </a:r>
            <a:r>
              <a:rPr lang="en-US" sz="4900" dirty="0">
                <a:solidFill>
                  <a:srgbClr val="FF0000"/>
                </a:solidFill>
              </a:rPr>
              <a:t>illness</a:t>
            </a:r>
            <a:r>
              <a:rPr lang="en-US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37432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4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587500" y="1447800"/>
            <a:ext cx="9220200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  <a:defRPr/>
            </a:pPr>
            <a:r>
              <a:rPr lang="en-US" sz="3200" dirty="0"/>
              <a:t>                        ”</a:t>
            </a:r>
            <a:r>
              <a:rPr lang="en-US" sz="3200" dirty="0">
                <a:solidFill>
                  <a:srgbClr val="CC00FF"/>
                </a:solidFill>
              </a:rPr>
              <a:t>We</a:t>
            </a:r>
            <a:r>
              <a:rPr lang="en-US" sz="3200" dirty="0"/>
              <a:t>” in wellness </a:t>
            </a:r>
          </a:p>
          <a:p>
            <a:pPr marL="0" indent="0">
              <a:buNone/>
              <a:defRPr/>
            </a:pPr>
            <a:endParaRPr lang="en-US" sz="3200" dirty="0"/>
          </a:p>
          <a:p>
            <a:pPr>
              <a:defRPr/>
            </a:pPr>
            <a:r>
              <a:rPr lang="en-US" sz="3200" dirty="0">
                <a:solidFill>
                  <a:schemeClr val="tx1"/>
                </a:solidFill>
              </a:rPr>
              <a:t>Relationships are fundamental to human experience and contribute to personal resilience.</a:t>
            </a:r>
          </a:p>
          <a:p>
            <a:pPr marL="0" indent="0" eaLnBrk="1" hangingPunct="1">
              <a:buNone/>
              <a:defRPr/>
            </a:pPr>
            <a:endParaRPr lang="en-US" sz="3200" dirty="0"/>
          </a:p>
          <a:p>
            <a:pPr marL="0" indent="0" eaLnBrk="1" hangingPunct="1">
              <a:buNone/>
              <a:defRPr/>
            </a:pPr>
            <a:r>
              <a:rPr lang="en-US" sz="3200" dirty="0">
                <a:solidFill>
                  <a:schemeClr val="tx1"/>
                </a:solidFill>
              </a:rPr>
              <a:t>                           “</a:t>
            </a:r>
            <a:r>
              <a:rPr lang="en-US" sz="3200" dirty="0">
                <a:solidFill>
                  <a:srgbClr val="FF0000"/>
                </a:solidFill>
              </a:rPr>
              <a:t>I</a:t>
            </a:r>
            <a:r>
              <a:rPr lang="en-US" sz="3200" dirty="0">
                <a:solidFill>
                  <a:schemeClr val="tx1"/>
                </a:solidFill>
              </a:rPr>
              <a:t>” in illness</a:t>
            </a:r>
          </a:p>
          <a:p>
            <a:pPr marL="0" indent="0" eaLnBrk="1" hangingPunct="1">
              <a:buNone/>
              <a:defRPr/>
            </a:pPr>
            <a:endParaRPr lang="en-US" sz="3200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en-US" sz="3200" dirty="0">
                <a:solidFill>
                  <a:schemeClr val="tx1"/>
                </a:solidFill>
              </a:rPr>
              <a:t>May separate/isolate the patient from other people.</a:t>
            </a:r>
          </a:p>
          <a:p>
            <a:pPr lvl="2" eaLnBrk="1" hangingPunct="1">
              <a:defRPr/>
            </a:pPr>
            <a:r>
              <a:rPr lang="en-US" sz="2800" dirty="0">
                <a:solidFill>
                  <a:schemeClr val="tx1"/>
                </a:solidFill>
              </a:rPr>
              <a:t>Alienation</a:t>
            </a:r>
          </a:p>
          <a:p>
            <a:pPr lvl="2" eaLnBrk="1" hangingPunct="1">
              <a:defRPr/>
            </a:pPr>
            <a:r>
              <a:rPr lang="en-US" sz="2800" dirty="0">
                <a:solidFill>
                  <a:schemeClr val="tx1"/>
                </a:solidFill>
              </a:rPr>
              <a:t>Hopelessness</a:t>
            </a:r>
          </a:p>
          <a:p>
            <a:pPr lvl="2" eaLnBrk="1" hangingPunct="1">
              <a:defRPr/>
            </a:pPr>
            <a:r>
              <a:rPr lang="en-US" sz="2800" dirty="0">
                <a:solidFill>
                  <a:schemeClr val="tx1"/>
                </a:solidFill>
              </a:rPr>
              <a:t>Suffering</a:t>
            </a:r>
          </a:p>
          <a:p>
            <a:pPr lvl="2" eaLnBrk="1" hangingPunct="1">
              <a:defRPr/>
            </a:pPr>
            <a:r>
              <a:rPr lang="en-US" sz="2800" dirty="0">
                <a:solidFill>
                  <a:schemeClr val="tx1"/>
                </a:solidFill>
              </a:rPr>
              <a:t>Aloneness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13065" y="436418"/>
            <a:ext cx="10650680" cy="1011382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tx1"/>
                </a:solidFill>
              </a:rPr>
              <a:t>Elements of Spirituality</a:t>
            </a:r>
            <a:r>
              <a:rPr lang="en-US" sz="4000" b="1" dirty="0"/>
              <a:t> – Connection with others</a:t>
            </a:r>
          </a:p>
        </p:txBody>
      </p:sp>
      <p:pic>
        <p:nvPicPr>
          <p:cNvPr id="5" name="Picture 15" descr="2006_0615Vacation006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97600" y="4561676"/>
            <a:ext cx="2735118" cy="2051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36090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838200" y="1727200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>
                <a:solidFill>
                  <a:schemeClr val="tx1"/>
                </a:solidFill>
              </a:rPr>
              <a:t>Doctor-patient relationship</a:t>
            </a:r>
          </a:p>
          <a:p>
            <a:pPr lvl="1" eaLnBrk="1" hangingPunct="1">
              <a:defRPr/>
            </a:pPr>
            <a:r>
              <a:rPr lang="en-US" sz="3200" dirty="0">
                <a:solidFill>
                  <a:schemeClr val="tx1"/>
                </a:solidFill>
              </a:rPr>
              <a:t>Sharing in illness experience</a:t>
            </a:r>
          </a:p>
          <a:p>
            <a:pPr marL="457200" lvl="1" indent="0" eaLnBrk="1" hangingPunct="1">
              <a:buNone/>
              <a:defRPr/>
            </a:pPr>
            <a:r>
              <a:rPr lang="en-US" sz="3200" dirty="0"/>
              <a:t>	</a:t>
            </a:r>
            <a:r>
              <a:rPr lang="en-US" sz="3200" dirty="0">
                <a:solidFill>
                  <a:schemeClr val="tx1"/>
                </a:solidFill>
              </a:rPr>
              <a:t>with compassion and caring.</a:t>
            </a:r>
          </a:p>
          <a:p>
            <a:pPr lvl="1" eaLnBrk="1" hangingPunct="1">
              <a:defRPr/>
            </a:pPr>
            <a:r>
              <a:rPr lang="en-US" sz="3200" dirty="0">
                <a:solidFill>
                  <a:schemeClr val="tx1"/>
                </a:solidFill>
              </a:rPr>
              <a:t>Contributes to sense of connectedness</a:t>
            </a:r>
          </a:p>
          <a:p>
            <a:pPr marL="457200" lvl="1" indent="0" eaLnBrk="1" hangingPunct="1">
              <a:buNone/>
              <a:defRPr/>
            </a:pPr>
            <a:r>
              <a:rPr lang="en-US" sz="3200" dirty="0"/>
              <a:t>	</a:t>
            </a:r>
            <a:r>
              <a:rPr lang="en-US" sz="3200" dirty="0">
                <a:solidFill>
                  <a:schemeClr val="tx1"/>
                </a:solidFill>
              </a:rPr>
              <a:t>for patient.</a:t>
            </a:r>
          </a:p>
          <a:p>
            <a:pPr lvl="1" eaLnBrk="1" hangingPunct="1">
              <a:defRPr/>
            </a:pPr>
            <a:r>
              <a:rPr lang="en-US" sz="3200" dirty="0">
                <a:solidFill>
                  <a:schemeClr val="tx1"/>
                </a:solidFill>
              </a:rPr>
              <a:t>A potentially spiritual encounter with</a:t>
            </a:r>
          </a:p>
          <a:p>
            <a:pPr marL="457200" lvl="1" indent="0" eaLnBrk="1" hangingPunct="1">
              <a:buNone/>
              <a:defRPr/>
            </a:pPr>
            <a:r>
              <a:rPr lang="en-US" sz="3200" dirty="0"/>
              <a:t>	</a:t>
            </a:r>
            <a:r>
              <a:rPr lang="en-US" sz="3200" dirty="0">
                <a:solidFill>
                  <a:schemeClr val="tx1"/>
                </a:solidFill>
              </a:rPr>
              <a:t>great healing potential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graphicFrame>
        <p:nvGraphicFramePr>
          <p:cNvPr id="17412" name="Object 4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75949479"/>
              </p:ext>
            </p:extLst>
          </p:nvPr>
        </p:nvGraphicFramePr>
        <p:xfrm>
          <a:off x="8166100" y="2866265"/>
          <a:ext cx="3536950" cy="33868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2" imgW="3143234" imgH="3010288" progId="Presentations.Drawing.10">
                  <p:embed/>
                </p:oleObj>
              </mc:Choice>
              <mc:Fallback>
                <p:oleObj name="Drawing" r:id="rId2" imgW="3143234" imgH="3010288" progId="Presentations.Drawing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66100" y="2866265"/>
                        <a:ext cx="3536950" cy="3386898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000066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104900" y="198582"/>
            <a:ext cx="6870700" cy="14478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Elements of Spirituality</a:t>
            </a:r>
            <a:br>
              <a:rPr lang="en-US" sz="5400" b="1" dirty="0">
                <a:solidFill>
                  <a:schemeClr val="tx1"/>
                </a:solidFill>
              </a:rPr>
            </a:br>
            <a:r>
              <a:rPr lang="en-US" sz="3600" dirty="0"/>
              <a:t>Connection with others</a:t>
            </a:r>
          </a:p>
        </p:txBody>
      </p:sp>
    </p:spTree>
    <p:extLst>
      <p:ext uri="{BB962C8B-B14F-4D97-AF65-F5344CB8AC3E}">
        <p14:creationId xmlns:p14="http://schemas.microsoft.com/office/powerpoint/2010/main" val="3312423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Text Box 3"/>
          <p:cNvSpPr txBox="1">
            <a:spLocks noGrp="1" noChangeArrowheads="1"/>
          </p:cNvSpPr>
          <p:nvPr>
            <p:ph type="title"/>
          </p:nvPr>
        </p:nvSpPr>
        <p:spPr>
          <a:xfrm>
            <a:off x="1247486" y="527484"/>
            <a:ext cx="9434945" cy="1143000"/>
          </a:xfrm>
        </p:spPr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5300" b="1" dirty="0">
                <a:latin typeface="+mn-lt"/>
              </a:rPr>
              <a:t>Terminology</a:t>
            </a:r>
            <a:r>
              <a:rPr lang="en-US" sz="5300" b="1" dirty="0">
                <a:solidFill>
                  <a:schemeClr val="tx1"/>
                </a:solidFill>
                <a:latin typeface="+mn-lt"/>
              </a:rPr>
              <a:t> of Spiritual Energy</a:t>
            </a:r>
            <a:endParaRPr lang="en-US" sz="3600" dirty="0"/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861128" y="2138076"/>
            <a:ext cx="7885546" cy="3930216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3600" dirty="0">
                <a:solidFill>
                  <a:schemeClr val="tx1"/>
                </a:solidFill>
              </a:rPr>
              <a:t>Multicultural descriptions of spirituality</a:t>
            </a:r>
          </a:p>
          <a:p>
            <a:pPr marL="457200" lvl="1" indent="0" eaLnBrk="1" hangingPunct="1">
              <a:lnSpc>
                <a:spcPct val="80000"/>
              </a:lnSpc>
              <a:buNone/>
              <a:defRPr/>
            </a:pPr>
            <a:endParaRPr lang="en-US" sz="2800" dirty="0">
              <a:solidFill>
                <a:schemeClr val="tx1"/>
              </a:solidFill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3200" dirty="0">
                <a:solidFill>
                  <a:schemeClr val="tx1"/>
                </a:solidFill>
              </a:rPr>
              <a:t>Chi (Chinese medicine)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3200" dirty="0">
                <a:solidFill>
                  <a:schemeClr val="tx1"/>
                </a:solidFill>
              </a:rPr>
              <a:t>Ruach / wind / spirit (Jewish mysticism)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3200" dirty="0">
                <a:solidFill>
                  <a:schemeClr val="tx1"/>
                </a:solidFill>
              </a:rPr>
              <a:t>Vital force (Samuel Hahnemann)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3200" dirty="0">
                <a:solidFill>
                  <a:schemeClr val="tx1"/>
                </a:solidFill>
              </a:rPr>
              <a:t>Life (A.T. Still, M.D., D.O.)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3200" dirty="0">
                <a:solidFill>
                  <a:schemeClr val="tx1"/>
                </a:solidFill>
              </a:rPr>
              <a:t>Breath of Life (W.G. Sutherland, D.O.)</a:t>
            </a:r>
          </a:p>
          <a:p>
            <a:pPr lvl="1" eaLnBrk="1" hangingPunct="1">
              <a:lnSpc>
                <a:spcPct val="80000"/>
              </a:lnSpc>
              <a:defRPr/>
            </a:pPr>
            <a:endParaRPr lang="en-US" sz="2800" dirty="0">
              <a:solidFill>
                <a:schemeClr val="tx1"/>
              </a:solidFill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US" sz="2800" dirty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dirty="0">
              <a:solidFill>
                <a:srgbClr val="FFFF99"/>
              </a:solidFill>
            </a:endParaRPr>
          </a:p>
          <a:p>
            <a:pPr lvl="1" eaLnBrk="1" hangingPunct="1">
              <a:lnSpc>
                <a:spcPct val="80000"/>
              </a:lnSpc>
              <a:defRPr/>
            </a:pPr>
            <a:endParaRPr lang="en-US" sz="2000" dirty="0">
              <a:solidFill>
                <a:srgbClr val="FF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443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4" name="Text Box 8"/>
          <p:cNvSpPr txBox="1">
            <a:spLocks noGrp="1" noChangeArrowheads="1"/>
          </p:cNvSpPr>
          <p:nvPr>
            <p:ph type="title"/>
          </p:nvPr>
        </p:nvSpPr>
        <p:spPr>
          <a:xfrm>
            <a:off x="889000" y="76200"/>
            <a:ext cx="9855200" cy="1143000"/>
          </a:xfrm>
        </p:spPr>
        <p:txBody>
          <a:bodyPr>
            <a:norm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Spirituality In Osteopathic Philosophy</a:t>
            </a:r>
          </a:p>
        </p:txBody>
      </p:sp>
      <p:grpSp>
        <p:nvGrpSpPr>
          <p:cNvPr id="21507" name="Group 6"/>
          <p:cNvGrpSpPr>
            <a:grpSpLocks/>
          </p:cNvGrpSpPr>
          <p:nvPr/>
        </p:nvGrpSpPr>
        <p:grpSpPr bwMode="auto">
          <a:xfrm>
            <a:off x="633414" y="1016001"/>
            <a:ext cx="7954963" cy="5716588"/>
            <a:chOff x="-561" y="624"/>
            <a:chExt cx="5011" cy="3601"/>
          </a:xfrm>
        </p:grpSpPr>
        <p:pic>
          <p:nvPicPr>
            <p:cNvPr id="23556" name="Picture 4" descr="ATwStick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35" y="624"/>
              <a:ext cx="3015" cy="360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-561" y="4031"/>
              <a:ext cx="188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eaLnBrk="1" hangingPunct="1">
                <a:defRPr/>
              </a:pPr>
              <a:r>
                <a: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www.atsu.edu/images/ATwStick.jpg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902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87007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5400" b="1" dirty="0"/>
              <a:t>Spirituality In Osteopathic Philosophy</a:t>
            </a:r>
            <a:br>
              <a:rPr lang="en-US" sz="5400" b="1" dirty="0"/>
            </a:br>
            <a:r>
              <a:rPr lang="en-US" sz="5400" b="1" dirty="0"/>
              <a:t>  </a:t>
            </a:r>
            <a:r>
              <a:rPr lang="en-US" sz="3600" dirty="0"/>
              <a:t>A.T. Still, M.D., D.O.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44700"/>
            <a:ext cx="10756900" cy="4622800"/>
          </a:xfrm>
        </p:spPr>
        <p:txBody>
          <a:bodyPr/>
          <a:lstStyle/>
          <a:p>
            <a:pPr eaLnBrk="1" hangingPunct="1">
              <a:defRPr/>
            </a:pPr>
            <a:endParaRPr lang="en-US" sz="3200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en-US" sz="3200" dirty="0">
                <a:solidFill>
                  <a:schemeClr val="tx1"/>
                </a:solidFill>
              </a:rPr>
              <a:t>Dr. Still viewed spirituality </a:t>
            </a:r>
            <a:r>
              <a:rPr lang="en-US" sz="3200" b="1" dirty="0">
                <a:solidFill>
                  <a:schemeClr val="tx1"/>
                </a:solidFill>
              </a:rPr>
              <a:t>not</a:t>
            </a:r>
            <a:r>
              <a:rPr lang="en-US" sz="3200" dirty="0">
                <a:solidFill>
                  <a:schemeClr val="tx1"/>
                </a:solidFill>
              </a:rPr>
              <a:t> as a hypothetical abstraction but as a harmonious, resonant, inseparable part of body unity.</a:t>
            </a:r>
          </a:p>
          <a:p>
            <a:pPr eaLnBrk="1" hangingPunct="1">
              <a:defRPr/>
            </a:pPr>
            <a:endParaRPr lang="en-US" sz="3200" dirty="0"/>
          </a:p>
          <a:p>
            <a:pPr marL="0" indent="0" eaLnBrk="1" hangingPunct="1">
              <a:buNone/>
              <a:defRPr/>
            </a:pPr>
            <a:endParaRPr lang="en-US" sz="2800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en-US" sz="3200" dirty="0">
                <a:solidFill>
                  <a:schemeClr val="tx1"/>
                </a:solidFill>
              </a:rPr>
              <a:t>The spiritual body woven into the mental and physical bodies:</a:t>
            </a:r>
          </a:p>
          <a:p>
            <a:pPr lvl="1" eaLnBrk="1" hangingPunct="1">
              <a:defRPr/>
            </a:pPr>
            <a:r>
              <a:rPr lang="en-US" sz="2800" dirty="0">
                <a:solidFill>
                  <a:schemeClr val="tx1"/>
                </a:solidFill>
              </a:rPr>
              <a:t>Not out there somewhere, but intertwined into every cell, every tissue, every organ, every system, every body.</a:t>
            </a:r>
          </a:p>
        </p:txBody>
      </p:sp>
    </p:spTree>
    <p:extLst>
      <p:ext uri="{BB962C8B-B14F-4D97-AF65-F5344CB8AC3E}">
        <p14:creationId xmlns:p14="http://schemas.microsoft.com/office/powerpoint/2010/main" val="3404277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7886" y="2692400"/>
            <a:ext cx="8376227" cy="3479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 dirty="0">
                <a:solidFill>
                  <a:schemeClr val="tx1"/>
                </a:solidFill>
              </a:rPr>
              <a:t>In motion Dr. Still saw life.</a:t>
            </a:r>
          </a:p>
          <a:p>
            <a:pPr marL="0" indent="0" eaLnBrk="1" hangingPunct="1">
              <a:buNone/>
              <a:defRPr/>
            </a:pPr>
            <a:endParaRPr lang="en-US" sz="3600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en-US" sz="3600" dirty="0">
                <a:solidFill>
                  <a:schemeClr val="tx1"/>
                </a:solidFill>
              </a:rPr>
              <a:t>He saw life as the </a:t>
            </a:r>
            <a:r>
              <a:rPr lang="en-US" sz="3200" dirty="0">
                <a:solidFill>
                  <a:srgbClr val="FF0000"/>
                </a:solidFill>
              </a:rPr>
              <a:t>animating</a:t>
            </a:r>
            <a:r>
              <a:rPr lang="en-US" sz="3200" dirty="0">
                <a:solidFill>
                  <a:schemeClr val="tx1"/>
                </a:solidFill>
              </a:rPr>
              <a:t> principle uniting the material body with spiritual energy.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87007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5400" b="1" dirty="0"/>
              <a:t>Spirituality In Osteopathic Philosophy</a:t>
            </a:r>
            <a:br>
              <a:rPr lang="en-US" sz="5400" b="1" dirty="0"/>
            </a:br>
            <a:r>
              <a:rPr lang="en-US" sz="3600" dirty="0"/>
              <a:t>A.T. Still, M.D., D.O.</a:t>
            </a:r>
          </a:p>
        </p:txBody>
      </p:sp>
    </p:spTree>
    <p:extLst>
      <p:ext uri="{BB962C8B-B14F-4D97-AF65-F5344CB8AC3E}">
        <p14:creationId xmlns:p14="http://schemas.microsoft.com/office/powerpoint/2010/main" val="785484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reeform 3"/>
          <p:cNvSpPr>
            <a:spLocks noChangeArrowheads="1"/>
          </p:cNvSpPr>
          <p:nvPr/>
        </p:nvSpPr>
        <p:spPr bwMode="auto">
          <a:xfrm>
            <a:off x="552450" y="-381000"/>
            <a:ext cx="10553700" cy="9798050"/>
          </a:xfrm>
          <a:custGeom>
            <a:avLst/>
            <a:gdLst>
              <a:gd name="T0" fmla="*/ 2147483646 w 6648"/>
              <a:gd name="T1" fmla="*/ 0 h 6172"/>
              <a:gd name="T2" fmla="*/ 2147483646 w 6648"/>
              <a:gd name="T3" fmla="*/ 2147483646 h 6172"/>
              <a:gd name="T4" fmla="*/ 0 w 6648"/>
              <a:gd name="T5" fmla="*/ 2147483646 h 6172"/>
              <a:gd name="T6" fmla="*/ 0 w 6648"/>
              <a:gd name="T7" fmla="*/ 0 h 6172"/>
              <a:gd name="T8" fmla="*/ 2147483646 w 6648"/>
              <a:gd name="T9" fmla="*/ 0 h 61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648"/>
              <a:gd name="T16" fmla="*/ 0 h 6172"/>
              <a:gd name="T17" fmla="*/ 6648 w 6648"/>
              <a:gd name="T18" fmla="*/ 6172 h 61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648" h="6172">
                <a:moveTo>
                  <a:pt x="6648" y="0"/>
                </a:moveTo>
                <a:lnTo>
                  <a:pt x="6648" y="6172"/>
                </a:lnTo>
                <a:lnTo>
                  <a:pt x="0" y="6172"/>
                </a:lnTo>
                <a:lnTo>
                  <a:pt x="0" y="0"/>
                </a:lnTo>
                <a:lnTo>
                  <a:pt x="6648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365250" y="1282701"/>
            <a:ext cx="9404350" cy="4813299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  <a:defRPr/>
            </a:pPr>
            <a:endParaRPr lang="en-US" sz="4800" i="1" dirty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sz="4800" i="1" dirty="0"/>
              <a:t>“Life surely is a very finely prepared substance, which is the all moving force of nature………”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sz="3600" dirty="0"/>
          </a:p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n-US" sz="1800" dirty="0"/>
              <a:t>	A.T. Still</a:t>
            </a:r>
            <a:r>
              <a:rPr lang="en-US" sz="1800" i="1" dirty="0"/>
              <a:t>, The Philosophy and Mechanical Principles of Osteopathy</a:t>
            </a:r>
            <a:r>
              <a:rPr lang="en-US" sz="1800" dirty="0"/>
              <a:t>, p. 256.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5645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3" descr="healing_han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037" y="2983681"/>
            <a:ext cx="4705943" cy="3198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65100"/>
            <a:ext cx="10972800" cy="15113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5400" b="1" dirty="0"/>
              <a:t>Implications of Dr. Still’s Philosophy</a:t>
            </a:r>
            <a:br>
              <a:rPr lang="en-US" sz="5400" b="1" dirty="0"/>
            </a:br>
            <a:r>
              <a:rPr lang="en-US" sz="5400" b="1" dirty="0"/>
              <a:t>for Osteopathic Physicians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66900" y="1785937"/>
            <a:ext cx="8458200" cy="4525963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en-US" sz="3200" dirty="0">
                <a:solidFill>
                  <a:schemeClr val="tx1"/>
                </a:solidFill>
              </a:rPr>
              <a:t>When we touch patients, we are touching their spirit as well as their mind and physical body.</a:t>
            </a:r>
          </a:p>
          <a:p>
            <a:pPr eaLnBrk="1" hangingPunct="1">
              <a:defRPr/>
            </a:pPr>
            <a:endParaRPr lang="en-US" sz="3200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en-US" sz="3200" dirty="0">
                <a:solidFill>
                  <a:schemeClr val="tx1"/>
                </a:solidFill>
              </a:rPr>
              <a:t>The doctor-patient relationship </a:t>
            </a:r>
          </a:p>
          <a:p>
            <a:pPr marL="0" indent="0" eaLnBrk="1" hangingPunct="1">
              <a:buNone/>
              <a:defRPr/>
            </a:pPr>
            <a:r>
              <a:rPr lang="en-US" sz="3200" dirty="0"/>
              <a:t>   </a:t>
            </a:r>
            <a:r>
              <a:rPr lang="en-US" sz="3200" dirty="0">
                <a:solidFill>
                  <a:schemeClr val="tx1"/>
                </a:solidFill>
              </a:rPr>
              <a:t>becomes a sanctuary into</a:t>
            </a:r>
          </a:p>
          <a:p>
            <a:pPr marL="0" indent="0" eaLnBrk="1" hangingPunct="1">
              <a:buNone/>
              <a:defRPr/>
            </a:pPr>
            <a:r>
              <a:rPr lang="en-US" sz="3200" dirty="0"/>
              <a:t>   </a:t>
            </a:r>
            <a:r>
              <a:rPr lang="en-US" sz="3200" dirty="0">
                <a:solidFill>
                  <a:schemeClr val="tx1"/>
                </a:solidFill>
              </a:rPr>
              <a:t>which both participants</a:t>
            </a:r>
          </a:p>
          <a:p>
            <a:pPr marL="0" indent="0" eaLnBrk="1" hangingPunct="1">
              <a:buNone/>
              <a:defRPr/>
            </a:pPr>
            <a:r>
              <a:rPr lang="en-US" sz="3200" dirty="0"/>
              <a:t>   </a:t>
            </a:r>
            <a:r>
              <a:rPr lang="en-US" sz="3200" dirty="0">
                <a:solidFill>
                  <a:schemeClr val="tx1"/>
                </a:solidFill>
              </a:rPr>
              <a:t>voluntarily enter.</a:t>
            </a:r>
          </a:p>
          <a:p>
            <a:pPr eaLnBrk="1" hangingPunct="1">
              <a:defRPr/>
            </a:pPr>
            <a:endParaRPr lang="en-US" sz="3200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en-US" sz="3200" dirty="0">
                <a:solidFill>
                  <a:schemeClr val="tx1"/>
                </a:solidFill>
              </a:rPr>
              <a:t>That responsibility and honor</a:t>
            </a:r>
          </a:p>
          <a:p>
            <a:pPr marL="0" indent="0" eaLnBrk="1" hangingPunct="1">
              <a:buNone/>
              <a:defRPr/>
            </a:pPr>
            <a:r>
              <a:rPr lang="en-US" sz="3200" dirty="0"/>
              <a:t>   </a:t>
            </a:r>
            <a:r>
              <a:rPr lang="en-US" sz="3200" dirty="0">
                <a:solidFill>
                  <a:schemeClr val="tx1"/>
                </a:solidFill>
              </a:rPr>
              <a:t>must not be taken lightly.</a:t>
            </a:r>
          </a:p>
        </p:txBody>
      </p:sp>
      <p:sp>
        <p:nvSpPr>
          <p:cNvPr id="29710" name="Rectangle 14"/>
          <p:cNvSpPr>
            <a:spLocks noChangeArrowheads="1"/>
          </p:cNvSpPr>
          <p:nvPr/>
        </p:nvSpPr>
        <p:spPr bwMode="auto">
          <a:xfrm>
            <a:off x="8580437" y="6421437"/>
            <a:ext cx="1260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latin typeface="Arial" charset="0"/>
              </a:rPr>
              <a:t>www.pbc.org</a:t>
            </a:r>
            <a:r>
              <a:rPr lang="en-US" sz="1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27436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58" name="Rectangle 42"/>
          <p:cNvSpPr>
            <a:spLocks noChangeArrowheads="1"/>
          </p:cNvSpPr>
          <p:nvPr/>
        </p:nvSpPr>
        <p:spPr bwMode="auto">
          <a:xfrm>
            <a:off x="1473200" y="1739900"/>
            <a:ext cx="9510937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6600" b="1" i="1" dirty="0">
                <a:solidFill>
                  <a:srgbClr val="FF0000"/>
                </a:solidFill>
                <a:latin typeface="Arial" charset="0"/>
              </a:rPr>
              <a:t>Religion</a:t>
            </a:r>
            <a:r>
              <a:rPr lang="en-US" sz="6600" b="1" i="1" dirty="0">
                <a:latin typeface="Arial" charset="0"/>
              </a:rPr>
              <a:t> </a:t>
            </a:r>
            <a:br>
              <a:rPr lang="en-US" sz="6600" b="1" i="1" dirty="0">
                <a:latin typeface="Arial" charset="0"/>
              </a:rPr>
            </a:br>
            <a:r>
              <a:rPr lang="en-US" sz="6600" b="1" i="1" dirty="0">
                <a:latin typeface="Arial" charset="0"/>
              </a:rPr>
              <a:t>              and </a:t>
            </a:r>
            <a:br>
              <a:rPr lang="en-US" sz="6600" b="1" i="1" dirty="0">
                <a:latin typeface="Arial" charset="0"/>
              </a:rPr>
            </a:br>
            <a:r>
              <a:rPr lang="en-US" sz="6600" b="1" i="1" dirty="0">
                <a:latin typeface="Arial" charset="0"/>
              </a:rPr>
              <a:t>                     </a:t>
            </a:r>
            <a:r>
              <a:rPr lang="en-US" sz="6600" b="1" i="1" dirty="0">
                <a:solidFill>
                  <a:srgbClr val="CC00FF"/>
                </a:solidFill>
                <a:latin typeface="Arial" charset="0"/>
              </a:rPr>
              <a:t>Spirituality</a:t>
            </a:r>
          </a:p>
        </p:txBody>
      </p:sp>
    </p:spTree>
    <p:extLst>
      <p:ext uri="{BB962C8B-B14F-4D97-AF65-F5344CB8AC3E}">
        <p14:creationId xmlns:p14="http://schemas.microsoft.com/office/powerpoint/2010/main" val="10898261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5400" b="1" dirty="0"/>
              <a:t>What is Religion?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61390" y="1961429"/>
            <a:ext cx="9423400" cy="490696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Specific system of belief, worship, conduct, etc.</a:t>
            </a:r>
          </a:p>
          <a:p>
            <a:pPr marL="0" indent="0" algn="ctr">
              <a:buNone/>
              <a:defRPr/>
            </a:pP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   often involving code of ethics and philosophy.      (Theosophy)</a:t>
            </a:r>
            <a:endParaRPr lang="en-US" sz="28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lvl="1" eaLnBrk="1" hangingPunct="1">
              <a:defRPr/>
            </a:pP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1" hangingPunct="1">
              <a:defRPr/>
            </a:pP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Religion is one way of expressing our spirituality.</a:t>
            </a:r>
          </a:p>
          <a:p>
            <a:pPr marL="0" indent="0" eaLnBrk="1" hangingPunct="1">
              <a:buNone/>
              <a:defRPr/>
            </a:pPr>
            <a:endParaRPr lang="en-US" sz="32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1" hangingPunct="1">
              <a:defRPr/>
            </a:pPr>
            <a:r>
              <a:rPr lang="en-US" sz="3200" i="1" dirty="0">
                <a:solidFill>
                  <a:schemeClr val="tx1"/>
                </a:solidFill>
                <a:latin typeface="Calibri" panose="020F0502020204030204" pitchFamily="34" charset="0"/>
              </a:rPr>
              <a:t>“Religion is a bridge to the spiritual – but the</a:t>
            </a:r>
          </a:p>
          <a:p>
            <a:pPr marL="0" indent="0" algn="ctr">
              <a:buNone/>
              <a:defRPr/>
            </a:pPr>
            <a:r>
              <a:rPr lang="en-US" sz="3200" i="1" dirty="0">
                <a:solidFill>
                  <a:schemeClr val="tx1"/>
                </a:solidFill>
                <a:latin typeface="Calibri" panose="020F0502020204030204" pitchFamily="34" charset="0"/>
              </a:rPr>
              <a:t>	spiritual lies beyond religion.”</a:t>
            </a: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						</a:t>
            </a:r>
            <a:r>
              <a:rPr lang="en-US" sz="2400" i="1" dirty="0">
                <a:latin typeface="Calibri" panose="020F0502020204030204" pitchFamily="34" charset="0"/>
              </a:rPr>
              <a:t>Naomi </a:t>
            </a:r>
            <a:r>
              <a:rPr lang="en-US" sz="2400" i="1" dirty="0" err="1">
                <a:latin typeface="Calibri" panose="020F0502020204030204" pitchFamily="34" charset="0"/>
              </a:rPr>
              <a:t>Remen</a:t>
            </a:r>
            <a:r>
              <a:rPr lang="en-US" sz="2400" i="1" dirty="0">
                <a:latin typeface="Calibri" panose="020F0502020204030204" pitchFamily="34" charset="0"/>
              </a:rPr>
              <a:t>, MD</a:t>
            </a:r>
          </a:p>
          <a:p>
            <a:pPr eaLnBrk="1" hangingPunct="1">
              <a:defRPr/>
            </a:pPr>
            <a:endParaRPr lang="en-US" sz="24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>
              <a:defRPr/>
            </a:pP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1846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0"/>
            <a:ext cx="8229600" cy="11430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6000" b="1" dirty="0">
                <a:solidFill>
                  <a:schemeClr val="tx1"/>
                </a:solidFill>
              </a:rPr>
              <a:t>Religion and Health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143000"/>
            <a:ext cx="9436100" cy="411480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Many of Duke University’s studies of people with strong 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religious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 faith have shown:</a:t>
            </a:r>
          </a:p>
          <a:p>
            <a:pPr lvl="1" eaLnBrk="1" hangingPunct="1">
              <a:defRPr/>
            </a:pP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Lower diastolic blood pressure</a:t>
            </a:r>
          </a:p>
          <a:p>
            <a:pPr lvl="1" eaLnBrk="1" hangingPunct="1">
              <a:defRPr/>
            </a:pP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Lower rates of depression</a:t>
            </a:r>
          </a:p>
          <a:p>
            <a:pPr lvl="1" eaLnBrk="1" hangingPunct="1">
              <a:defRPr/>
            </a:pP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Stronger immune systems</a:t>
            </a:r>
          </a:p>
          <a:p>
            <a:pPr lvl="1" eaLnBrk="1" hangingPunct="1">
              <a:defRPr/>
            </a:pP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Longevity</a:t>
            </a:r>
          </a:p>
          <a:p>
            <a:pPr lvl="1" eaLnBrk="1" hangingPunct="1">
              <a:defRPr/>
            </a:pP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Lower rates of cancer and cardiovascular disease</a:t>
            </a:r>
          </a:p>
          <a:p>
            <a:pPr lvl="1" eaLnBrk="1" hangingPunct="1">
              <a:defRPr/>
            </a:pP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Stronger sense of well being	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2020889" y="5745163"/>
            <a:ext cx="8232775" cy="677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81000">
              <a:spcBef>
                <a:spcPct val="20000"/>
              </a:spcBef>
              <a:buChar char="•"/>
              <a:defRPr sz="2800">
                <a:solidFill>
                  <a:srgbClr val="FFE5FF"/>
                </a:solidFill>
                <a:latin typeface="Arial" panose="020B0604020202020204" pitchFamily="34" charset="0"/>
              </a:defRPr>
            </a:lvl1pPr>
            <a:lvl2pPr marL="742950" indent="-285750" defTabSz="381000">
              <a:spcBef>
                <a:spcPct val="20000"/>
              </a:spcBef>
              <a:buChar char="–"/>
              <a:defRPr sz="2400">
                <a:solidFill>
                  <a:srgbClr val="CCFFFF"/>
                </a:solidFill>
                <a:latin typeface="Arial" panose="020B0604020202020204" pitchFamily="34" charset="0"/>
              </a:defRPr>
            </a:lvl2pPr>
            <a:lvl3pPr marL="1143000" indent="-228600" defTabSz="381000">
              <a:spcBef>
                <a:spcPct val="20000"/>
              </a:spcBef>
              <a:buChar char="•"/>
              <a:defRPr sz="2000">
                <a:solidFill>
                  <a:srgbClr val="00FF99"/>
                </a:solidFill>
                <a:latin typeface="Arial" panose="020B0604020202020204" pitchFamily="34" charset="0"/>
              </a:defRPr>
            </a:lvl3pPr>
            <a:lvl4pPr marL="1600200" indent="-228600" defTabSz="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81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</a:t>
            </a:r>
            <a:r>
              <a:rPr lang="en-US" altLang="en-US" sz="2000" i="1" u="sng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Healing Power Of Faith</a:t>
            </a:r>
            <a:r>
              <a:rPr lang="en-US" altLang="en-US" sz="20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1999 by Harold Koenig, M.D., Director of </a:t>
            </a:r>
          </a:p>
          <a:p>
            <a:pPr eaLnBrk="1" hangingPunct="1"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Duke University’s Center For Spirituality, Theology and Health</a:t>
            </a:r>
          </a:p>
        </p:txBody>
      </p:sp>
    </p:spTree>
    <p:extLst>
      <p:ext uri="{BB962C8B-B14F-4D97-AF65-F5344CB8AC3E}">
        <p14:creationId xmlns:p14="http://schemas.microsoft.com/office/powerpoint/2010/main" val="30132628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876300" y="114301"/>
            <a:ext cx="10515600" cy="1531937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6000" b="1" dirty="0"/>
              <a:t>Religious Involvement, Spirituality</a:t>
            </a:r>
            <a:br>
              <a:rPr lang="en-US" sz="6000" b="1" dirty="0"/>
            </a:br>
            <a:r>
              <a:rPr lang="en-US" sz="6000" b="1" dirty="0"/>
              <a:t>and Health Outcomes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9877" y="1894572"/>
            <a:ext cx="11214100" cy="4068763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sz="36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Research </a:t>
            </a:r>
            <a:r>
              <a:rPr lang="en-US" sz="3600" u="sng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shows</a:t>
            </a:r>
            <a:r>
              <a:rPr lang="en-US" sz="36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  <a:p>
            <a:pPr marL="0" indent="0" eaLnBrk="1" hangingPunct="1">
              <a:buNone/>
              <a:defRPr/>
            </a:pPr>
            <a:endParaRPr lang="en-US" sz="36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 eaLnBrk="1" hangingPunct="1">
              <a:defRPr/>
            </a:pPr>
            <a:r>
              <a:rPr lang="en-US" sz="32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Most people have a spiritual life.</a:t>
            </a:r>
          </a:p>
          <a:p>
            <a:pPr lvl="1" eaLnBrk="1" hangingPunct="1">
              <a:defRPr/>
            </a:pPr>
            <a:endParaRPr lang="en-US" sz="32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 eaLnBrk="1" hangingPunct="1">
              <a:defRPr/>
            </a:pPr>
            <a:r>
              <a:rPr lang="en-US" sz="32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Most patients want their spiritual needs assessed and addressed.</a:t>
            </a:r>
          </a:p>
          <a:p>
            <a:pPr marL="457200" lvl="1" indent="0" eaLnBrk="1" hangingPunct="1">
              <a:buNone/>
              <a:defRPr/>
            </a:pPr>
            <a:endParaRPr lang="en-US" sz="32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 eaLnBrk="1" hangingPunct="1">
              <a:defRPr/>
            </a:pPr>
            <a:r>
              <a:rPr lang="en-US" sz="3200" u="sng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Supporting a patient’s spirituality may enhance coping and recovery from illness.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1687945" y="6211669"/>
            <a:ext cx="8610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>
                <a:latin typeface="Arial" charset="0"/>
              </a:rPr>
              <a:t>From Mueller, P.S., et.al.  Religious Involvement, Spirituality, and Medicine: Implications for Clinical Practice.  </a:t>
            </a:r>
            <a:r>
              <a:rPr lang="en-US" sz="1600" i="1" dirty="0">
                <a:latin typeface="Arial" charset="0"/>
              </a:rPr>
              <a:t>Mayo Clinic Proceedings</a:t>
            </a:r>
            <a:r>
              <a:rPr lang="en-US" sz="1600" dirty="0">
                <a:latin typeface="Arial" charset="0"/>
              </a:rPr>
              <a:t>.  2001; 76: pp. 1225-1235</a:t>
            </a:r>
            <a:r>
              <a:rPr lang="en-US" sz="2000" dirty="0">
                <a:latin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138356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22362" y="2258219"/>
            <a:ext cx="10282237" cy="3101181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Research </a:t>
            </a:r>
            <a:r>
              <a:rPr lang="en-US" sz="4000" b="1" u="sng" dirty="0">
                <a:solidFill>
                  <a:srgbClr val="CC00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does not show</a:t>
            </a:r>
            <a:r>
              <a:rPr lang="en-US" sz="40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 (MYTH)</a:t>
            </a:r>
          </a:p>
          <a:p>
            <a:pPr lvl="1" eaLnBrk="1" hangingPunct="1">
              <a:defRPr/>
            </a:pPr>
            <a:r>
              <a:rPr lang="en-US" sz="36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Religious people don’t get sick.</a:t>
            </a:r>
          </a:p>
          <a:p>
            <a:pPr lvl="1" eaLnBrk="1" hangingPunct="1">
              <a:defRPr/>
            </a:pPr>
            <a:r>
              <a:rPr lang="en-US" sz="36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Illness is due to lack of religious faith.</a:t>
            </a:r>
          </a:p>
          <a:p>
            <a:pPr lvl="1" eaLnBrk="1" hangingPunct="1">
              <a:defRPr/>
            </a:pPr>
            <a:r>
              <a:rPr lang="en-US" sz="36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Spirituality is the most important health factor.</a:t>
            </a:r>
          </a:p>
          <a:p>
            <a:pPr lvl="1" eaLnBrk="1" hangingPunct="1">
              <a:defRPr/>
            </a:pPr>
            <a:r>
              <a:rPr lang="en-US" sz="36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Doctors should prescribe religious activities.</a:t>
            </a:r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1954213" y="5638800"/>
            <a:ext cx="86106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latin typeface="Arial" charset="0"/>
              </a:rPr>
              <a:t>From Mueller, P.S., et.al.  Religious Involvement, Spirituality, and Medicine: Implications for  Clinical Practice.  </a:t>
            </a:r>
            <a:r>
              <a:rPr lang="en-US" sz="2000" i="1" dirty="0">
                <a:latin typeface="Arial" charset="0"/>
              </a:rPr>
              <a:t>Mayo Clinic Proceedings</a:t>
            </a:r>
            <a:r>
              <a:rPr lang="en-US" sz="2000" dirty="0">
                <a:latin typeface="Arial" charset="0"/>
              </a:rPr>
              <a:t>.  2001; 76:          pp. 1225-1235.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792163" y="204391"/>
            <a:ext cx="10515600" cy="1531937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6000" b="1" dirty="0"/>
              <a:t>Religious Involvement, Spirituality</a:t>
            </a:r>
            <a:br>
              <a:rPr lang="en-US" sz="6000" b="1" dirty="0"/>
            </a:br>
            <a:r>
              <a:rPr lang="en-US" sz="6000" b="1" dirty="0"/>
              <a:t>and Health Outcomes</a:t>
            </a:r>
          </a:p>
        </p:txBody>
      </p:sp>
    </p:spTree>
    <p:extLst>
      <p:ext uri="{BB962C8B-B14F-4D97-AF65-F5344CB8AC3E}">
        <p14:creationId xmlns:p14="http://schemas.microsoft.com/office/powerpoint/2010/main" val="28300983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lily-tomlin-wm0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300" y="569914"/>
            <a:ext cx="4046538" cy="568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 Box 5"/>
          <p:cNvSpPr>
            <a:spLocks noGrp="1" noChangeArrowheads="1"/>
          </p:cNvSpPr>
          <p:nvPr>
            <p:ph type="title"/>
          </p:nvPr>
        </p:nvSpPr>
        <p:spPr>
          <a:xfrm>
            <a:off x="863601" y="1079500"/>
            <a:ext cx="5981700" cy="445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altLang="en-US" b="1" dirty="0"/>
              <a:t>“How come when we talk</a:t>
            </a:r>
            <a:br>
              <a:rPr lang="en-US" altLang="en-US" b="1" dirty="0"/>
            </a:br>
            <a:r>
              <a:rPr lang="en-US" altLang="en-US" b="1" dirty="0"/>
              <a:t>to God we call it prayer</a:t>
            </a:r>
            <a:br>
              <a:rPr lang="en-US" altLang="en-US" b="1" dirty="0"/>
            </a:br>
            <a:r>
              <a:rPr lang="en-US" altLang="en-US" b="1" dirty="0"/>
              <a:t>but when God talks to us</a:t>
            </a:r>
            <a:br>
              <a:rPr lang="en-US" altLang="en-US" b="1" dirty="0"/>
            </a:br>
            <a:r>
              <a:rPr lang="en-US" altLang="en-US" b="1" dirty="0"/>
              <a:t>we call it schizophrenia?”</a:t>
            </a:r>
            <a:br>
              <a:rPr lang="en-US" altLang="en-US" b="1" dirty="0"/>
            </a:br>
            <a:r>
              <a:rPr lang="en-US" altLang="en-US" sz="2800" dirty="0"/>
              <a:t>		</a:t>
            </a:r>
            <a:r>
              <a:rPr lang="en-US" altLang="en-US" sz="2400" i="1" dirty="0"/>
              <a:t>- Lily Tomlin</a:t>
            </a:r>
          </a:p>
        </p:txBody>
      </p:sp>
      <p:sp>
        <p:nvSpPr>
          <p:cNvPr id="112646" name="Rectangle 6"/>
          <p:cNvSpPr>
            <a:spLocks noChangeArrowheads="1"/>
          </p:cNvSpPr>
          <p:nvPr/>
        </p:nvSpPr>
        <p:spPr bwMode="auto">
          <a:xfrm>
            <a:off x="7567614" y="6396039"/>
            <a:ext cx="27320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kenstein64.files.wordpress.com </a:t>
            </a:r>
          </a:p>
        </p:txBody>
      </p:sp>
    </p:spTree>
    <p:extLst>
      <p:ext uri="{BB962C8B-B14F-4D97-AF65-F5344CB8AC3E}">
        <p14:creationId xmlns:p14="http://schemas.microsoft.com/office/powerpoint/2010/main" val="2340933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223838"/>
            <a:ext cx="10731500" cy="1630362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5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Recognizing Spiritual Issues</a:t>
            </a:r>
            <a:br>
              <a:rPr lang="en-US" sz="54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Patients may express feelings or thoughts that evoke</a:t>
            </a:r>
            <a:br>
              <a:rPr lang="en-US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one or more of the following themes: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2133600"/>
            <a:ext cx="8686800" cy="5257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Unfairness - </a:t>
            </a: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“Why me?”</a:t>
            </a:r>
          </a:p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Unworthiness – </a:t>
            </a: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“I don’t want to be a burden.”</a:t>
            </a:r>
          </a:p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Hopelessness – </a:t>
            </a: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“What’s the point?”</a:t>
            </a:r>
          </a:p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Guilt – </a:t>
            </a: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“My disease is punishment.”</a:t>
            </a:r>
          </a:p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Isolation, anger – </a:t>
            </a: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“No one understands me.”</a:t>
            </a:r>
          </a:p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Vulnerability – </a:t>
            </a: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“I am afraid.”</a:t>
            </a:r>
          </a:p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Abandonment – </a:t>
            </a: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“God or family doesn’t care about me.”</a:t>
            </a:r>
          </a:p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Confusion -  </a:t>
            </a: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“Why is this happening to me?”</a:t>
            </a:r>
          </a:p>
        </p:txBody>
      </p:sp>
    </p:spTree>
    <p:extLst>
      <p:ext uri="{BB962C8B-B14F-4D97-AF65-F5344CB8AC3E}">
        <p14:creationId xmlns:p14="http://schemas.microsoft.com/office/powerpoint/2010/main" val="9786614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89100" y="1562100"/>
            <a:ext cx="9080500" cy="457200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  <a:defRPr/>
            </a:pPr>
            <a:r>
              <a:rPr lang="en-US" sz="3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Weekly group therapy sessions including self-hypnotic techniques (i.e. imagery).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u="sng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Results</a:t>
            </a: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Women in group therapy lived twice as long as women not participating in group therapy, </a:t>
            </a:r>
            <a:r>
              <a:rPr lang="en-US" b="1" u="sng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and</a:t>
            </a:r>
            <a:r>
              <a: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they experienced half the pain, and had less mood disturbances.</a:t>
            </a:r>
          </a:p>
          <a:p>
            <a:pPr marL="457200" lvl="1" indent="0">
              <a:lnSpc>
                <a:spcPct val="80000"/>
              </a:lnSpc>
              <a:buNone/>
              <a:defRPr/>
            </a:pPr>
            <a:endParaRPr lang="en-US" sz="2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lvl="1" indent="0">
              <a:lnSpc>
                <a:spcPct val="80000"/>
              </a:lnSpc>
              <a:buNone/>
              <a:defRPr/>
            </a:pPr>
            <a:r>
              <a:rPr lang="en-US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Improved quality of life</a:t>
            </a:r>
          </a:p>
          <a:p>
            <a:pPr marL="457200" lvl="1" indent="0">
              <a:lnSpc>
                <a:spcPct val="80000"/>
              </a:lnSpc>
              <a:buNone/>
              <a:defRPr/>
            </a:pPr>
            <a:r>
              <a:rPr lang="en-US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Reduced pain</a:t>
            </a:r>
          </a:p>
          <a:p>
            <a:pPr marL="457200" lvl="1" indent="0">
              <a:lnSpc>
                <a:spcPct val="80000"/>
              </a:lnSpc>
              <a:buNone/>
              <a:defRPr/>
            </a:pPr>
            <a:r>
              <a:rPr lang="en-US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Reduced side effects of treatment</a:t>
            </a:r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152399"/>
            <a:ext cx="8229600" cy="1409701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Spiritual Disciplines</a:t>
            </a:r>
            <a:br>
              <a:rPr lang="en-US" sz="5400" dirty="0"/>
            </a:br>
            <a:r>
              <a:rPr lang="en-US" sz="3200" dirty="0"/>
              <a:t>Meditation and Imagery</a:t>
            </a:r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190500" y="6064251"/>
            <a:ext cx="7162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000" dirty="0">
                <a:latin typeface="Arial" charset="0"/>
              </a:rPr>
              <a:t>Spiegel, D., et al. Effect of psychosocial treatment on survival of women with metastatic breast cancer.  </a:t>
            </a:r>
            <a:r>
              <a:rPr lang="en-US" sz="2000" i="1" dirty="0">
                <a:latin typeface="Arial" charset="0"/>
              </a:rPr>
              <a:t>Lancet:</a:t>
            </a:r>
            <a:r>
              <a:rPr lang="en-US" sz="2000" dirty="0">
                <a:latin typeface="Arial" charset="0"/>
              </a:rPr>
              <a:t> 1989.</a:t>
            </a:r>
          </a:p>
        </p:txBody>
      </p:sp>
      <p:grpSp>
        <p:nvGrpSpPr>
          <p:cNvPr id="35845" name="Group 16"/>
          <p:cNvGrpSpPr>
            <a:grpSpLocks/>
          </p:cNvGrpSpPr>
          <p:nvPr/>
        </p:nvGrpSpPr>
        <p:grpSpPr bwMode="auto">
          <a:xfrm>
            <a:off x="7861300" y="4081463"/>
            <a:ext cx="3505200" cy="2608263"/>
            <a:chOff x="3456" y="2640"/>
            <a:chExt cx="2208" cy="1643"/>
          </a:xfrm>
        </p:grpSpPr>
        <p:pic>
          <p:nvPicPr>
            <p:cNvPr id="44039" name="Picture 13" descr="FLO_1_TD30BURN_Cruz_123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456" y="2640"/>
              <a:ext cx="2208" cy="144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9166" name="Rectangle 14"/>
            <p:cNvSpPr>
              <a:spLocks noChangeArrowheads="1"/>
            </p:cNvSpPr>
            <p:nvPr/>
          </p:nvSpPr>
          <p:spPr bwMode="auto">
            <a:xfrm>
              <a:off x="4032" y="4089"/>
              <a:ext cx="1051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eaLnBrk="1" hangingPunct="1">
                <a:defRPr/>
              </a:pPr>
              <a:r>
                <a:rPr lang="en-US" sz="1400" dirty="0">
                  <a:latin typeface="Arial" charset="0"/>
                </a:rPr>
                <a:t>www.sptimes.com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6474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54050" y="342900"/>
            <a:ext cx="10883900" cy="11430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5400" b="1" dirty="0"/>
              <a:t>Meeting Our Patient’s Spiritual Needs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60500" y="1841500"/>
            <a:ext cx="9588500" cy="3200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Nurture your relationship with your patients.</a:t>
            </a:r>
          </a:p>
          <a:p>
            <a:pPr lvl="1" eaLnBrk="1" hangingPunct="1">
              <a:defRPr/>
            </a:pPr>
            <a:r>
              <a:rPr lang="en-US" sz="32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Be trustworthy.</a:t>
            </a:r>
          </a:p>
          <a:p>
            <a:pPr lvl="1" eaLnBrk="1" hangingPunct="1">
              <a:defRPr/>
            </a:pPr>
            <a:r>
              <a:rPr lang="en-US" sz="32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Treat the patient as a person.</a:t>
            </a:r>
          </a:p>
          <a:p>
            <a:pPr lvl="1" eaLnBrk="1" hangingPunct="1">
              <a:defRPr/>
            </a:pPr>
            <a:r>
              <a:rPr lang="en-US" sz="32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Be kind.</a:t>
            </a:r>
          </a:p>
          <a:p>
            <a:pPr lvl="1" eaLnBrk="1" hangingPunct="1">
              <a:defRPr/>
            </a:pPr>
            <a:r>
              <a:rPr lang="en-US" sz="32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Maintain hope.</a:t>
            </a:r>
          </a:p>
          <a:p>
            <a:pPr lvl="1" eaLnBrk="1" hangingPunct="1">
              <a:defRPr/>
            </a:pPr>
            <a:r>
              <a:rPr lang="en-US" sz="32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Listen non-judgmentally.</a:t>
            </a:r>
          </a:p>
        </p:txBody>
      </p:sp>
    </p:spTree>
    <p:extLst>
      <p:ext uri="{BB962C8B-B14F-4D97-AF65-F5344CB8AC3E}">
        <p14:creationId xmlns:p14="http://schemas.microsoft.com/office/powerpoint/2010/main" val="38360058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804988"/>
            <a:ext cx="9474200" cy="3225799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It is not necessary for the physician to share the patients religious/spiritual beliefs.</a:t>
            </a:r>
          </a:p>
          <a:p>
            <a:pPr eaLnBrk="1" hangingPunct="1">
              <a:defRPr/>
            </a:pPr>
            <a:r>
              <a:rPr lang="en-US" sz="36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It is important to understand and respect the patient’s belief system. </a:t>
            </a:r>
          </a:p>
          <a:p>
            <a:pPr lvl="1"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Be open to learning from our</a:t>
            </a:r>
          </a:p>
          <a:p>
            <a:pPr marL="457200" lvl="1" indent="0" eaLnBrk="1" hangingPunct="1">
              <a:buNone/>
              <a:defRPr/>
            </a:pPr>
            <a:r>
              <a: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  <a:r>
              <a:rPr lang="en-US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patients and their beliefs.</a:t>
            </a:r>
          </a:p>
          <a:p>
            <a:pPr eaLnBrk="1" hangingPunct="1">
              <a:defRPr/>
            </a:pPr>
            <a:endParaRPr lang="en-US" dirty="0"/>
          </a:p>
        </p:txBody>
      </p:sp>
      <p:grpSp>
        <p:nvGrpSpPr>
          <p:cNvPr id="38916" name="Group 9"/>
          <p:cNvGrpSpPr>
            <a:grpSpLocks/>
          </p:cNvGrpSpPr>
          <p:nvPr/>
        </p:nvGrpSpPr>
        <p:grpSpPr bwMode="auto">
          <a:xfrm>
            <a:off x="7597775" y="3733800"/>
            <a:ext cx="3886200" cy="2909888"/>
            <a:chOff x="3581400" y="3886200"/>
            <a:chExt cx="3886200" cy="2910245"/>
          </a:xfrm>
        </p:grpSpPr>
        <p:pic>
          <p:nvPicPr>
            <p:cNvPr id="48137" name="Picture 9" descr="http://2.bp.blogspot.com/_AamFwkF1y-U/TUao76CVyYI/AAAAAAAAAWM/0uLHmU5RCgw/s1600/medicine-prayer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581400" y="3886200"/>
              <a:ext cx="3886200" cy="259429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9" name="Rectangle 8"/>
            <p:cNvSpPr/>
            <p:nvPr/>
          </p:nvSpPr>
          <p:spPr>
            <a:xfrm>
              <a:off x="4352925" y="6488432"/>
              <a:ext cx="2124075" cy="3080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medscope.blogspot.com</a:t>
              </a:r>
            </a:p>
          </p:txBody>
        </p:sp>
      </p:grp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54000" y="217490"/>
            <a:ext cx="11709400" cy="11430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6000" b="1" dirty="0"/>
              <a:t>Meeting Our Patient’s Spiritual Needs</a:t>
            </a:r>
          </a:p>
        </p:txBody>
      </p:sp>
    </p:spTree>
    <p:extLst>
      <p:ext uri="{BB962C8B-B14F-4D97-AF65-F5344CB8AC3E}">
        <p14:creationId xmlns:p14="http://schemas.microsoft.com/office/powerpoint/2010/main" val="3161631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9291" y="2106039"/>
            <a:ext cx="10210800" cy="5257800"/>
          </a:xfrm>
        </p:spPr>
        <p:txBody>
          <a:bodyPr>
            <a:normAutofit/>
          </a:bodyPr>
          <a:lstStyle/>
          <a:p>
            <a:pPr lvl="1">
              <a:defRPr/>
            </a:pPr>
            <a:r>
              <a:rPr lang="en-US" sz="36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Associate with people of similar spiritual interests and exchange ideas and feelings</a:t>
            </a:r>
          </a:p>
          <a:p>
            <a:pPr lvl="1">
              <a:defRPr/>
            </a:pPr>
            <a:r>
              <a:rPr lang="en-US" sz="36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Do something every day that brings you </a:t>
            </a:r>
            <a:r>
              <a:rPr lang="en-US" sz="3600" dirty="0">
                <a:solidFill>
                  <a:srgbClr val="CC00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joy</a:t>
            </a:r>
            <a:r>
              <a:rPr lang="en-US" sz="36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defRPr/>
            </a:pPr>
            <a:r>
              <a:rPr lang="en-US" sz="36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Consider keeping a spiritual journal.</a:t>
            </a:r>
          </a:p>
          <a:p>
            <a:pPr lvl="1">
              <a:defRPr/>
            </a:pPr>
            <a:r>
              <a:rPr lang="en-US" sz="36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When you find a spiritual path that resonates with you, take it without hesitation.</a:t>
            </a:r>
          </a:p>
          <a:p>
            <a:pPr marL="457200" lvl="1" indent="0" eaLnBrk="1" hangingPunct="1">
              <a:lnSpc>
                <a:spcPct val="90000"/>
              </a:lnSpc>
              <a:buNone/>
              <a:defRPr/>
            </a:pPr>
            <a:endParaRPr lang="en-US" i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41279" y="720117"/>
            <a:ext cx="11379200" cy="9144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6000" b="1" dirty="0"/>
              <a:t>Meeting Our Own Spiritual Needs</a:t>
            </a:r>
          </a:p>
        </p:txBody>
      </p:sp>
    </p:spTree>
    <p:extLst>
      <p:ext uri="{BB962C8B-B14F-4D97-AF65-F5344CB8AC3E}">
        <p14:creationId xmlns:p14="http://schemas.microsoft.com/office/powerpoint/2010/main" val="40827278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2667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Evidence of Spiritual Health</a:t>
            </a:r>
            <a:br>
              <a:rPr lang="en-US" sz="3600" dirty="0"/>
            </a:br>
            <a:r>
              <a:rPr lang="en-US" sz="3200" dirty="0"/>
              <a:t>Finding the “</a:t>
            </a:r>
            <a:r>
              <a:rPr lang="en-US" sz="3200" b="1" dirty="0">
                <a:solidFill>
                  <a:srgbClr val="CC00FF"/>
                </a:solidFill>
              </a:rPr>
              <a:t>WE</a:t>
            </a:r>
            <a:r>
              <a:rPr lang="en-US" sz="3200" dirty="0"/>
              <a:t>”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1640732"/>
            <a:ext cx="77724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Finds </a:t>
            </a:r>
            <a:r>
              <a:rPr lang="en-US" i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meaning and purpose</a:t>
            </a:r>
            <a:r>
              <a:rPr lang="en-US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in life events; including illness.</a:t>
            </a:r>
          </a:p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Has </a:t>
            </a:r>
            <a:r>
              <a:rPr lang="en-US" i="1" dirty="0">
                <a:solidFill>
                  <a:srgbClr val="CC00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hope</a:t>
            </a:r>
            <a:r>
              <a:rPr lang="en-US" i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faith, and</a:t>
            </a:r>
            <a:r>
              <a:rPr lang="en-US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i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relative absence of guilt</a:t>
            </a:r>
            <a:r>
              <a:rPr lang="en-US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Able to </a:t>
            </a:r>
            <a:r>
              <a:rPr lang="en-US" i="1" dirty="0">
                <a:solidFill>
                  <a:srgbClr val="CC00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love</a:t>
            </a:r>
            <a:r>
              <a:rPr lang="en-US" i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and </a:t>
            </a:r>
            <a:r>
              <a:rPr lang="en-US" i="1" dirty="0">
                <a:solidFill>
                  <a:srgbClr val="CC00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forgive</a:t>
            </a:r>
            <a:r>
              <a:rPr lang="en-US" i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self and others</a:t>
            </a:r>
            <a:r>
              <a:rPr lang="en-US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Participates in </a:t>
            </a:r>
            <a:r>
              <a:rPr lang="en-US" i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laughter and celebration</a:t>
            </a:r>
            <a:r>
              <a:rPr lang="en-US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Involved in </a:t>
            </a:r>
            <a:r>
              <a:rPr lang="en-US" i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community of faith</a:t>
            </a:r>
            <a:r>
              <a:rPr lang="en-US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and practicing worship, prayer, and/or meditation.</a:t>
            </a:r>
          </a:p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Exhibits </a:t>
            </a:r>
            <a:r>
              <a:rPr lang="en-US" i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feeling of connectedness</a:t>
            </a:r>
            <a:r>
              <a:rPr lang="en-US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           to everyone and everything.</a:t>
            </a:r>
          </a:p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Expresses </a:t>
            </a:r>
            <a:r>
              <a:rPr lang="en-US" i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empathy</a:t>
            </a:r>
            <a:r>
              <a:rPr lang="en-US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towards others.</a:t>
            </a:r>
          </a:p>
          <a:p>
            <a:pPr eaLnBrk="1" hangingPunct="1"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7696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F6082-7469-453A-ACE6-C92F6B14D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CC00FF"/>
                </a:solidFill>
              </a:rPr>
              <a:t>Forgiveness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7BBD9-905E-45E5-97A5-F6C54F98A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5388"/>
            <a:ext cx="10515600" cy="5190565"/>
          </a:xfrm>
        </p:spPr>
        <p:txBody>
          <a:bodyPr>
            <a:normAutofit/>
          </a:bodyPr>
          <a:lstStyle/>
          <a:p>
            <a:r>
              <a:rPr lang="en-US" sz="4000" dirty="0"/>
              <a:t>Patients with long standing pain often have forgiveness issues they aren’t even aware of.</a:t>
            </a:r>
          </a:p>
          <a:p>
            <a:r>
              <a:rPr lang="en-US" sz="4000" dirty="0"/>
              <a:t>Just mentioning this possibility sets the mind to working on relationships gone sour. </a:t>
            </a:r>
            <a:r>
              <a:rPr lang="en-US" sz="2400" dirty="0"/>
              <a:t>(Anecdotal from medical practice.)</a:t>
            </a:r>
          </a:p>
          <a:p>
            <a:r>
              <a:rPr lang="en-US" sz="4000" dirty="0"/>
              <a:t>Forgiveness is a teachable skill. </a:t>
            </a:r>
            <a:r>
              <a:rPr lang="en-US" sz="2400" dirty="0"/>
              <a:t>(</a:t>
            </a:r>
            <a:r>
              <a:rPr lang="en-US" sz="2400" dirty="0" err="1"/>
              <a:t>G.A.Pettit</a:t>
            </a:r>
            <a:r>
              <a:rPr lang="en-US" sz="2400" dirty="0"/>
              <a:t>, New </a:t>
            </a:r>
            <a:r>
              <a:rPr lang="en-US" sz="2400" dirty="0" err="1"/>
              <a:t>Zealland</a:t>
            </a:r>
            <a:r>
              <a:rPr lang="en-US" sz="2400" dirty="0"/>
              <a:t> Medical Journal, Mar 1987)</a:t>
            </a:r>
          </a:p>
        </p:txBody>
      </p:sp>
    </p:spTree>
    <p:extLst>
      <p:ext uri="{BB962C8B-B14F-4D97-AF65-F5344CB8AC3E}">
        <p14:creationId xmlns:p14="http://schemas.microsoft.com/office/powerpoint/2010/main" val="14536323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8" y="99052"/>
            <a:ext cx="5314526" cy="664231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sp>
        <p:nvSpPr>
          <p:cNvPr id="3" name="Rectangle 2"/>
          <p:cNvSpPr/>
          <p:nvPr/>
        </p:nvSpPr>
        <p:spPr>
          <a:xfrm>
            <a:off x="7392144" y="188640"/>
            <a:ext cx="309634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latin typeface="Plantagenet Cherokee" pitchFamily="18" charset="0"/>
              </a:rPr>
              <a:t>“Do not put your hands on a patient until you first know the anatomy under your fingers, the physiological changes that are taking place, something of the </a:t>
            </a:r>
          </a:p>
          <a:p>
            <a:r>
              <a:rPr lang="en-GB" sz="2800" dirty="0">
                <a:latin typeface="Plantagenet Cherokee" pitchFamily="18" charset="0"/>
              </a:rPr>
              <a:t>pathology that may be there, and more than all, that a </a:t>
            </a:r>
            <a:r>
              <a:rPr lang="en-GB" sz="2800" dirty="0">
                <a:solidFill>
                  <a:srgbClr val="CC00FF"/>
                </a:solidFill>
                <a:latin typeface="Plantagenet Cherokee" pitchFamily="18" charset="0"/>
              </a:rPr>
              <a:t>living soul </a:t>
            </a:r>
            <a:r>
              <a:rPr lang="en-GB" sz="2800" dirty="0">
                <a:latin typeface="Plantagenet Cherokee" pitchFamily="18" charset="0"/>
              </a:rPr>
              <a:t>is within.”</a:t>
            </a:r>
            <a:endParaRPr lang="fr-FR" sz="2800" dirty="0">
              <a:latin typeface="Plantagenet Cherokee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487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00102" y="-536157"/>
            <a:ext cx="6440976" cy="797006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3" name="TextBox 2"/>
          <p:cNvSpPr txBox="1"/>
          <p:nvPr/>
        </p:nvSpPr>
        <p:spPr>
          <a:xfrm>
            <a:off x="4439816" y="980729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bg1"/>
                </a:solidFill>
                <a:latin typeface="Plantagenet Cherokee" pitchFamily="18" charset="0"/>
              </a:rPr>
              <a:t>- THE END -</a:t>
            </a:r>
            <a:endParaRPr lang="en-US" sz="4800" dirty="0">
              <a:solidFill>
                <a:schemeClr val="bg1"/>
              </a:solidFill>
              <a:latin typeface="Plantagenet Cherokee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928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15923</TotalTime>
  <Words>1652</Words>
  <Application>Microsoft Office PowerPoint</Application>
  <PresentationFormat>Widescreen</PresentationFormat>
  <Paragraphs>196</Paragraphs>
  <Slides>34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Arial Unicode MS</vt:lpstr>
      <vt:lpstr>Calibri</vt:lpstr>
      <vt:lpstr>Calibri Light</vt:lpstr>
      <vt:lpstr>Plantagenet Cherokee</vt:lpstr>
      <vt:lpstr>Office Theme</vt:lpstr>
      <vt:lpstr>Drawing</vt:lpstr>
      <vt:lpstr>PowerPoint Presentation</vt:lpstr>
      <vt:lpstr>Objectives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Spirituality:  Medical Literature Definitions: </vt:lpstr>
      <vt:lpstr>Spirituality:  Medical Literature Definitions: </vt:lpstr>
      <vt:lpstr>What is Spirituality?</vt:lpstr>
      <vt:lpstr>Meaning and Purpose to Life What is the effect of illness?</vt:lpstr>
      <vt:lpstr>Elements of Spirituality – Connection with others</vt:lpstr>
      <vt:lpstr>Elements of Spirituality Connection with others</vt:lpstr>
      <vt:lpstr>Terminology of Spiritual Energy</vt:lpstr>
      <vt:lpstr> Spirituality In Osteopathic Philosophy</vt:lpstr>
      <vt:lpstr>Spirituality In Osteopathic Philosophy   A.T. Still, M.D., D.O.</vt:lpstr>
      <vt:lpstr>Spirituality In Osteopathic Philosophy A.T. Still, M.D., D.O.</vt:lpstr>
      <vt:lpstr>PowerPoint Presentation</vt:lpstr>
      <vt:lpstr>Implications of Dr. Still’s Philosophy for Osteopathic Physicians </vt:lpstr>
      <vt:lpstr>PowerPoint Presentation</vt:lpstr>
      <vt:lpstr>What is Religion?</vt:lpstr>
      <vt:lpstr>Religion and Health</vt:lpstr>
      <vt:lpstr>Religious Involvement, Spirituality and Health Outcomes</vt:lpstr>
      <vt:lpstr>Religious Involvement, Spirituality and Health Outcomes</vt:lpstr>
      <vt:lpstr>“How come when we talk to God we call it prayer but when God talks to us we call it schizophrenia?”   - Lily Tomlin</vt:lpstr>
      <vt:lpstr>Recognizing Spiritual Issues Patients may express feelings or thoughts that evoke one or more of the following themes:</vt:lpstr>
      <vt:lpstr>Spiritual Disciplines Meditation and Imagery</vt:lpstr>
      <vt:lpstr>Meeting Our Patient’s Spiritual Needs</vt:lpstr>
      <vt:lpstr>Meeting Our Patient’s Spiritual Needs</vt:lpstr>
      <vt:lpstr>Meeting Our Own Spiritual Needs</vt:lpstr>
      <vt:lpstr>Evidence of Spiritual Health Finding the “WE”</vt:lpstr>
      <vt:lpstr>Forgiveness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McClung, Charlie</dc:creator>
  <cp:lastModifiedBy>Matt Walker</cp:lastModifiedBy>
  <cp:revision>121</cp:revision>
  <cp:lastPrinted>2022-11-06T15:50:35Z</cp:lastPrinted>
  <dcterms:created xsi:type="dcterms:W3CDTF">2015-02-10T18:21:04Z</dcterms:created>
  <dcterms:modified xsi:type="dcterms:W3CDTF">2022-11-06T15:52:22Z</dcterms:modified>
</cp:coreProperties>
</file>